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44" r:id="rId1"/>
  </p:sldMasterIdLst>
  <p:notesMasterIdLst>
    <p:notesMasterId r:id="rId32"/>
  </p:notesMasterIdLst>
  <p:handoutMasterIdLst>
    <p:handoutMasterId r:id="rId33"/>
  </p:handoutMasterIdLst>
  <p:sldIdLst>
    <p:sldId id="1991016078" r:id="rId2"/>
    <p:sldId id="1979422204" r:id="rId3"/>
    <p:sldId id="2147477525" r:id="rId4"/>
    <p:sldId id="2147477510" r:id="rId5"/>
    <p:sldId id="2147477518" r:id="rId6"/>
    <p:sldId id="2147477497" r:id="rId7"/>
    <p:sldId id="1979422395" r:id="rId8"/>
    <p:sldId id="266" r:id="rId9"/>
    <p:sldId id="2147483631" r:id="rId10"/>
    <p:sldId id="2147483637" r:id="rId11"/>
    <p:sldId id="2147483638" r:id="rId12"/>
    <p:sldId id="2147483647" r:id="rId13"/>
    <p:sldId id="2147483643" r:id="rId14"/>
    <p:sldId id="259" r:id="rId15"/>
    <p:sldId id="2147483640" r:id="rId16"/>
    <p:sldId id="2147483644" r:id="rId17"/>
    <p:sldId id="258" r:id="rId18"/>
    <p:sldId id="2147483634" r:id="rId19"/>
    <p:sldId id="2147469781" r:id="rId20"/>
    <p:sldId id="2147483630" r:id="rId21"/>
    <p:sldId id="2147483642" r:id="rId22"/>
    <p:sldId id="2147483635" r:id="rId23"/>
    <p:sldId id="256" r:id="rId24"/>
    <p:sldId id="2147483636" r:id="rId25"/>
    <p:sldId id="2147469777" r:id="rId26"/>
    <p:sldId id="2147477473" r:id="rId27"/>
    <p:sldId id="2147483614" r:id="rId28"/>
    <p:sldId id="2147477534" r:id="rId29"/>
    <p:sldId id="2147477528" r:id="rId30"/>
    <p:sldId id="2147477475" r:id="rId31"/>
  </p:sldIdLst>
  <p:sldSz cx="12188825" cy="6858000"/>
  <p:notesSz cx="6858000" cy="9144000"/>
  <p:custDataLst>
    <p:tags r:id="rId34"/>
  </p:custDataLst>
  <p:defaultTextStyle>
    <a:defPPr>
      <a:defRPr lang="en-US"/>
    </a:defPPr>
    <a:lvl1pPr algn="l" defTabSz="609468"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468" algn="l" defTabSz="609468"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8936" algn="l" defTabSz="609468"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404" algn="l" defTabSz="609468"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7872" algn="l" defTabSz="609468"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340" algn="l" defTabSz="609468" rtl="0" eaLnBrk="1" latinLnBrk="0" hangingPunct="1">
      <a:defRPr kern="1200">
        <a:solidFill>
          <a:schemeClr val="tx1"/>
        </a:solidFill>
        <a:latin typeface="Arial" charset="0"/>
        <a:ea typeface="ＭＳ Ｐゴシック" charset="0"/>
        <a:cs typeface="ＭＳ Ｐゴシック" charset="0"/>
      </a:defRPr>
    </a:lvl6pPr>
    <a:lvl7pPr marL="3656808" algn="l" defTabSz="609468" rtl="0" eaLnBrk="1" latinLnBrk="0" hangingPunct="1">
      <a:defRPr kern="1200">
        <a:solidFill>
          <a:schemeClr val="tx1"/>
        </a:solidFill>
        <a:latin typeface="Arial" charset="0"/>
        <a:ea typeface="ＭＳ Ｐゴシック" charset="0"/>
        <a:cs typeface="ＭＳ Ｐゴシック" charset="0"/>
      </a:defRPr>
    </a:lvl7pPr>
    <a:lvl8pPr marL="4266275" algn="l" defTabSz="609468" rtl="0" eaLnBrk="1" latinLnBrk="0" hangingPunct="1">
      <a:defRPr kern="1200">
        <a:solidFill>
          <a:schemeClr val="tx1"/>
        </a:solidFill>
        <a:latin typeface="Arial" charset="0"/>
        <a:ea typeface="ＭＳ Ｐゴシック" charset="0"/>
        <a:cs typeface="ＭＳ Ｐゴシック" charset="0"/>
      </a:defRPr>
    </a:lvl8pPr>
    <a:lvl9pPr marL="4875744" algn="l" defTabSz="609468"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D450DCA8-D53C-4EB4-B466-22EFF7784F90}">
          <p14:sldIdLst>
            <p14:sldId id="1991016078"/>
            <p14:sldId id="1979422204"/>
            <p14:sldId id="2147477525"/>
            <p14:sldId id="2147477510"/>
            <p14:sldId id="2147477518"/>
            <p14:sldId id="2147477497"/>
            <p14:sldId id="1979422395"/>
            <p14:sldId id="266"/>
            <p14:sldId id="2147483631"/>
            <p14:sldId id="2147483637"/>
            <p14:sldId id="2147483638"/>
            <p14:sldId id="2147483647"/>
            <p14:sldId id="2147483643"/>
            <p14:sldId id="259"/>
            <p14:sldId id="2147483640"/>
            <p14:sldId id="2147483644"/>
            <p14:sldId id="258"/>
            <p14:sldId id="2147483634"/>
            <p14:sldId id="2147469781"/>
            <p14:sldId id="2147483630"/>
            <p14:sldId id="2147483642"/>
            <p14:sldId id="2147483635"/>
            <p14:sldId id="256"/>
            <p14:sldId id="2147483636"/>
            <p14:sldId id="2147469777"/>
            <p14:sldId id="2147477473"/>
            <p14:sldId id="2147483614"/>
            <p14:sldId id="2147477534"/>
            <p14:sldId id="2147477528"/>
            <p14:sldId id="21474774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51AF"/>
    <a:srgbClr val="000000"/>
    <a:srgbClr val="9E9EA3"/>
    <a:srgbClr val="414344"/>
    <a:srgbClr val="E2E2E2"/>
    <a:srgbClr val="414244"/>
    <a:srgbClr val="B1A198"/>
    <a:srgbClr val="72C059"/>
    <a:srgbClr val="1E447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60E37A-AE94-754C-BD82-A7C0FC317CB7}" v="1749" dt="2024-11-21T20:22:17.870"/>
    <p1510:client id="{6DD11467-43E5-302D-A99C-13F20314F98B}" v="3" dt="2024-11-20T22:18:45.710"/>
    <p1510:client id="{7FE2F2D3-B886-0A2B-6CEE-9A61713F8652}" v="34" dt="2024-11-20T22:05:14.096"/>
    <p1510:client id="{9925B08A-C0BF-38CF-C86A-58622E627FE0}" v="1" dt="2024-11-21T23:07:27.634"/>
    <p1510:client id="{C85EEC3D-AF1E-404C-8726-B1819A61A0F2}" v="83" dt="2024-11-20T22:37:13.736"/>
  </p1510:revLst>
</p1510:revInfo>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66" autoAdjust="0"/>
    <p:restoredTop sz="94565" autoAdjust="0"/>
  </p:normalViewPr>
  <p:slideViewPr>
    <p:cSldViewPr snapToGrid="0" snapToObjects="1" showGuides="1">
      <p:cViewPr varScale="1">
        <p:scale>
          <a:sx n="145" d="100"/>
          <a:sy n="145" d="100"/>
        </p:scale>
        <p:origin x="1576" y="184"/>
      </p:cViewPr>
      <p:guideLst/>
    </p:cSldViewPr>
  </p:slideViewPr>
  <p:notesTextViewPr>
    <p:cViewPr>
      <p:scale>
        <a:sx n="100" d="100"/>
        <a:sy n="100" d="100"/>
      </p:scale>
      <p:origin x="0" y="0"/>
    </p:cViewPr>
  </p:notesTextViewPr>
  <p:sorterViewPr>
    <p:cViewPr>
      <p:scale>
        <a:sx n="1" d="1"/>
        <a:sy n="1" d="1"/>
      </p:scale>
      <p:origin x="0" y="12756"/>
    </p:cViewPr>
  </p:sorterViewPr>
  <p:notesViewPr>
    <p:cSldViewPr snapToGrid="0" snapToObjects="1" showGuides="1">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11/21/2024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dirty="0"/>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11/21/2024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dirty="0"/>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609468" rtl="0" eaLnBrk="0" fontAlgn="base" hangingPunct="0">
      <a:spcBef>
        <a:spcPct val="30000"/>
      </a:spcBef>
      <a:spcAft>
        <a:spcPct val="0"/>
      </a:spcAft>
      <a:defRPr sz="1600" kern="1200">
        <a:solidFill>
          <a:schemeClr val="tx1"/>
        </a:solidFill>
        <a:latin typeface="+mn-lt"/>
        <a:ea typeface="ＭＳ Ｐゴシック" charset="0"/>
        <a:cs typeface="ＭＳ Ｐゴシック" charset="0"/>
      </a:defRPr>
    </a:lvl1pPr>
    <a:lvl2pPr marL="609468" algn="l" defTabSz="609468" rtl="0" eaLnBrk="0" fontAlgn="base" hangingPunct="0">
      <a:spcBef>
        <a:spcPct val="30000"/>
      </a:spcBef>
      <a:spcAft>
        <a:spcPct val="0"/>
      </a:spcAft>
      <a:defRPr sz="1600" kern="1200">
        <a:solidFill>
          <a:schemeClr val="tx1"/>
        </a:solidFill>
        <a:latin typeface="+mn-lt"/>
        <a:ea typeface="ＭＳ Ｐゴシック" charset="0"/>
        <a:cs typeface="+mn-cs"/>
      </a:defRPr>
    </a:lvl2pPr>
    <a:lvl3pPr marL="1218936" algn="l" defTabSz="609468" rtl="0" eaLnBrk="0" fontAlgn="base" hangingPunct="0">
      <a:spcBef>
        <a:spcPct val="30000"/>
      </a:spcBef>
      <a:spcAft>
        <a:spcPct val="0"/>
      </a:spcAft>
      <a:defRPr sz="1600" kern="1200">
        <a:solidFill>
          <a:schemeClr val="tx1"/>
        </a:solidFill>
        <a:latin typeface="+mn-lt"/>
        <a:ea typeface="ＭＳ Ｐゴシック" charset="0"/>
        <a:cs typeface="+mn-cs"/>
      </a:defRPr>
    </a:lvl3pPr>
    <a:lvl4pPr marL="1828404" algn="l" defTabSz="609468" rtl="0" eaLnBrk="0" fontAlgn="base" hangingPunct="0">
      <a:spcBef>
        <a:spcPct val="30000"/>
      </a:spcBef>
      <a:spcAft>
        <a:spcPct val="0"/>
      </a:spcAft>
      <a:defRPr sz="1600" kern="1200">
        <a:solidFill>
          <a:schemeClr val="tx1"/>
        </a:solidFill>
        <a:latin typeface="+mn-lt"/>
        <a:ea typeface="ＭＳ Ｐゴシック" charset="0"/>
        <a:cs typeface="+mn-cs"/>
      </a:defRPr>
    </a:lvl4pPr>
    <a:lvl5pPr marL="2437872" algn="l" defTabSz="609468" rtl="0" eaLnBrk="0" fontAlgn="base" hangingPunct="0">
      <a:spcBef>
        <a:spcPct val="30000"/>
      </a:spcBef>
      <a:spcAft>
        <a:spcPct val="0"/>
      </a:spcAft>
      <a:defRPr sz="1600" kern="1200">
        <a:solidFill>
          <a:schemeClr val="tx1"/>
        </a:solidFill>
        <a:latin typeface="+mn-lt"/>
        <a:ea typeface="ＭＳ Ｐゴシック" charset="0"/>
        <a:cs typeface="+mn-cs"/>
      </a:defRPr>
    </a:lvl5pPr>
    <a:lvl6pPr marL="3047340" algn="l" defTabSz="609468" rtl="0" eaLnBrk="1" latinLnBrk="0" hangingPunct="1">
      <a:defRPr sz="1600" kern="1200">
        <a:solidFill>
          <a:schemeClr val="tx1"/>
        </a:solidFill>
        <a:latin typeface="+mn-lt"/>
        <a:ea typeface="+mn-ea"/>
        <a:cs typeface="+mn-cs"/>
      </a:defRPr>
    </a:lvl6pPr>
    <a:lvl7pPr marL="3656808" algn="l" defTabSz="609468" rtl="0" eaLnBrk="1" latinLnBrk="0" hangingPunct="1">
      <a:defRPr sz="1600" kern="1200">
        <a:solidFill>
          <a:schemeClr val="tx1"/>
        </a:solidFill>
        <a:latin typeface="+mn-lt"/>
        <a:ea typeface="+mn-ea"/>
        <a:cs typeface="+mn-cs"/>
      </a:defRPr>
    </a:lvl7pPr>
    <a:lvl8pPr marL="4266275" algn="l" defTabSz="609468" rtl="0" eaLnBrk="1" latinLnBrk="0" hangingPunct="1">
      <a:defRPr sz="1600" kern="1200">
        <a:solidFill>
          <a:schemeClr val="tx1"/>
        </a:solidFill>
        <a:latin typeface="+mn-lt"/>
        <a:ea typeface="+mn-ea"/>
        <a:cs typeface="+mn-cs"/>
      </a:defRPr>
    </a:lvl8pPr>
    <a:lvl9pPr marL="4875744" algn="l" defTabSz="609468"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ＭＳ Ｐゴシック"/>
                <a:cs typeface="Calibri"/>
              </a:rPr>
              <a:t>Instructions:</a:t>
            </a:r>
          </a:p>
          <a:p>
            <a:r>
              <a:rPr lang="en-US" dirty="0">
                <a:ea typeface="ＭＳ Ｐゴシック"/>
                <a:cs typeface="Calibri"/>
              </a:rPr>
              <a:t>FOR NEW SLIDES, USE “BLUE THEME 2015 16x9” MASTER SLIDES – Click New Slide button on toolbar (Home menu).  Right click any slide thumbnail at far left to access available slide layouts)</a:t>
            </a:r>
          </a:p>
          <a:p>
            <a:endParaRPr lang="en-US" dirty="0">
              <a:ea typeface="ＭＳ Ｐゴシック"/>
              <a:cs typeface="Calibri"/>
            </a:endParaRPr>
          </a:p>
          <a:p>
            <a:pPr marL="171450" indent="-171450">
              <a:buFont typeface="Arial"/>
              <a:buChar char="•"/>
            </a:pPr>
            <a:r>
              <a:rPr lang="en-US" dirty="0">
                <a:ea typeface="ＭＳ Ｐゴシック"/>
                <a:cs typeface="Calibri"/>
              </a:rPr>
              <a:t>Insert presentation details - speaker, title, date and architecture or solution</a:t>
            </a:r>
          </a:p>
          <a:p>
            <a:pPr marL="171450" indent="-171450">
              <a:buFont typeface="Arial"/>
              <a:buChar char="•"/>
            </a:pPr>
            <a:r>
              <a:rPr lang="en-US" dirty="0">
                <a:ea typeface="ＭＳ Ｐゴシック"/>
                <a:cs typeface="Calibri"/>
              </a:rPr>
              <a:t>Before building your presentation, identify what your key topics will be, along with:</a:t>
            </a:r>
          </a:p>
          <a:p>
            <a:pPr marL="838159" lvl="1" indent="-228600">
              <a:buAutoNum type="alphaLcParenR"/>
            </a:pPr>
            <a:r>
              <a:rPr lang="en-US" dirty="0">
                <a:ea typeface="ＭＳ Ｐゴシック"/>
                <a:cs typeface="Calibri"/>
              </a:rPr>
              <a:t>The value it brings to the customer</a:t>
            </a:r>
          </a:p>
          <a:p>
            <a:pPr lvl="1"/>
            <a:r>
              <a:rPr lang="en-US" dirty="0">
                <a:ea typeface="ＭＳ Ｐゴシック"/>
                <a:cs typeface="Calibri"/>
              </a:rPr>
              <a:t>b)   The technical aspect the SEs need to understand</a:t>
            </a:r>
          </a:p>
          <a:p>
            <a:pPr lvl="1"/>
            <a:r>
              <a:rPr lang="en-US" dirty="0">
                <a:ea typeface="ＭＳ Ｐゴシック"/>
                <a:cs typeface="Calibri"/>
              </a:rPr>
              <a:t>c)    Any cautions or restrictions</a:t>
            </a:r>
          </a:p>
          <a:p>
            <a:pPr lvl="1"/>
            <a:r>
              <a:rPr lang="en-US" dirty="0">
                <a:ea typeface="ＭＳ Ｐゴシック"/>
                <a:cs typeface="Calibri"/>
              </a:rPr>
              <a:t>d)   The relevant points for each topic SEs need to be clear on</a:t>
            </a:r>
          </a:p>
          <a:p>
            <a:pPr lvl="1"/>
            <a:r>
              <a:rPr lang="en-US" dirty="0">
                <a:ea typeface="ＭＳ Ｐゴシック"/>
                <a:cs typeface="Calibri"/>
              </a:rPr>
              <a:t>e)   How this process or feature is different from previous iterations, if appropriate</a:t>
            </a:r>
          </a:p>
          <a:p>
            <a:pPr lvl="1"/>
            <a:r>
              <a:rPr lang="en-US" dirty="0">
                <a:ea typeface="ＭＳ Ｐゴシック"/>
                <a:cs typeface="Calibri"/>
              </a:rPr>
              <a:t>f)    In your narration, always explain WHY the information is important AND bridge one topic to the next to demonstrate how it all fits together</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a:t>
            </a:fld>
            <a:endParaRPr lang="en-US"/>
          </a:p>
        </p:txBody>
      </p:sp>
    </p:spTree>
    <p:extLst>
      <p:ext uri="{BB962C8B-B14F-4D97-AF65-F5344CB8AC3E}">
        <p14:creationId xmlns:p14="http://schemas.microsoft.com/office/powerpoint/2010/main" val="3983219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7</a:t>
            </a:fld>
            <a:endParaRPr lang="en-US" dirty="0"/>
          </a:p>
        </p:txBody>
      </p:sp>
    </p:spTree>
    <p:extLst>
      <p:ext uri="{BB962C8B-B14F-4D97-AF65-F5344CB8AC3E}">
        <p14:creationId xmlns:p14="http://schemas.microsoft.com/office/powerpoint/2010/main" val="597818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14:notes"/>
          <p:cNvSpPr>
            <a:spLocks noGrp="1" noRot="1" noChangeAspect="1"/>
          </p:cNvSpPr>
          <p:nvPr>
            <p:ph type="sldImg" idx="2"/>
          </p:nvPr>
        </p:nvSpPr>
        <p:spPr>
          <a:xfrm>
            <a:off x="914400" y="571500"/>
            <a:ext cx="2743200" cy="1543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7" name="Google Shape;697;p14:notes"/>
          <p:cNvSpPr txBox="1">
            <a:spLocks noGrp="1"/>
          </p:cNvSpPr>
          <p:nvPr>
            <p:ph type="body" idx="1"/>
          </p:nvPr>
        </p:nvSpPr>
        <p:spPr>
          <a:xfrm>
            <a:off x="457200" y="2200275"/>
            <a:ext cx="3657600" cy="1800300"/>
          </a:xfrm>
          <a:prstGeom prst="rect">
            <a:avLst/>
          </a:prstGeom>
          <a:noFill/>
          <a:ln>
            <a:noFill/>
          </a:ln>
        </p:spPr>
        <p:txBody>
          <a:bodyPr spcFirstLastPara="1" wrap="square" lIns="55875" tIns="27925" rIns="55875" bIns="27925" anchor="t" anchorCtr="0">
            <a:noAutofit/>
          </a:bodyPr>
          <a:lstStyle/>
          <a:p>
            <a:pPr marL="0" lvl="0" indent="0" algn="l" rtl="0">
              <a:lnSpc>
                <a:spcPct val="100000"/>
              </a:lnSpc>
              <a:spcBef>
                <a:spcPts val="0"/>
              </a:spcBef>
              <a:spcAft>
                <a:spcPts val="0"/>
              </a:spcAft>
              <a:buSzPts val="1100"/>
              <a:buNone/>
            </a:pPr>
            <a:endParaRPr/>
          </a:p>
        </p:txBody>
      </p:sp>
      <p:sp>
        <p:nvSpPr>
          <p:cNvPr id="698" name="Google Shape;698;p14:notes"/>
          <p:cNvSpPr txBox="1">
            <a:spLocks noGrp="1"/>
          </p:cNvSpPr>
          <p:nvPr>
            <p:ph type="sldNum" idx="12"/>
          </p:nvPr>
        </p:nvSpPr>
        <p:spPr>
          <a:xfrm>
            <a:off x="2589742" y="4342607"/>
            <a:ext cx="1981200" cy="229500"/>
          </a:xfrm>
          <a:prstGeom prst="rect">
            <a:avLst/>
          </a:prstGeom>
          <a:noFill/>
          <a:ln>
            <a:noFill/>
          </a:ln>
        </p:spPr>
        <p:txBody>
          <a:bodyPr spcFirstLastPara="1" wrap="square" lIns="55875" tIns="27925" rIns="55875" bIns="27925" anchor="b"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000000"/>
                </a:solidFill>
                <a:latin typeface="Arial"/>
                <a:ea typeface="Arial"/>
                <a:cs typeface="Arial"/>
                <a:sym typeface="Arial"/>
              </a:rPr>
              <a:t>8</a:t>
            </a:fld>
            <a:endParaRPr sz="9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68937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19</a:t>
            </a:fld>
            <a:endParaRPr lang="en-US" dirty="0"/>
          </a:p>
        </p:txBody>
      </p:sp>
    </p:spTree>
    <p:extLst>
      <p:ext uri="{BB962C8B-B14F-4D97-AF65-F5344CB8AC3E}">
        <p14:creationId xmlns:p14="http://schemas.microsoft.com/office/powerpoint/2010/main" val="3570431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2DEB755A-4053-3349-9BF9-284108771ED5}"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cs typeface="+mn-cs"/>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3997484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2DEB755A-4053-3349-9BF9-284108771ED5}"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cs typeface="+mn-cs"/>
              </a:rPr>
              <a:pPr marL="0" marR="0" lvl="0" indent="0" algn="r" defTabSz="4572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19531976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ullet">
    <p:bg>
      <p:bgPr>
        <a:blipFill>
          <a:blip r:embed="rId2" cstate="print">
            <a:alphaModFix amt="30000"/>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241" y="1602317"/>
            <a:ext cx="11033585" cy="4519083"/>
          </a:xfrm>
          <a:prstGeom prst="rect">
            <a:avLst/>
          </a:prstGeom>
        </p:spPr>
        <p:txBody>
          <a:bodyPr lIns="91420" tIns="45710" rIns="91420" bIns="45710">
            <a:noAutofit/>
          </a:bodyPr>
          <a:lstStyle>
            <a:lvl1pPr marL="304724" indent="-228543">
              <a:lnSpc>
                <a:spcPct val="95000"/>
              </a:lnSpc>
              <a:spcBef>
                <a:spcPts val="1480"/>
              </a:spcBef>
              <a:buClr>
                <a:schemeClr val="tx1"/>
              </a:buClr>
              <a:buSzPct val="80000"/>
              <a:buFont typeface="Arial"/>
              <a:buChar char="•"/>
              <a:defRPr sz="2666" b="0" i="0">
                <a:solidFill>
                  <a:srgbClr val="0051AF"/>
                </a:solidFill>
                <a:latin typeface="+mn-lt"/>
                <a:ea typeface="CiscoSansTT Thin" charset="0"/>
                <a:cs typeface="CiscoSansTT Thin" charset="0"/>
              </a:defRPr>
            </a:lvl1pPr>
            <a:lvl2pPr marL="609448" indent="-220078">
              <a:lnSpc>
                <a:spcPct val="95000"/>
              </a:lnSpc>
              <a:spcBef>
                <a:spcPts val="600"/>
              </a:spcBef>
              <a:buClr>
                <a:schemeClr val="tx1"/>
              </a:buClr>
              <a:buSzPct val="80000"/>
              <a:buFont typeface="Arial"/>
              <a:buChar char="•"/>
              <a:defRPr sz="2399" b="0" i="0">
                <a:solidFill>
                  <a:srgbClr val="0051AF"/>
                </a:solidFill>
                <a:latin typeface="+mn-lt"/>
                <a:ea typeface="CiscoSansTT Thin" charset="0"/>
                <a:cs typeface="CiscoSansTT Thin" charset="0"/>
              </a:defRPr>
            </a:lvl2pPr>
            <a:lvl3pPr marL="914171" indent="-146014">
              <a:buClr>
                <a:schemeClr val="tx1"/>
              </a:buClr>
              <a:buSzPct val="80000"/>
              <a:buFont typeface="Arial"/>
              <a:buChar char="•"/>
              <a:defRPr sz="2133" b="0" i="0">
                <a:solidFill>
                  <a:srgbClr val="0051AF"/>
                </a:solidFill>
                <a:latin typeface="+mn-lt"/>
                <a:ea typeface="CiscoSansTT Thin" charset="0"/>
                <a:cs typeface="CiscoSansTT Thin" charset="0"/>
              </a:defRPr>
            </a:lvl3pPr>
            <a:lvl4pPr marL="1214410" indent="-228496">
              <a:buClr>
                <a:schemeClr val="tx1"/>
              </a:buClr>
              <a:buSzPct val="80000"/>
              <a:buFont typeface="Arial"/>
              <a:buChar char="•"/>
              <a:defRPr sz="1866" b="0" i="0">
                <a:solidFill>
                  <a:srgbClr val="0051AF"/>
                </a:solidFill>
                <a:latin typeface="+mn-lt"/>
                <a:ea typeface="CiscoSansTT Thin" charset="0"/>
                <a:cs typeface="CiscoSansTT Thin" charset="0"/>
              </a:defRPr>
            </a:lvl4pPr>
            <a:lvl5pPr marL="1442906" indent="-224264">
              <a:buClr>
                <a:schemeClr val="tx1"/>
              </a:buClr>
              <a:buSzPct val="80000"/>
              <a:buFont typeface="Arial"/>
              <a:buChar char="•"/>
              <a:defRPr sz="1600" b="0" i="0">
                <a:solidFill>
                  <a:srgbClr val="0051AF"/>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41" name="Title Placeholder 5">
            <a:extLst>
              <a:ext uri="{FF2B5EF4-FFF2-40B4-BE49-F238E27FC236}">
                <a16:creationId xmlns:a16="http://schemas.microsoft.com/office/drawing/2014/main" id="{062CC26D-33FC-D445-49CE-4C51BC19C81E}"/>
              </a:ext>
            </a:extLst>
          </p:cNvPr>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4000" b="0" i="0" u="none" kern="1200" baseline="0" dirty="0">
                <a:solidFill>
                  <a:srgbClr val="0051AF"/>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lvl="0"/>
            <a:r>
              <a:rPr lang="en-GB"/>
              <a:t>Title Goes Here</a:t>
            </a:r>
          </a:p>
        </p:txBody>
      </p:sp>
      <p:sp>
        <p:nvSpPr>
          <p:cNvPr id="20" name="Rectangle 19">
            <a:extLst>
              <a:ext uri="{FF2B5EF4-FFF2-40B4-BE49-F238E27FC236}">
                <a16:creationId xmlns:a16="http://schemas.microsoft.com/office/drawing/2014/main" id="{4ED67D05-6604-764D-5F06-1C184581EBEF}"/>
              </a:ext>
            </a:extLst>
          </p:cNvPr>
          <p:cNvSpPr>
            <a:spLocks noChangeArrowheads="1"/>
          </p:cNvSpPr>
          <p:nvPr userDrawn="1"/>
        </p:nvSpPr>
        <p:spPr bwMode="ltGray">
          <a:xfrm>
            <a:off x="1094486" y="6409011"/>
            <a:ext cx="6044736" cy="219784"/>
          </a:xfrm>
          <a:prstGeom prst="rect">
            <a:avLst/>
          </a:prstGeom>
          <a:noFill/>
          <a:ln w="9525">
            <a:noFill/>
            <a:miter lim="800000"/>
            <a:headEnd/>
            <a:tailEnd/>
          </a:ln>
          <a:effectLst/>
        </p:spPr>
        <p:txBody>
          <a:bodyPr wrap="square" lIns="109458" tIns="54727" rIns="109458" bIns="54727" anchor="b">
            <a:spAutoFit/>
          </a:bodyPr>
          <a:lstStyle/>
          <a:p>
            <a:pPr defTabSz="1085486" fontAlgn="auto">
              <a:spcBef>
                <a:spcPts val="0"/>
              </a:spcBef>
              <a:spcAft>
                <a:spcPts val="0"/>
              </a:spcAft>
              <a:defRPr/>
            </a:pPr>
            <a:r>
              <a:rPr lang="en-US" sz="710" spc="36">
                <a:solidFill>
                  <a:srgbClr val="414244"/>
                </a:solidFill>
                <a:latin typeface="CiscoSansTT Light" panose="020B0503020201020303" pitchFamily="34" charset="0"/>
                <a:ea typeface="+mn-ea"/>
                <a:cs typeface="CiscoSansTT Light" panose="020B0503020201020303" pitchFamily="34" charset="0"/>
              </a:rPr>
              <a:t>© 2024  Cisco and/or its affiliates. All rights reserved.   Cisco Confidential</a:t>
            </a:r>
          </a:p>
        </p:txBody>
      </p:sp>
      <p:grpSp>
        <p:nvGrpSpPr>
          <p:cNvPr id="21" name="Picture 7">
            <a:extLst>
              <a:ext uri="{FF2B5EF4-FFF2-40B4-BE49-F238E27FC236}">
                <a16:creationId xmlns:a16="http://schemas.microsoft.com/office/drawing/2014/main" id="{6AE05E8F-9FF0-43C4-348B-C2249BBD9C66}"/>
              </a:ext>
            </a:extLst>
          </p:cNvPr>
          <p:cNvGrpSpPr/>
          <p:nvPr userDrawn="1"/>
        </p:nvGrpSpPr>
        <p:grpSpPr>
          <a:xfrm>
            <a:off x="383800" y="6354128"/>
            <a:ext cx="527363" cy="278057"/>
            <a:chOff x="609602" y="4766165"/>
            <a:chExt cx="395625" cy="208597"/>
          </a:xfrm>
          <a:solidFill>
            <a:srgbClr val="414244"/>
          </a:solidFill>
        </p:grpSpPr>
        <p:sp>
          <p:nvSpPr>
            <p:cNvPr id="22" name="Freeform 21">
              <a:extLst>
                <a:ext uri="{FF2B5EF4-FFF2-40B4-BE49-F238E27FC236}">
                  <a16:creationId xmlns:a16="http://schemas.microsoft.com/office/drawing/2014/main" id="{DF6F3ED6-5AF2-8E06-453A-1773D4D9C457}"/>
                </a:ext>
              </a:extLst>
            </p:cNvPr>
            <p:cNvSpPr/>
            <p:nvPr/>
          </p:nvSpPr>
          <p:spPr>
            <a:xfrm>
              <a:off x="721490" y="4904754"/>
              <a:ext cx="17346" cy="68748"/>
            </a:xfrm>
            <a:custGeom>
              <a:avLst/>
              <a:gdLst>
                <a:gd name="connsiteX0" fmla="*/ 0 w 17346"/>
                <a:gd name="connsiteY0" fmla="*/ 0 h 68748"/>
                <a:gd name="connsiteX1" fmla="*/ 17347 w 17346"/>
                <a:gd name="connsiteY1" fmla="*/ 0 h 68748"/>
                <a:gd name="connsiteX2" fmla="*/ 17347 w 17346"/>
                <a:gd name="connsiteY2" fmla="*/ 68749 h 68748"/>
                <a:gd name="connsiteX3" fmla="*/ 0 w 17346"/>
                <a:gd name="connsiteY3" fmla="*/ 68749 h 68748"/>
              </a:gdLst>
              <a:ahLst/>
              <a:cxnLst>
                <a:cxn ang="0">
                  <a:pos x="connsiteX0" y="connsiteY0"/>
                </a:cxn>
                <a:cxn ang="0">
                  <a:pos x="connsiteX1" y="connsiteY1"/>
                </a:cxn>
                <a:cxn ang="0">
                  <a:pos x="connsiteX2" y="connsiteY2"/>
                </a:cxn>
                <a:cxn ang="0">
                  <a:pos x="connsiteX3" y="connsiteY3"/>
                </a:cxn>
              </a:cxnLst>
              <a:rect l="l" t="t" r="r" b="b"/>
              <a:pathLst>
                <a:path w="17346" h="68748">
                  <a:moveTo>
                    <a:pt x="0" y="0"/>
                  </a:moveTo>
                  <a:lnTo>
                    <a:pt x="17347" y="0"/>
                  </a:lnTo>
                  <a:lnTo>
                    <a:pt x="17347" y="68749"/>
                  </a:lnTo>
                  <a:lnTo>
                    <a:pt x="0" y="68749"/>
                  </a:ln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3" name="Freeform 22">
              <a:extLst>
                <a:ext uri="{FF2B5EF4-FFF2-40B4-BE49-F238E27FC236}">
                  <a16:creationId xmlns:a16="http://schemas.microsoft.com/office/drawing/2014/main" id="{AC02752E-D896-6258-BC34-3138A7D0417A}"/>
                </a:ext>
              </a:extLst>
            </p:cNvPr>
            <p:cNvSpPr/>
            <p:nvPr/>
          </p:nvSpPr>
          <p:spPr>
            <a:xfrm>
              <a:off x="826276" y="4903562"/>
              <a:ext cx="52443" cy="71183"/>
            </a:xfrm>
            <a:custGeom>
              <a:avLst/>
              <a:gdLst>
                <a:gd name="connsiteX0" fmla="*/ 52443 w 52443"/>
                <a:gd name="connsiteY0" fmla="*/ 20890 h 71183"/>
                <a:gd name="connsiteX1" fmla="*/ 37851 w 52443"/>
                <a:gd name="connsiteY1" fmla="*/ 17212 h 71183"/>
                <a:gd name="connsiteX2" fmla="*/ 18858 w 52443"/>
                <a:gd name="connsiteY2" fmla="*/ 35550 h 71183"/>
                <a:gd name="connsiteX3" fmla="*/ 37851 w 52443"/>
                <a:gd name="connsiteY3" fmla="*/ 53904 h 71183"/>
                <a:gd name="connsiteX4" fmla="*/ 52443 w 52443"/>
                <a:gd name="connsiteY4" fmla="*/ 50260 h 71183"/>
                <a:gd name="connsiteX5" fmla="*/ 52443 w 52443"/>
                <a:gd name="connsiteY5" fmla="*/ 68732 h 71183"/>
                <a:gd name="connsiteX6" fmla="*/ 36625 w 52443"/>
                <a:gd name="connsiteY6" fmla="*/ 71184 h 71183"/>
                <a:gd name="connsiteX7" fmla="*/ 0 w 52443"/>
                <a:gd name="connsiteY7" fmla="*/ 35583 h 71183"/>
                <a:gd name="connsiteX8" fmla="*/ 36625 w 52443"/>
                <a:gd name="connsiteY8" fmla="*/ 0 h 71183"/>
                <a:gd name="connsiteX9" fmla="*/ 52443 w 52443"/>
                <a:gd name="connsiteY9" fmla="*/ 2468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43" h="71183">
                  <a:moveTo>
                    <a:pt x="52443" y="20890"/>
                  </a:moveTo>
                  <a:cubicBezTo>
                    <a:pt x="47966" y="18454"/>
                    <a:pt x="42947" y="17188"/>
                    <a:pt x="37851" y="17212"/>
                  </a:cubicBezTo>
                  <a:cubicBezTo>
                    <a:pt x="26633" y="17212"/>
                    <a:pt x="18858" y="25021"/>
                    <a:pt x="18858" y="35550"/>
                  </a:cubicBezTo>
                  <a:cubicBezTo>
                    <a:pt x="18858" y="45760"/>
                    <a:pt x="26297" y="53904"/>
                    <a:pt x="37851" y="53904"/>
                  </a:cubicBezTo>
                  <a:cubicBezTo>
                    <a:pt x="42940" y="53911"/>
                    <a:pt x="47953" y="52658"/>
                    <a:pt x="52443" y="50260"/>
                  </a:cubicBezTo>
                  <a:lnTo>
                    <a:pt x="52443" y="68732"/>
                  </a:lnTo>
                  <a:cubicBezTo>
                    <a:pt x="47318" y="70316"/>
                    <a:pt x="41988" y="71140"/>
                    <a:pt x="36625" y="71184"/>
                  </a:cubicBezTo>
                  <a:cubicBezTo>
                    <a:pt x="17112" y="71184"/>
                    <a:pt x="0" y="57750"/>
                    <a:pt x="0" y="35583"/>
                  </a:cubicBezTo>
                  <a:cubicBezTo>
                    <a:pt x="0" y="15063"/>
                    <a:pt x="15483" y="0"/>
                    <a:pt x="36625" y="0"/>
                  </a:cubicBezTo>
                  <a:cubicBezTo>
                    <a:pt x="41992" y="15"/>
                    <a:pt x="47327" y="847"/>
                    <a:pt x="52443" y="2468"/>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4" name="Freeform 23">
              <a:extLst>
                <a:ext uri="{FF2B5EF4-FFF2-40B4-BE49-F238E27FC236}">
                  <a16:creationId xmlns:a16="http://schemas.microsoft.com/office/drawing/2014/main" id="{12001BB3-C5DC-6150-A5F9-94301D7554D0}"/>
                </a:ext>
              </a:extLst>
            </p:cNvPr>
            <p:cNvSpPr/>
            <p:nvPr/>
          </p:nvSpPr>
          <p:spPr>
            <a:xfrm>
              <a:off x="645202" y="4903528"/>
              <a:ext cx="52443" cy="71183"/>
            </a:xfrm>
            <a:custGeom>
              <a:avLst/>
              <a:gdLst>
                <a:gd name="connsiteX0" fmla="*/ 52443 w 52443"/>
                <a:gd name="connsiteY0" fmla="*/ 20924 h 71183"/>
                <a:gd name="connsiteX1" fmla="*/ 37867 w 52443"/>
                <a:gd name="connsiteY1" fmla="*/ 17246 h 71183"/>
                <a:gd name="connsiteX2" fmla="*/ 18858 w 52443"/>
                <a:gd name="connsiteY2" fmla="*/ 35583 h 71183"/>
                <a:gd name="connsiteX3" fmla="*/ 37867 w 52443"/>
                <a:gd name="connsiteY3" fmla="*/ 53938 h 71183"/>
                <a:gd name="connsiteX4" fmla="*/ 52443 w 52443"/>
                <a:gd name="connsiteY4" fmla="*/ 50294 h 71183"/>
                <a:gd name="connsiteX5" fmla="*/ 52443 w 52443"/>
                <a:gd name="connsiteY5" fmla="*/ 68766 h 71183"/>
                <a:gd name="connsiteX6" fmla="*/ 36608 w 52443"/>
                <a:gd name="connsiteY6" fmla="*/ 71184 h 71183"/>
                <a:gd name="connsiteX7" fmla="*/ 0 w 52443"/>
                <a:gd name="connsiteY7" fmla="*/ 35583 h 71183"/>
                <a:gd name="connsiteX8" fmla="*/ 36608 w 52443"/>
                <a:gd name="connsiteY8" fmla="*/ 0 h 71183"/>
                <a:gd name="connsiteX9" fmla="*/ 52426 w 52443"/>
                <a:gd name="connsiteY9" fmla="*/ 2469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43" h="71183">
                  <a:moveTo>
                    <a:pt x="52443" y="20924"/>
                  </a:moveTo>
                  <a:cubicBezTo>
                    <a:pt x="47975" y="18481"/>
                    <a:pt x="42959" y="17215"/>
                    <a:pt x="37867" y="17246"/>
                  </a:cubicBezTo>
                  <a:cubicBezTo>
                    <a:pt x="26633" y="17246"/>
                    <a:pt x="18858" y="25055"/>
                    <a:pt x="18858" y="35583"/>
                  </a:cubicBezTo>
                  <a:cubicBezTo>
                    <a:pt x="18858" y="45793"/>
                    <a:pt x="26314" y="53938"/>
                    <a:pt x="37867" y="53938"/>
                  </a:cubicBezTo>
                  <a:cubicBezTo>
                    <a:pt x="42954" y="53956"/>
                    <a:pt x="47964" y="52704"/>
                    <a:pt x="52443" y="50294"/>
                  </a:cubicBezTo>
                  <a:lnTo>
                    <a:pt x="52443" y="68766"/>
                  </a:lnTo>
                  <a:cubicBezTo>
                    <a:pt x="47312" y="70346"/>
                    <a:pt x="41976" y="71160"/>
                    <a:pt x="36608" y="71184"/>
                  </a:cubicBezTo>
                  <a:cubicBezTo>
                    <a:pt x="17112" y="71184"/>
                    <a:pt x="0" y="57750"/>
                    <a:pt x="0" y="35583"/>
                  </a:cubicBezTo>
                  <a:cubicBezTo>
                    <a:pt x="0" y="15063"/>
                    <a:pt x="15500" y="0"/>
                    <a:pt x="36608" y="0"/>
                  </a:cubicBezTo>
                  <a:cubicBezTo>
                    <a:pt x="41976" y="11"/>
                    <a:pt x="47310" y="843"/>
                    <a:pt x="52426" y="2469"/>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5" name="Freeform 24">
              <a:extLst>
                <a:ext uri="{FF2B5EF4-FFF2-40B4-BE49-F238E27FC236}">
                  <a16:creationId xmlns:a16="http://schemas.microsoft.com/office/drawing/2014/main" id="{13355BE3-4CEC-606A-C660-525321F50B4A}"/>
                </a:ext>
              </a:extLst>
            </p:cNvPr>
            <p:cNvSpPr/>
            <p:nvPr/>
          </p:nvSpPr>
          <p:spPr>
            <a:xfrm>
              <a:off x="896990" y="4903579"/>
              <a:ext cx="72627" cy="71183"/>
            </a:xfrm>
            <a:custGeom>
              <a:avLst/>
              <a:gdLst>
                <a:gd name="connsiteX0" fmla="*/ 72628 w 72627"/>
                <a:gd name="connsiteY0" fmla="*/ 35583 h 71183"/>
                <a:gd name="connsiteX1" fmla="*/ 36306 w 72627"/>
                <a:gd name="connsiteY1" fmla="*/ 71184 h 71183"/>
                <a:gd name="connsiteX2" fmla="*/ 0 w 72627"/>
                <a:gd name="connsiteY2" fmla="*/ 35583 h 71183"/>
                <a:gd name="connsiteX3" fmla="*/ 36306 w 72627"/>
                <a:gd name="connsiteY3" fmla="*/ 0 h 71183"/>
                <a:gd name="connsiteX4" fmla="*/ 72628 w 72627"/>
                <a:gd name="connsiteY4" fmla="*/ 35583 h 71183"/>
                <a:gd name="connsiteX5" fmla="*/ 36306 w 72627"/>
                <a:gd name="connsiteY5" fmla="*/ 17464 h 71183"/>
                <a:gd name="connsiteX6" fmla="*/ 18069 w 72627"/>
                <a:gd name="connsiteY6" fmla="*/ 35399 h 71183"/>
                <a:gd name="connsiteX7" fmla="*/ 36003 w 72627"/>
                <a:gd name="connsiteY7" fmla="*/ 53634 h 71183"/>
                <a:gd name="connsiteX8" fmla="*/ 54240 w 72627"/>
                <a:gd name="connsiteY8" fmla="*/ 35701 h 71183"/>
                <a:gd name="connsiteX9" fmla="*/ 54240 w 72627"/>
                <a:gd name="connsiteY9" fmla="*/ 35583 h 71183"/>
                <a:gd name="connsiteX10" fmla="*/ 36779 w 72627"/>
                <a:gd name="connsiteY10" fmla="*/ 17517 h 71183"/>
                <a:gd name="connsiteX11" fmla="*/ 36306 w 72627"/>
                <a:gd name="connsiteY11" fmla="*/ 17515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627" h="71183">
                  <a:moveTo>
                    <a:pt x="72628" y="35583"/>
                  </a:moveTo>
                  <a:cubicBezTo>
                    <a:pt x="72628" y="55248"/>
                    <a:pt x="57515" y="71184"/>
                    <a:pt x="36306" y="71184"/>
                  </a:cubicBezTo>
                  <a:cubicBezTo>
                    <a:pt x="15097" y="71184"/>
                    <a:pt x="0" y="55248"/>
                    <a:pt x="0" y="35583"/>
                  </a:cubicBezTo>
                  <a:cubicBezTo>
                    <a:pt x="0" y="15919"/>
                    <a:pt x="15113" y="0"/>
                    <a:pt x="36306" y="0"/>
                  </a:cubicBezTo>
                  <a:cubicBezTo>
                    <a:pt x="57498" y="0"/>
                    <a:pt x="72628" y="15953"/>
                    <a:pt x="72628" y="35583"/>
                  </a:cubicBezTo>
                  <a:moveTo>
                    <a:pt x="36306" y="17464"/>
                  </a:moveTo>
                  <a:cubicBezTo>
                    <a:pt x="26317" y="17381"/>
                    <a:pt x="18153" y="25410"/>
                    <a:pt x="18069" y="35399"/>
                  </a:cubicBezTo>
                  <a:cubicBezTo>
                    <a:pt x="17987" y="45387"/>
                    <a:pt x="26015" y="53552"/>
                    <a:pt x="36003" y="53634"/>
                  </a:cubicBezTo>
                  <a:cubicBezTo>
                    <a:pt x="45992" y="53718"/>
                    <a:pt x="54156" y="45689"/>
                    <a:pt x="54240" y="35701"/>
                  </a:cubicBezTo>
                  <a:cubicBezTo>
                    <a:pt x="54240" y="35661"/>
                    <a:pt x="54240" y="35622"/>
                    <a:pt x="54240" y="35583"/>
                  </a:cubicBezTo>
                  <a:cubicBezTo>
                    <a:pt x="54408" y="25773"/>
                    <a:pt x="46589" y="17684"/>
                    <a:pt x="36779" y="17517"/>
                  </a:cubicBezTo>
                  <a:cubicBezTo>
                    <a:pt x="36621" y="17514"/>
                    <a:pt x="36463" y="17513"/>
                    <a:pt x="36306" y="17515"/>
                  </a:cubicBezTo>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6" name="Freeform 25">
              <a:extLst>
                <a:ext uri="{FF2B5EF4-FFF2-40B4-BE49-F238E27FC236}">
                  <a16:creationId xmlns:a16="http://schemas.microsoft.com/office/drawing/2014/main" id="{B3F47803-F275-46B8-6AC0-49EDFF81F206}"/>
                </a:ext>
              </a:extLst>
            </p:cNvPr>
            <p:cNvSpPr/>
            <p:nvPr/>
          </p:nvSpPr>
          <p:spPr>
            <a:xfrm>
              <a:off x="762028" y="4903461"/>
              <a:ext cx="47439" cy="71250"/>
            </a:xfrm>
            <a:custGeom>
              <a:avLst/>
              <a:gdLst>
                <a:gd name="connsiteX0" fmla="*/ 42603 w 47439"/>
                <a:gd name="connsiteY0" fmla="*/ 16910 h 71250"/>
                <a:gd name="connsiteX1" fmla="*/ 29034 w 47439"/>
                <a:gd name="connsiteY1" fmla="*/ 14811 h 71250"/>
                <a:gd name="connsiteX2" fmla="*/ 18304 w 47439"/>
                <a:gd name="connsiteY2" fmla="*/ 20453 h 71250"/>
                <a:gd name="connsiteX3" fmla="*/ 26264 w 47439"/>
                <a:gd name="connsiteY3" fmla="*/ 27002 h 71250"/>
                <a:gd name="connsiteX4" fmla="*/ 31049 w 47439"/>
                <a:gd name="connsiteY4" fmla="*/ 28514 h 71250"/>
                <a:gd name="connsiteX5" fmla="*/ 47439 w 47439"/>
                <a:gd name="connsiteY5" fmla="*/ 48178 h 71250"/>
                <a:gd name="connsiteX6" fmla="*/ 18892 w 47439"/>
                <a:gd name="connsiteY6" fmla="*/ 71251 h 71250"/>
                <a:gd name="connsiteX7" fmla="*/ 168 w 47439"/>
                <a:gd name="connsiteY7" fmla="*/ 69370 h 71250"/>
                <a:gd name="connsiteX8" fmla="*/ 168 w 47439"/>
                <a:gd name="connsiteY8" fmla="*/ 53552 h 71250"/>
                <a:gd name="connsiteX9" fmla="*/ 16541 w 47439"/>
                <a:gd name="connsiteY9" fmla="*/ 56121 h 71250"/>
                <a:gd name="connsiteX10" fmla="*/ 29152 w 47439"/>
                <a:gd name="connsiteY10" fmla="*/ 49689 h 71250"/>
                <a:gd name="connsiteX11" fmla="*/ 21411 w 47439"/>
                <a:gd name="connsiteY11" fmla="*/ 42855 h 71250"/>
                <a:gd name="connsiteX12" fmla="*/ 17699 w 47439"/>
                <a:gd name="connsiteY12" fmla="*/ 41646 h 71250"/>
                <a:gd name="connsiteX13" fmla="*/ 0 w 47439"/>
                <a:gd name="connsiteY13" fmla="*/ 21495 h 71250"/>
                <a:gd name="connsiteX14" fmla="*/ 25609 w 47439"/>
                <a:gd name="connsiteY14" fmla="*/ 0 h 71250"/>
                <a:gd name="connsiteX15" fmla="*/ 42519 w 47439"/>
                <a:gd name="connsiteY15" fmla="*/ 2183 h 7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439" h="71250">
                  <a:moveTo>
                    <a:pt x="42603" y="16910"/>
                  </a:moveTo>
                  <a:cubicBezTo>
                    <a:pt x="38176" y="15688"/>
                    <a:pt x="33624" y="14984"/>
                    <a:pt x="29034" y="14811"/>
                  </a:cubicBezTo>
                  <a:cubicBezTo>
                    <a:pt x="22082" y="14811"/>
                    <a:pt x="18304" y="17145"/>
                    <a:pt x="18304" y="20453"/>
                  </a:cubicBezTo>
                  <a:cubicBezTo>
                    <a:pt x="18304" y="24635"/>
                    <a:pt x="23342" y="26096"/>
                    <a:pt x="26264" y="27002"/>
                  </a:cubicBezTo>
                  <a:lnTo>
                    <a:pt x="31049" y="28514"/>
                  </a:lnTo>
                  <a:cubicBezTo>
                    <a:pt x="42301" y="32107"/>
                    <a:pt x="47439" y="39815"/>
                    <a:pt x="47439" y="48178"/>
                  </a:cubicBezTo>
                  <a:cubicBezTo>
                    <a:pt x="47439" y="65457"/>
                    <a:pt x="32326" y="71251"/>
                    <a:pt x="18892" y="71251"/>
                  </a:cubicBezTo>
                  <a:cubicBezTo>
                    <a:pt x="12606" y="71196"/>
                    <a:pt x="6339" y="70566"/>
                    <a:pt x="168" y="69370"/>
                  </a:cubicBezTo>
                  <a:lnTo>
                    <a:pt x="168" y="53552"/>
                  </a:lnTo>
                  <a:cubicBezTo>
                    <a:pt x="5493" y="55107"/>
                    <a:pt x="10996" y="55970"/>
                    <a:pt x="16541" y="56121"/>
                  </a:cubicBezTo>
                  <a:cubicBezTo>
                    <a:pt x="25172" y="56121"/>
                    <a:pt x="29152" y="53585"/>
                    <a:pt x="29152" y="49689"/>
                  </a:cubicBezTo>
                  <a:cubicBezTo>
                    <a:pt x="29152" y="46213"/>
                    <a:pt x="25709" y="44198"/>
                    <a:pt x="21411" y="42855"/>
                  </a:cubicBezTo>
                  <a:lnTo>
                    <a:pt x="17699" y="41646"/>
                  </a:lnTo>
                  <a:cubicBezTo>
                    <a:pt x="8044" y="38589"/>
                    <a:pt x="0" y="32913"/>
                    <a:pt x="0" y="21495"/>
                  </a:cubicBezTo>
                  <a:cubicBezTo>
                    <a:pt x="0" y="8631"/>
                    <a:pt x="9622" y="0"/>
                    <a:pt x="25609" y="0"/>
                  </a:cubicBezTo>
                  <a:cubicBezTo>
                    <a:pt x="31310" y="79"/>
                    <a:pt x="36984" y="812"/>
                    <a:pt x="42519" y="2183"/>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7" name="Freeform 26">
              <a:extLst>
                <a:ext uri="{FF2B5EF4-FFF2-40B4-BE49-F238E27FC236}">
                  <a16:creationId xmlns:a16="http://schemas.microsoft.com/office/drawing/2014/main" id="{FFBDF0BC-8B9A-D016-9514-54955C41C93E}"/>
                </a:ext>
              </a:extLst>
            </p:cNvPr>
            <p:cNvSpPr/>
            <p:nvPr/>
          </p:nvSpPr>
          <p:spPr>
            <a:xfrm>
              <a:off x="609602" y="4822252"/>
              <a:ext cx="17229" cy="35281"/>
            </a:xfrm>
            <a:custGeom>
              <a:avLst/>
              <a:gdLst>
                <a:gd name="connsiteX0" fmla="*/ 17229 w 17229"/>
                <a:gd name="connsiteY0" fmla="*/ 8615 h 35281"/>
                <a:gd name="connsiteX1" fmla="*/ 8615 w 17229"/>
                <a:gd name="connsiteY1" fmla="*/ 0 h 35281"/>
                <a:gd name="connsiteX2" fmla="*/ 0 w 17229"/>
                <a:gd name="connsiteY2" fmla="*/ 8615 h 35281"/>
                <a:gd name="connsiteX3" fmla="*/ 0 w 17229"/>
                <a:gd name="connsiteY3" fmla="*/ 26667 h 35281"/>
                <a:gd name="connsiteX4" fmla="*/ 8615 w 17229"/>
                <a:gd name="connsiteY4" fmla="*/ 35281 h 35281"/>
                <a:gd name="connsiteX5" fmla="*/ 17229 w 17229"/>
                <a:gd name="connsiteY5" fmla="*/ 26667 h 3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35281">
                  <a:moveTo>
                    <a:pt x="17229" y="8615"/>
                  </a:moveTo>
                  <a:cubicBezTo>
                    <a:pt x="17229" y="3857"/>
                    <a:pt x="13372" y="0"/>
                    <a:pt x="8615" y="0"/>
                  </a:cubicBezTo>
                  <a:cubicBezTo>
                    <a:pt x="3857" y="0"/>
                    <a:pt x="0" y="3857"/>
                    <a:pt x="0" y="8615"/>
                  </a:cubicBezTo>
                  <a:lnTo>
                    <a:pt x="0" y="26667"/>
                  </a:lnTo>
                  <a:cubicBezTo>
                    <a:pt x="0" y="31424"/>
                    <a:pt x="3857" y="35281"/>
                    <a:pt x="8615" y="35281"/>
                  </a:cubicBezTo>
                  <a:cubicBezTo>
                    <a:pt x="13372" y="35281"/>
                    <a:pt x="17229" y="31424"/>
                    <a:pt x="17229" y="26667"/>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8" name="Freeform 27">
              <a:extLst>
                <a:ext uri="{FF2B5EF4-FFF2-40B4-BE49-F238E27FC236}">
                  <a16:creationId xmlns:a16="http://schemas.microsoft.com/office/drawing/2014/main" id="{883F0966-9D5B-D0FE-3E38-95D6BCF6EC4D}"/>
                </a:ext>
              </a:extLst>
            </p:cNvPr>
            <p:cNvSpPr/>
            <p:nvPr/>
          </p:nvSpPr>
          <p:spPr>
            <a:xfrm>
              <a:off x="656906" y="4798575"/>
              <a:ext cx="17229" cy="58958"/>
            </a:xfrm>
            <a:custGeom>
              <a:avLst/>
              <a:gdLst>
                <a:gd name="connsiteX0" fmla="*/ 17229 w 17229"/>
                <a:gd name="connsiteY0" fmla="*/ 8615 h 58958"/>
                <a:gd name="connsiteX1" fmla="*/ 8615 w 17229"/>
                <a:gd name="connsiteY1" fmla="*/ 0 h 58958"/>
                <a:gd name="connsiteX2" fmla="*/ 0 w 17229"/>
                <a:gd name="connsiteY2" fmla="*/ 8615 h 58958"/>
                <a:gd name="connsiteX3" fmla="*/ 0 w 17229"/>
                <a:gd name="connsiteY3" fmla="*/ 50344 h 58958"/>
                <a:gd name="connsiteX4" fmla="*/ 8615 w 17229"/>
                <a:gd name="connsiteY4" fmla="*/ 58959 h 58958"/>
                <a:gd name="connsiteX5" fmla="*/ 17229 w 17229"/>
                <a:gd name="connsiteY5" fmla="*/ 50344 h 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58958">
                  <a:moveTo>
                    <a:pt x="17229" y="8615"/>
                  </a:moveTo>
                  <a:cubicBezTo>
                    <a:pt x="17229" y="3857"/>
                    <a:pt x="13372" y="0"/>
                    <a:pt x="8615" y="0"/>
                  </a:cubicBezTo>
                  <a:cubicBezTo>
                    <a:pt x="3857" y="0"/>
                    <a:pt x="0" y="3857"/>
                    <a:pt x="0" y="8615"/>
                  </a:cubicBezTo>
                  <a:lnTo>
                    <a:pt x="0" y="50344"/>
                  </a:lnTo>
                  <a:cubicBezTo>
                    <a:pt x="0" y="55102"/>
                    <a:pt x="3857" y="58959"/>
                    <a:pt x="8615" y="58959"/>
                  </a:cubicBezTo>
                  <a:cubicBezTo>
                    <a:pt x="13372" y="58959"/>
                    <a:pt x="17229" y="55102"/>
                    <a:pt x="17229" y="50344"/>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9" name="Freeform 28">
              <a:extLst>
                <a:ext uri="{FF2B5EF4-FFF2-40B4-BE49-F238E27FC236}">
                  <a16:creationId xmlns:a16="http://schemas.microsoft.com/office/drawing/2014/main" id="{08DFFBDA-9E06-D140-5E73-FE5E5C5A1277}"/>
                </a:ext>
              </a:extLst>
            </p:cNvPr>
            <p:cNvSpPr/>
            <p:nvPr/>
          </p:nvSpPr>
          <p:spPr>
            <a:xfrm>
              <a:off x="704211" y="4766165"/>
              <a:ext cx="17229" cy="108513"/>
            </a:xfrm>
            <a:custGeom>
              <a:avLst/>
              <a:gdLst>
                <a:gd name="connsiteX0" fmla="*/ 17229 w 17229"/>
                <a:gd name="connsiteY0" fmla="*/ 8615 h 108513"/>
                <a:gd name="connsiteX1" fmla="*/ 8615 w 17229"/>
                <a:gd name="connsiteY1" fmla="*/ 0 h 108513"/>
                <a:gd name="connsiteX2" fmla="*/ 0 w 17229"/>
                <a:gd name="connsiteY2" fmla="*/ 8615 h 108513"/>
                <a:gd name="connsiteX3" fmla="*/ 0 w 17229"/>
                <a:gd name="connsiteY3" fmla="*/ 99899 h 108513"/>
                <a:gd name="connsiteX4" fmla="*/ 8615 w 17229"/>
                <a:gd name="connsiteY4" fmla="*/ 108514 h 108513"/>
                <a:gd name="connsiteX5" fmla="*/ 17229 w 17229"/>
                <a:gd name="connsiteY5" fmla="*/ 99899 h 10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108513">
                  <a:moveTo>
                    <a:pt x="17229" y="8615"/>
                  </a:moveTo>
                  <a:cubicBezTo>
                    <a:pt x="17229" y="3857"/>
                    <a:pt x="13372" y="0"/>
                    <a:pt x="8615" y="0"/>
                  </a:cubicBezTo>
                  <a:cubicBezTo>
                    <a:pt x="3857" y="0"/>
                    <a:pt x="0" y="3857"/>
                    <a:pt x="0" y="8615"/>
                  </a:cubicBezTo>
                  <a:lnTo>
                    <a:pt x="0" y="99899"/>
                  </a:lnTo>
                  <a:cubicBezTo>
                    <a:pt x="0" y="104657"/>
                    <a:pt x="3857" y="108514"/>
                    <a:pt x="8615" y="108514"/>
                  </a:cubicBezTo>
                  <a:cubicBezTo>
                    <a:pt x="13372" y="108514"/>
                    <a:pt x="17229" y="104657"/>
                    <a:pt x="17229" y="99899"/>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0" name="Freeform 29">
              <a:extLst>
                <a:ext uri="{FF2B5EF4-FFF2-40B4-BE49-F238E27FC236}">
                  <a16:creationId xmlns:a16="http://schemas.microsoft.com/office/drawing/2014/main" id="{4A3C42AE-89AE-35EB-FCF7-1C377BFF8646}"/>
                </a:ext>
              </a:extLst>
            </p:cNvPr>
            <p:cNvSpPr/>
            <p:nvPr/>
          </p:nvSpPr>
          <p:spPr>
            <a:xfrm>
              <a:off x="751516" y="4798575"/>
              <a:ext cx="17229" cy="58958"/>
            </a:xfrm>
            <a:custGeom>
              <a:avLst/>
              <a:gdLst>
                <a:gd name="connsiteX0" fmla="*/ 17229 w 17229"/>
                <a:gd name="connsiteY0" fmla="*/ 8615 h 58958"/>
                <a:gd name="connsiteX1" fmla="*/ 8615 w 17229"/>
                <a:gd name="connsiteY1" fmla="*/ 0 h 58958"/>
                <a:gd name="connsiteX2" fmla="*/ 0 w 17229"/>
                <a:gd name="connsiteY2" fmla="*/ 8615 h 58958"/>
                <a:gd name="connsiteX3" fmla="*/ 0 w 17229"/>
                <a:gd name="connsiteY3" fmla="*/ 50344 h 58958"/>
                <a:gd name="connsiteX4" fmla="*/ 8615 w 17229"/>
                <a:gd name="connsiteY4" fmla="*/ 58959 h 58958"/>
                <a:gd name="connsiteX5" fmla="*/ 17229 w 17229"/>
                <a:gd name="connsiteY5" fmla="*/ 50344 h 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58958">
                  <a:moveTo>
                    <a:pt x="17229" y="8615"/>
                  </a:moveTo>
                  <a:cubicBezTo>
                    <a:pt x="17229" y="3857"/>
                    <a:pt x="13372" y="0"/>
                    <a:pt x="8615" y="0"/>
                  </a:cubicBezTo>
                  <a:cubicBezTo>
                    <a:pt x="3857" y="0"/>
                    <a:pt x="0" y="3857"/>
                    <a:pt x="0" y="8615"/>
                  </a:cubicBezTo>
                  <a:lnTo>
                    <a:pt x="0" y="50344"/>
                  </a:lnTo>
                  <a:cubicBezTo>
                    <a:pt x="0" y="55102"/>
                    <a:pt x="3857" y="58959"/>
                    <a:pt x="8615" y="58959"/>
                  </a:cubicBezTo>
                  <a:cubicBezTo>
                    <a:pt x="13372" y="58959"/>
                    <a:pt x="17229" y="55102"/>
                    <a:pt x="17229" y="50344"/>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1" name="Freeform 30">
              <a:extLst>
                <a:ext uri="{FF2B5EF4-FFF2-40B4-BE49-F238E27FC236}">
                  <a16:creationId xmlns:a16="http://schemas.microsoft.com/office/drawing/2014/main" id="{47057EA7-F800-0566-8C93-0651FB99C806}"/>
                </a:ext>
              </a:extLst>
            </p:cNvPr>
            <p:cNvSpPr/>
            <p:nvPr/>
          </p:nvSpPr>
          <p:spPr>
            <a:xfrm>
              <a:off x="798812" y="4822649"/>
              <a:ext cx="17196" cy="35247"/>
            </a:xfrm>
            <a:custGeom>
              <a:avLst/>
              <a:gdLst>
                <a:gd name="connsiteX0" fmla="*/ 17187 w 17196"/>
                <a:gd name="connsiteY0" fmla="*/ 8218 h 35247"/>
                <a:gd name="connsiteX1" fmla="*/ 8218 w 17196"/>
                <a:gd name="connsiteY1" fmla="*/ 9 h 35247"/>
                <a:gd name="connsiteX2" fmla="*/ 9 w 17196"/>
                <a:gd name="connsiteY2" fmla="*/ 8218 h 35247"/>
                <a:gd name="connsiteX3" fmla="*/ 9 w 17196"/>
                <a:gd name="connsiteY3" fmla="*/ 26270 h 35247"/>
                <a:gd name="connsiteX4" fmla="*/ 8218 w 17196"/>
                <a:gd name="connsiteY4" fmla="*/ 35239 h 35247"/>
                <a:gd name="connsiteX5" fmla="*/ 17187 w 17196"/>
                <a:gd name="connsiteY5" fmla="*/ 27030 h 35247"/>
                <a:gd name="connsiteX6" fmla="*/ 17187 w 17196"/>
                <a:gd name="connsiteY6" fmla="*/ 26270 h 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96" h="35247">
                  <a:moveTo>
                    <a:pt x="17187" y="8218"/>
                  </a:moveTo>
                  <a:cubicBezTo>
                    <a:pt x="16977" y="3474"/>
                    <a:pt x="12962" y="-201"/>
                    <a:pt x="8218" y="9"/>
                  </a:cubicBezTo>
                  <a:cubicBezTo>
                    <a:pt x="3768" y="205"/>
                    <a:pt x="205" y="3768"/>
                    <a:pt x="9" y="8218"/>
                  </a:cubicBezTo>
                  <a:lnTo>
                    <a:pt x="9" y="26270"/>
                  </a:lnTo>
                  <a:cubicBezTo>
                    <a:pt x="-201" y="31014"/>
                    <a:pt x="3475" y="35030"/>
                    <a:pt x="8218" y="35239"/>
                  </a:cubicBezTo>
                  <a:cubicBezTo>
                    <a:pt x="12962" y="35449"/>
                    <a:pt x="16977" y="31774"/>
                    <a:pt x="17187" y="27030"/>
                  </a:cubicBezTo>
                  <a:cubicBezTo>
                    <a:pt x="17199" y="26777"/>
                    <a:pt x="17199" y="26523"/>
                    <a:pt x="17187" y="26270"/>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2" name="Freeform 31">
              <a:extLst>
                <a:ext uri="{FF2B5EF4-FFF2-40B4-BE49-F238E27FC236}">
                  <a16:creationId xmlns:a16="http://schemas.microsoft.com/office/drawing/2014/main" id="{9EED86CC-658E-1D81-44FC-21C1349BEA87}"/>
                </a:ext>
              </a:extLst>
            </p:cNvPr>
            <p:cNvSpPr/>
            <p:nvPr/>
          </p:nvSpPr>
          <p:spPr>
            <a:xfrm>
              <a:off x="846159" y="4798608"/>
              <a:ext cx="17162" cy="58891"/>
            </a:xfrm>
            <a:custGeom>
              <a:avLst/>
              <a:gdLst>
                <a:gd name="connsiteX0" fmla="*/ 17162 w 17162"/>
                <a:gd name="connsiteY0" fmla="*/ 8581 h 58891"/>
                <a:gd name="connsiteX1" fmla="*/ 8581 w 17162"/>
                <a:gd name="connsiteY1" fmla="*/ 0 h 58891"/>
                <a:gd name="connsiteX2" fmla="*/ 0 w 17162"/>
                <a:gd name="connsiteY2" fmla="*/ 8581 h 58891"/>
                <a:gd name="connsiteX3" fmla="*/ 0 w 17162"/>
                <a:gd name="connsiteY3" fmla="*/ 50311 h 58891"/>
                <a:gd name="connsiteX4" fmla="*/ 8581 w 17162"/>
                <a:gd name="connsiteY4" fmla="*/ 58892 h 58891"/>
                <a:gd name="connsiteX5" fmla="*/ 17162 w 17162"/>
                <a:gd name="connsiteY5" fmla="*/ 50311 h 5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62" h="58891">
                  <a:moveTo>
                    <a:pt x="17162" y="8581"/>
                  </a:moveTo>
                  <a:cubicBezTo>
                    <a:pt x="17162" y="3842"/>
                    <a:pt x="13320" y="0"/>
                    <a:pt x="8581" y="0"/>
                  </a:cubicBezTo>
                  <a:cubicBezTo>
                    <a:pt x="3842" y="0"/>
                    <a:pt x="0" y="3842"/>
                    <a:pt x="0" y="8581"/>
                  </a:cubicBezTo>
                  <a:lnTo>
                    <a:pt x="0" y="50311"/>
                  </a:lnTo>
                  <a:cubicBezTo>
                    <a:pt x="0" y="55050"/>
                    <a:pt x="3842" y="58892"/>
                    <a:pt x="8581" y="58892"/>
                  </a:cubicBezTo>
                  <a:cubicBezTo>
                    <a:pt x="13320" y="58892"/>
                    <a:pt x="17162" y="55050"/>
                    <a:pt x="17162" y="50311"/>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3" name="Freeform 32">
              <a:extLst>
                <a:ext uri="{FF2B5EF4-FFF2-40B4-BE49-F238E27FC236}">
                  <a16:creationId xmlns:a16="http://schemas.microsoft.com/office/drawing/2014/main" id="{768F270C-B9DF-AC2A-F179-8CE097A344AF}"/>
                </a:ext>
              </a:extLst>
            </p:cNvPr>
            <p:cNvSpPr/>
            <p:nvPr/>
          </p:nvSpPr>
          <p:spPr>
            <a:xfrm>
              <a:off x="893497" y="4766199"/>
              <a:ext cx="17162" cy="108446"/>
            </a:xfrm>
            <a:custGeom>
              <a:avLst/>
              <a:gdLst>
                <a:gd name="connsiteX0" fmla="*/ 17162 w 17162"/>
                <a:gd name="connsiteY0" fmla="*/ 8581 h 108446"/>
                <a:gd name="connsiteX1" fmla="*/ 8581 w 17162"/>
                <a:gd name="connsiteY1" fmla="*/ 0 h 108446"/>
                <a:gd name="connsiteX2" fmla="*/ 0 w 17162"/>
                <a:gd name="connsiteY2" fmla="*/ 8581 h 108446"/>
                <a:gd name="connsiteX3" fmla="*/ 0 w 17162"/>
                <a:gd name="connsiteY3" fmla="*/ 99865 h 108446"/>
                <a:gd name="connsiteX4" fmla="*/ 8581 w 17162"/>
                <a:gd name="connsiteY4" fmla="*/ 108446 h 108446"/>
                <a:gd name="connsiteX5" fmla="*/ 17162 w 17162"/>
                <a:gd name="connsiteY5" fmla="*/ 99865 h 10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62" h="108446">
                  <a:moveTo>
                    <a:pt x="17162" y="8581"/>
                  </a:moveTo>
                  <a:cubicBezTo>
                    <a:pt x="17162" y="3842"/>
                    <a:pt x="13320" y="0"/>
                    <a:pt x="8581" y="0"/>
                  </a:cubicBezTo>
                  <a:cubicBezTo>
                    <a:pt x="3842" y="0"/>
                    <a:pt x="0" y="3842"/>
                    <a:pt x="0" y="8581"/>
                  </a:cubicBezTo>
                  <a:lnTo>
                    <a:pt x="0" y="99865"/>
                  </a:lnTo>
                  <a:cubicBezTo>
                    <a:pt x="0" y="104605"/>
                    <a:pt x="3842" y="108446"/>
                    <a:pt x="8581" y="108446"/>
                  </a:cubicBezTo>
                  <a:cubicBezTo>
                    <a:pt x="13320" y="108446"/>
                    <a:pt x="17162" y="104605"/>
                    <a:pt x="17162" y="99865"/>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4" name="Freeform 33">
              <a:extLst>
                <a:ext uri="{FF2B5EF4-FFF2-40B4-BE49-F238E27FC236}">
                  <a16:creationId xmlns:a16="http://schemas.microsoft.com/office/drawing/2014/main" id="{1F3C7AED-57F3-21E5-0ECB-82DD17CEDBDB}"/>
                </a:ext>
              </a:extLst>
            </p:cNvPr>
            <p:cNvSpPr/>
            <p:nvPr/>
          </p:nvSpPr>
          <p:spPr>
            <a:xfrm>
              <a:off x="940718" y="4798922"/>
              <a:ext cx="17279" cy="58264"/>
            </a:xfrm>
            <a:custGeom>
              <a:avLst/>
              <a:gdLst>
                <a:gd name="connsiteX0" fmla="*/ 17280 w 17279"/>
                <a:gd name="connsiteY0" fmla="*/ 8267 h 58264"/>
                <a:gd name="connsiteX1" fmla="*/ 8259 w 17279"/>
                <a:gd name="connsiteY1" fmla="*/ 9 h 58264"/>
                <a:gd name="connsiteX2" fmla="*/ 0 w 17279"/>
                <a:gd name="connsiteY2" fmla="*/ 8267 h 58264"/>
                <a:gd name="connsiteX3" fmla="*/ 0 w 17279"/>
                <a:gd name="connsiteY3" fmla="*/ 49997 h 58264"/>
                <a:gd name="connsiteX4" fmla="*/ 9021 w 17279"/>
                <a:gd name="connsiteY4" fmla="*/ 58256 h 58264"/>
                <a:gd name="connsiteX5" fmla="*/ 17280 w 17279"/>
                <a:gd name="connsiteY5" fmla="*/ 49997 h 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9" h="58264">
                  <a:moveTo>
                    <a:pt x="17280" y="8267"/>
                  </a:moveTo>
                  <a:cubicBezTo>
                    <a:pt x="17070" y="3496"/>
                    <a:pt x="13031" y="-202"/>
                    <a:pt x="8259" y="9"/>
                  </a:cubicBezTo>
                  <a:cubicBezTo>
                    <a:pt x="3782" y="206"/>
                    <a:pt x="198" y="3790"/>
                    <a:pt x="0" y="8267"/>
                  </a:cubicBezTo>
                  <a:lnTo>
                    <a:pt x="0" y="49997"/>
                  </a:lnTo>
                  <a:cubicBezTo>
                    <a:pt x="210" y="54768"/>
                    <a:pt x="4249" y="58466"/>
                    <a:pt x="9021" y="58256"/>
                  </a:cubicBezTo>
                  <a:cubicBezTo>
                    <a:pt x="13498" y="58058"/>
                    <a:pt x="17081" y="54474"/>
                    <a:pt x="17280" y="49997"/>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5" name="Freeform 34">
              <a:extLst>
                <a:ext uri="{FF2B5EF4-FFF2-40B4-BE49-F238E27FC236}">
                  <a16:creationId xmlns:a16="http://schemas.microsoft.com/office/drawing/2014/main" id="{83099B5F-153B-DC21-64C8-8661FA73B6D1}"/>
                </a:ext>
              </a:extLst>
            </p:cNvPr>
            <p:cNvSpPr/>
            <p:nvPr/>
          </p:nvSpPr>
          <p:spPr>
            <a:xfrm>
              <a:off x="988031" y="4822649"/>
              <a:ext cx="17196" cy="35247"/>
            </a:xfrm>
            <a:custGeom>
              <a:avLst/>
              <a:gdLst>
                <a:gd name="connsiteX0" fmla="*/ 17187 w 17196"/>
                <a:gd name="connsiteY0" fmla="*/ 8218 h 35247"/>
                <a:gd name="connsiteX1" fmla="*/ 8218 w 17196"/>
                <a:gd name="connsiteY1" fmla="*/ 9 h 35247"/>
                <a:gd name="connsiteX2" fmla="*/ 9 w 17196"/>
                <a:gd name="connsiteY2" fmla="*/ 8218 h 35247"/>
                <a:gd name="connsiteX3" fmla="*/ 9 w 17196"/>
                <a:gd name="connsiteY3" fmla="*/ 26270 h 35247"/>
                <a:gd name="connsiteX4" fmla="*/ 8218 w 17196"/>
                <a:gd name="connsiteY4" fmla="*/ 35239 h 35247"/>
                <a:gd name="connsiteX5" fmla="*/ 17187 w 17196"/>
                <a:gd name="connsiteY5" fmla="*/ 27030 h 35247"/>
                <a:gd name="connsiteX6" fmla="*/ 17187 w 17196"/>
                <a:gd name="connsiteY6" fmla="*/ 26270 h 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96" h="35247">
                  <a:moveTo>
                    <a:pt x="17187" y="8218"/>
                  </a:moveTo>
                  <a:cubicBezTo>
                    <a:pt x="16977" y="3474"/>
                    <a:pt x="12962" y="-201"/>
                    <a:pt x="8218" y="9"/>
                  </a:cubicBezTo>
                  <a:cubicBezTo>
                    <a:pt x="3768" y="205"/>
                    <a:pt x="205" y="3768"/>
                    <a:pt x="9" y="8218"/>
                  </a:cubicBezTo>
                  <a:lnTo>
                    <a:pt x="9" y="26270"/>
                  </a:lnTo>
                  <a:cubicBezTo>
                    <a:pt x="-201" y="31014"/>
                    <a:pt x="3475" y="35030"/>
                    <a:pt x="8218" y="35239"/>
                  </a:cubicBezTo>
                  <a:cubicBezTo>
                    <a:pt x="12962" y="35449"/>
                    <a:pt x="16977" y="31774"/>
                    <a:pt x="17187" y="27030"/>
                  </a:cubicBezTo>
                  <a:cubicBezTo>
                    <a:pt x="17199" y="26777"/>
                    <a:pt x="17199" y="26523"/>
                    <a:pt x="17187" y="26270"/>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grpSp>
      <p:pic>
        <p:nvPicPr>
          <p:cNvPr id="2" name="Picture 1" descr="A black background with white text&#10;&#10;Description automatically generated">
            <a:extLst>
              <a:ext uri="{FF2B5EF4-FFF2-40B4-BE49-F238E27FC236}">
                <a16:creationId xmlns:a16="http://schemas.microsoft.com/office/drawing/2014/main" id="{9B83F251-6033-5723-BA1D-89CDB9AB76A4}"/>
              </a:ext>
            </a:extLst>
          </p:cNvPr>
          <p:cNvPicPr>
            <a:picLocks noChangeAspect="1"/>
          </p:cNvPicPr>
          <p:nvPr userDrawn="1"/>
        </p:nvPicPr>
        <p:blipFill>
          <a:blip r:embed="rId3"/>
          <a:stretch>
            <a:fillRect/>
          </a:stretch>
        </p:blipFill>
        <p:spPr>
          <a:xfrm>
            <a:off x="10050472" y="6332189"/>
            <a:ext cx="1697389" cy="283464"/>
          </a:xfrm>
          <a:prstGeom prst="rect">
            <a:avLst/>
          </a:prstGeom>
        </p:spPr>
      </p:pic>
    </p:spTree>
    <p:extLst>
      <p:ext uri="{BB962C8B-B14F-4D97-AF65-F5344CB8AC3E}">
        <p14:creationId xmlns:p14="http://schemas.microsoft.com/office/powerpoint/2010/main" val="31228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Title Left Whit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1854" y="2941508"/>
            <a:ext cx="10969943"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398" b="0" i="0" spc="0" baseline="0">
                <a:solidFill>
                  <a:schemeClr val="bg1"/>
                </a:solidFill>
                <a:latin typeface="+mj-lt"/>
                <a:cs typeface="CiscoSansTT ExtraLight"/>
              </a:defRPr>
            </a:lvl1pPr>
          </a:lstStyle>
          <a:p>
            <a:r>
              <a:rPr lang="en-GB"/>
              <a:t>Presentation title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1854" y="4533637"/>
            <a:ext cx="10969943" cy="398668"/>
          </a:xfrm>
          <a:prstGeom prst="rect">
            <a:avLst/>
          </a:prstGeom>
          <a:noFill/>
        </p:spPr>
        <p:txBody>
          <a:bodyPr lIns="45720" tIns="45720" rIns="45720" bIns="45720">
            <a:noAutofit/>
          </a:bodyPr>
          <a:lstStyle>
            <a:lvl1pPr marL="0" indent="0" algn="l">
              <a:buFont typeface="Arial" panose="020B0604020202020204" pitchFamily="34" charset="0"/>
              <a:buNone/>
              <a:defRPr sz="2399" b="0" i="0" baseline="0">
                <a:solidFill>
                  <a:schemeClr val="tx1"/>
                </a:solidFill>
                <a:latin typeface="+mn-lt"/>
                <a:cs typeface="CiscoSansTT Light" panose="020B0503020201020303" pitchFamily="34" charset="0"/>
              </a:defRPr>
            </a:lvl1pPr>
            <a:lvl2pPr marL="406249" indent="0">
              <a:buNone/>
              <a:defRPr/>
            </a:lvl2pPr>
            <a:lvl3pPr marL="569692" indent="0">
              <a:buNone/>
              <a:defRPr/>
            </a:lvl3pPr>
            <a:lvl4pPr marL="688713" indent="0">
              <a:buNone/>
              <a:defRPr/>
            </a:lvl4pPr>
            <a:lvl5pPr marL="801381" indent="0">
              <a:buNone/>
              <a:defRPr/>
            </a:lvl5pPr>
          </a:lstStyle>
          <a:p>
            <a:pPr lvl="0"/>
            <a:r>
              <a:rPr lang="en-GB"/>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1854" y="5150448"/>
            <a:ext cx="10969943"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tx1"/>
                </a:solidFill>
                <a:latin typeface="+mn-lt"/>
                <a:cs typeface="CiscoSansTT Light" panose="020B0503020201020303" pitchFamily="34" charset="0"/>
              </a:defRPr>
            </a:lvl1pPr>
            <a:lvl2pPr marL="457001" indent="0" algn="ctr">
              <a:buNone/>
              <a:defRPr>
                <a:solidFill>
                  <a:schemeClr val="tx1">
                    <a:tint val="75000"/>
                  </a:schemeClr>
                </a:solidFill>
              </a:defRPr>
            </a:lvl2pPr>
            <a:lvl3pPr marL="914012" indent="0" algn="ctr">
              <a:buNone/>
              <a:defRPr>
                <a:solidFill>
                  <a:schemeClr val="tx1">
                    <a:tint val="75000"/>
                  </a:schemeClr>
                </a:solidFill>
              </a:defRPr>
            </a:lvl3pPr>
            <a:lvl4pPr marL="1371016" indent="0" algn="ctr">
              <a:buNone/>
              <a:defRPr>
                <a:solidFill>
                  <a:schemeClr val="tx1">
                    <a:tint val="75000"/>
                  </a:schemeClr>
                </a:solidFill>
              </a:defRPr>
            </a:lvl4pPr>
            <a:lvl5pPr marL="1828024" indent="0" algn="ctr">
              <a:buNone/>
              <a:defRPr>
                <a:solidFill>
                  <a:schemeClr val="tx1">
                    <a:tint val="75000"/>
                  </a:schemeClr>
                </a:solidFill>
              </a:defRPr>
            </a:lvl5pPr>
            <a:lvl6pPr marL="2285025" indent="0" algn="ctr">
              <a:buNone/>
              <a:defRPr>
                <a:solidFill>
                  <a:schemeClr val="tx1">
                    <a:tint val="75000"/>
                  </a:schemeClr>
                </a:solidFill>
              </a:defRPr>
            </a:lvl6pPr>
            <a:lvl7pPr marL="2742035" indent="0" algn="ctr">
              <a:buNone/>
              <a:defRPr>
                <a:solidFill>
                  <a:schemeClr val="tx1">
                    <a:tint val="75000"/>
                  </a:schemeClr>
                </a:solidFill>
              </a:defRPr>
            </a:lvl7pPr>
            <a:lvl8pPr marL="3199040" indent="0" algn="ctr">
              <a:buNone/>
              <a:defRPr>
                <a:solidFill>
                  <a:schemeClr val="tx1">
                    <a:tint val="75000"/>
                  </a:schemeClr>
                </a:solidFill>
              </a:defRPr>
            </a:lvl8pPr>
            <a:lvl9pPr marL="3656049" indent="0" algn="ctr">
              <a:buNone/>
              <a:defRPr>
                <a:solidFill>
                  <a:schemeClr val="tx1">
                    <a:tint val="75000"/>
                  </a:schemeClr>
                </a:solidFill>
              </a:defRPr>
            </a:lvl9pPr>
          </a:lstStyle>
          <a:p>
            <a:r>
              <a:rPr lang="en-GB"/>
              <a:t>Speaker name, Speaker title </a:t>
            </a:r>
            <a:br>
              <a:rPr lang="en-GB"/>
            </a:br>
            <a:r>
              <a:rPr lang="en-GB"/>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444" y="431801"/>
            <a:ext cx="714173"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1854" y="5824731"/>
            <a:ext cx="10969943" cy="287338"/>
          </a:xfrm>
          <a:prstGeom prst="rect">
            <a:avLst/>
          </a:prstGeom>
        </p:spPr>
        <p:txBody>
          <a:bodyPr lIns="45720" rIns="45720"/>
          <a:lstStyle>
            <a:lvl1pPr marL="0" indent="0">
              <a:spcBef>
                <a:spcPts val="0"/>
              </a:spcBef>
              <a:buNone/>
              <a:defRPr sz="1400">
                <a:latin typeface="+mn-lt"/>
              </a:defRPr>
            </a:lvl1pPr>
          </a:lstStyle>
          <a:p>
            <a:r>
              <a:rPr lang="en-GB"/>
              <a:t>Date</a:t>
            </a:r>
          </a:p>
        </p:txBody>
      </p:sp>
      <p:pic>
        <p:nvPicPr>
          <p:cNvPr id="2" name="Picture 1" descr="A black background with white text&#10;&#10;Description automatically generated">
            <a:extLst>
              <a:ext uri="{FF2B5EF4-FFF2-40B4-BE49-F238E27FC236}">
                <a16:creationId xmlns:a16="http://schemas.microsoft.com/office/drawing/2014/main" id="{E4F814BA-74DC-45DE-3569-0B1ABD627A53}"/>
              </a:ext>
            </a:extLst>
          </p:cNvPr>
          <p:cNvPicPr>
            <a:picLocks noChangeAspect="1"/>
          </p:cNvPicPr>
          <p:nvPr userDrawn="1"/>
        </p:nvPicPr>
        <p:blipFill>
          <a:blip r:embed="rId4"/>
          <a:stretch>
            <a:fillRect/>
          </a:stretch>
        </p:blipFill>
        <p:spPr>
          <a:xfrm>
            <a:off x="10050472" y="6332189"/>
            <a:ext cx="1697389" cy="283464"/>
          </a:xfrm>
          <a:prstGeom prst="rect">
            <a:avLst/>
          </a:prstGeom>
        </p:spPr>
      </p:pic>
    </p:spTree>
    <p:extLst>
      <p:ext uri="{BB962C8B-B14F-4D97-AF65-F5344CB8AC3E}">
        <p14:creationId xmlns:p14="http://schemas.microsoft.com/office/powerpoint/2010/main" val="135570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ing Only">
    <p:bg>
      <p:bgPr>
        <a:solidFill>
          <a:schemeClr val="bg2"/>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48FA65F1-BAFB-6C36-2878-6CF1B8179A70}"/>
              </a:ext>
            </a:extLst>
          </p:cNvPr>
          <p:cNvSpPr>
            <a:spLocks noGrp="1"/>
          </p:cNvSpPr>
          <p:nvPr>
            <p:ph type="title" hasCustomPrompt="1"/>
          </p:nvPr>
        </p:nvSpPr>
        <p:spPr>
          <a:xfrm>
            <a:off x="609443" y="384079"/>
            <a:ext cx="10969943" cy="685800"/>
          </a:xfrm>
          <a:prstGeom prst="rect">
            <a:avLst/>
          </a:prstGeom>
        </p:spPr>
        <p:txBody>
          <a:bodyPr vert="horz" lIns="45720" tIns="45720" rIns="45720" bIns="45720" rtlCol="0" anchor="ctr">
            <a:noAutofit/>
          </a:bodyPr>
          <a:lstStyle/>
          <a:p>
            <a:r>
              <a:rPr lang="en-US"/>
              <a:t>Click to edit master title style</a:t>
            </a:r>
          </a:p>
        </p:txBody>
      </p:sp>
    </p:spTree>
    <p:extLst>
      <p:ext uri="{BB962C8B-B14F-4D97-AF65-F5344CB8AC3E}">
        <p14:creationId xmlns:p14="http://schemas.microsoft.com/office/powerpoint/2010/main" val="138969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Midnight">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FCADD33A-2FD5-2C79-9B1A-2FDDC0E72241}"/>
              </a:ext>
            </a:extLst>
          </p:cNvPr>
          <p:cNvPicPr>
            <a:picLocks noChangeAspect="1"/>
          </p:cNvPicPr>
          <p:nvPr userDrawn="1"/>
        </p:nvPicPr>
        <p:blipFill rotWithShape="1">
          <a:blip r:embed="rId3"/>
          <a:srcRect l="13169" t="12808" r="892" b="13529"/>
          <a:stretch/>
        </p:blipFill>
        <p:spPr>
          <a:xfrm>
            <a:off x="-1" y="-137306"/>
            <a:ext cx="12188826" cy="6857999"/>
          </a:xfrm>
          <a:prstGeom prst="rect">
            <a:avLst/>
          </a:prstGeom>
        </p:spPr>
      </p:pic>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560769" y="2703761"/>
            <a:ext cx="11067284" cy="1504200"/>
          </a:xfrm>
          <a:prstGeom prst="rect">
            <a:avLst/>
          </a:prstGeom>
          <a:noFill/>
        </p:spPr>
        <p:txBody>
          <a:bodyPr lIns="0" tIns="0" rIns="0" bIns="0" anchor="t" anchorCtr="0"/>
          <a:lstStyle>
            <a:lvl1pPr marL="0" indent="0" algn="l">
              <a:lnSpc>
                <a:spcPct val="90000"/>
              </a:lnSpc>
              <a:buFont typeface="Arial" panose="020B0604020202020204" pitchFamily="34" charset="0"/>
              <a:buNone/>
              <a:defRPr sz="5331" b="0" i="0" spc="0" baseline="0">
                <a:solidFill>
                  <a:schemeClr val="bg2">
                    <a:lumMod val="95000"/>
                  </a:schemeClr>
                </a:solidFill>
                <a:latin typeface="CiscoSansTT" panose="020B0503020201020303" pitchFamily="34" charset="0"/>
                <a:cs typeface="CiscoSansTT" panose="020B0503020201020303" pitchFamily="34" charset="0"/>
              </a:defRPr>
            </a:lvl1pPr>
          </a:lstStyle>
          <a:p>
            <a:r>
              <a:rPr lang="en-GB" dirty="0"/>
              <a:t>&lt;Presentation Title </a:t>
            </a:r>
            <a:br>
              <a:rPr lang="en-GB" dirty="0"/>
            </a:br>
            <a:r>
              <a:rPr lang="en-GB" dirty="0"/>
              <a:t>Goes Here&gt;</a:t>
            </a:r>
            <a:endParaRPr lang="en-US" dirty="0"/>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09444" y="4807253"/>
            <a:ext cx="11067284" cy="398668"/>
          </a:xfrm>
          <a:prstGeom prst="rect">
            <a:avLst/>
          </a:prstGeom>
          <a:noFill/>
        </p:spPr>
        <p:txBody>
          <a:bodyPr lIns="0" tIns="0" rIns="0" bIns="0"/>
          <a:lstStyle>
            <a:lvl1pPr marL="0" indent="0" algn="l">
              <a:buFont typeface="Arial" panose="020B0604020202020204" pitchFamily="34" charset="0"/>
              <a:buNone/>
              <a:defRPr sz="1999" b="0" i="0" baseline="0">
                <a:solidFill>
                  <a:schemeClr val="bg2">
                    <a:lumMod val="95000"/>
                  </a:schemeClr>
                </a:solidFill>
                <a:latin typeface="CiscoSansTT" panose="020B0503020201020303" pitchFamily="34" charset="0"/>
                <a:cs typeface="CiscoSansTT" panose="020B0503020201020303" pitchFamily="34" charset="0"/>
              </a:defRPr>
            </a:lvl1pPr>
            <a:lvl2pPr marL="406243" indent="0">
              <a:buNone/>
              <a:defRPr/>
            </a:lvl2pPr>
            <a:lvl3pPr marL="569683" indent="0">
              <a:buNone/>
              <a:defRPr/>
            </a:lvl3pPr>
            <a:lvl4pPr marL="688701" indent="0">
              <a:buNone/>
              <a:defRPr/>
            </a:lvl4pPr>
            <a:lvl5pPr marL="801368" indent="0">
              <a:buNone/>
              <a:defRPr/>
            </a:lvl5pPr>
          </a:lstStyle>
          <a:p>
            <a:pPr lvl="0"/>
            <a:r>
              <a:rPr lang="en-GB" dirty="0"/>
              <a:t>&lt;Subtitle Goes Here&gt;</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09443" y="5314225"/>
            <a:ext cx="11067284" cy="807177"/>
          </a:xfrm>
          <a:prstGeom prst="rect">
            <a:avLst/>
          </a:prstGeom>
          <a:noFill/>
        </p:spPr>
        <p:txBody>
          <a:bodyPr lIns="0" tIns="0" rIns="0" bIns="0" anchor="t" anchorCtr="0">
            <a:noAutofit/>
          </a:bodyPr>
          <a:lstStyle>
            <a:lvl1pPr marL="0" indent="0" algn="l">
              <a:lnSpc>
                <a:spcPct val="100000"/>
              </a:lnSpc>
              <a:spcBef>
                <a:spcPts val="0"/>
              </a:spcBef>
              <a:spcAft>
                <a:spcPts val="1600"/>
              </a:spcAft>
              <a:buNone/>
              <a:defRPr sz="1333" b="0" i="0">
                <a:solidFill>
                  <a:schemeClr val="bg2">
                    <a:lumMod val="95000"/>
                  </a:schemeClr>
                </a:solidFill>
                <a:latin typeface="CiscoSansTT" panose="020B0503020201020303" pitchFamily="34" charset="0"/>
                <a:cs typeface="CiscoSansTT" panose="020B0503020201020303" pitchFamily="34" charset="0"/>
              </a:defRPr>
            </a:lvl1pPr>
            <a:lvl2pPr marL="456993" indent="0" algn="ctr">
              <a:buNone/>
              <a:defRPr>
                <a:solidFill>
                  <a:schemeClr val="tx1">
                    <a:tint val="75000"/>
                  </a:schemeClr>
                </a:solidFill>
              </a:defRPr>
            </a:lvl2pPr>
            <a:lvl3pPr marL="913996" indent="0" algn="ctr">
              <a:buNone/>
              <a:defRPr>
                <a:solidFill>
                  <a:schemeClr val="tx1">
                    <a:tint val="75000"/>
                  </a:schemeClr>
                </a:solidFill>
              </a:defRPr>
            </a:lvl3pPr>
            <a:lvl4pPr marL="1370993" indent="0" algn="ctr">
              <a:buNone/>
              <a:defRPr>
                <a:solidFill>
                  <a:schemeClr val="tx1">
                    <a:tint val="75000"/>
                  </a:schemeClr>
                </a:solidFill>
              </a:defRPr>
            </a:lvl4pPr>
            <a:lvl5pPr marL="1827993" indent="0" algn="ctr">
              <a:buNone/>
              <a:defRPr>
                <a:solidFill>
                  <a:schemeClr val="tx1">
                    <a:tint val="75000"/>
                  </a:schemeClr>
                </a:solidFill>
              </a:defRPr>
            </a:lvl5pPr>
            <a:lvl6pPr marL="2284986" indent="0" algn="ctr">
              <a:buNone/>
              <a:defRPr>
                <a:solidFill>
                  <a:schemeClr val="tx1">
                    <a:tint val="75000"/>
                  </a:schemeClr>
                </a:solidFill>
              </a:defRPr>
            </a:lvl6pPr>
            <a:lvl7pPr marL="2741990" indent="0" algn="ctr">
              <a:buNone/>
              <a:defRPr>
                <a:solidFill>
                  <a:schemeClr val="tx1">
                    <a:tint val="75000"/>
                  </a:schemeClr>
                </a:solidFill>
              </a:defRPr>
            </a:lvl7pPr>
            <a:lvl8pPr marL="3198987" indent="0" algn="ctr">
              <a:buNone/>
              <a:defRPr>
                <a:solidFill>
                  <a:schemeClr val="tx1">
                    <a:tint val="75000"/>
                  </a:schemeClr>
                </a:solidFill>
              </a:defRPr>
            </a:lvl8pPr>
            <a:lvl9pPr marL="3655988" indent="0" algn="ctr">
              <a:buNone/>
              <a:defRPr>
                <a:solidFill>
                  <a:schemeClr val="tx1">
                    <a:tint val="75000"/>
                  </a:schemeClr>
                </a:solidFill>
              </a:defRPr>
            </a:lvl9pPr>
          </a:lstStyle>
          <a:p>
            <a:r>
              <a:rPr lang="en-GB" dirty="0"/>
              <a:t>&lt;Speaker Name, Speaker Title&gt;</a:t>
            </a:r>
            <a:br>
              <a:rPr lang="en-GB" dirty="0"/>
            </a:br>
            <a:r>
              <a:rPr lang="en-GB" dirty="0"/>
              <a:t>&lt;Department&gt;</a:t>
            </a:r>
          </a:p>
          <a:p>
            <a:r>
              <a:rPr lang="en-GB" dirty="0"/>
              <a:t>&lt;Date&gt;</a:t>
            </a:r>
            <a:endParaRPr lang="en-US" dirty="0"/>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09443" y="431801"/>
            <a:ext cx="714173" cy="375341"/>
          </a:xfrm>
          <a:prstGeom prst="rect">
            <a:avLst/>
          </a:prstGeom>
        </p:spPr>
      </p:pic>
      <p:pic>
        <p:nvPicPr>
          <p:cNvPr id="4" name="Picture 3">
            <a:extLst>
              <a:ext uri="{FF2B5EF4-FFF2-40B4-BE49-F238E27FC236}">
                <a16:creationId xmlns:a16="http://schemas.microsoft.com/office/drawing/2014/main" id="{2E81CEA6-386F-7331-E5A7-EC0DB8207928}"/>
              </a:ext>
            </a:extLst>
          </p:cNvPr>
          <p:cNvPicPr>
            <a:picLocks noChangeAspect="1"/>
          </p:cNvPicPr>
          <p:nvPr userDrawn="1"/>
        </p:nvPicPr>
        <p:blipFill>
          <a:blip r:embed="rId6"/>
          <a:srcRect/>
          <a:stretch/>
        </p:blipFill>
        <p:spPr>
          <a:xfrm>
            <a:off x="8866565" y="152798"/>
            <a:ext cx="2810161" cy="1149911"/>
          </a:xfrm>
          <a:prstGeom prst="rect">
            <a:avLst/>
          </a:prstGeom>
        </p:spPr>
      </p:pic>
    </p:spTree>
    <p:custDataLst>
      <p:tags r:id="rId1"/>
    </p:custDataLst>
    <p:extLst>
      <p:ext uri="{BB962C8B-B14F-4D97-AF65-F5344CB8AC3E}">
        <p14:creationId xmlns:p14="http://schemas.microsoft.com/office/powerpoint/2010/main" val="12969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p:cSld name="Divider">
    <p:bg>
      <p:bgPr>
        <a:blipFill>
          <a:blip r:embed="rId2">
            <a:alphaModFix/>
          </a:blip>
          <a:stretch>
            <a:fillRect/>
          </a:stretch>
        </a:blipFill>
        <a:effectLst/>
      </p:bgPr>
    </p:bg>
    <p:spTree>
      <p:nvGrpSpPr>
        <p:cNvPr id="1" name="Shape 10"/>
        <p:cNvGrpSpPr/>
        <p:nvPr/>
      </p:nvGrpSpPr>
      <p:grpSpPr>
        <a:xfrm>
          <a:off x="0" y="0"/>
          <a:ext cx="0" cy="0"/>
          <a:chOff x="0" y="0"/>
          <a:chExt cx="0" cy="0"/>
        </a:xfrm>
      </p:grpSpPr>
    </p:spTree>
    <p:extLst>
      <p:ext uri="{BB962C8B-B14F-4D97-AF65-F5344CB8AC3E}">
        <p14:creationId xmlns:p14="http://schemas.microsoft.com/office/powerpoint/2010/main" val="3198864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_Heavy Text">
    <p:bg>
      <p:bgPr>
        <a:blipFill>
          <a:blip r:embed="rId2" cstate="print">
            <a:alphaModFix amt="30000"/>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013" y="1607864"/>
            <a:ext cx="5180251" cy="4110792"/>
          </a:xfrm>
          <a:prstGeom prst="rect">
            <a:avLst/>
          </a:prstGeom>
        </p:spPr>
        <p:txBody>
          <a:bodyPr lIns="0" tIns="45710" rIns="0" bIns="45710">
            <a:noAutofit/>
          </a:bodyPr>
          <a:lstStyle>
            <a:lvl1pPr marL="232775" indent="-156594">
              <a:lnSpc>
                <a:spcPct val="95000"/>
              </a:lnSpc>
              <a:spcBef>
                <a:spcPts val="1480"/>
              </a:spcBef>
              <a:buClr>
                <a:schemeClr val="tx1"/>
              </a:buClr>
              <a:buSzPct val="60000"/>
              <a:buFont typeface="Arial"/>
              <a:buChar char="•"/>
              <a:defRPr sz="2666" b="0" i="0">
                <a:solidFill>
                  <a:srgbClr val="0051AF"/>
                </a:solidFill>
                <a:latin typeface="+mn-lt"/>
                <a:cs typeface="CiscoSans ExtraLight"/>
              </a:defRPr>
            </a:lvl1pPr>
            <a:lvl2pPr marL="385137" indent="-152362">
              <a:lnSpc>
                <a:spcPct val="95000"/>
              </a:lnSpc>
              <a:spcBef>
                <a:spcPts val="600"/>
              </a:spcBef>
              <a:buClr>
                <a:schemeClr val="tx1"/>
              </a:buClr>
              <a:buSzPct val="60000"/>
              <a:buFont typeface="Arial"/>
              <a:buChar char="•"/>
              <a:defRPr sz="2399" b="0" i="0">
                <a:solidFill>
                  <a:srgbClr val="0051AF"/>
                </a:solidFill>
                <a:latin typeface="+mn-lt"/>
                <a:cs typeface="CiscoSans ExtraLight"/>
              </a:defRPr>
            </a:lvl2pPr>
            <a:lvl3pPr marL="537499" indent="-152362">
              <a:buClr>
                <a:schemeClr val="tx1"/>
              </a:buClr>
              <a:buSzPct val="60000"/>
              <a:buFont typeface="Arial"/>
              <a:buChar char="•"/>
              <a:defRPr sz="2133" b="0" i="0">
                <a:solidFill>
                  <a:srgbClr val="0051AF"/>
                </a:solidFill>
                <a:latin typeface="+mn-lt"/>
                <a:cs typeface="CiscoSans ExtraLight"/>
              </a:defRPr>
            </a:lvl3pPr>
            <a:lvl4pPr marL="689861" indent="-152362">
              <a:buClr>
                <a:schemeClr val="tx1"/>
              </a:buClr>
              <a:buSzPct val="60000"/>
              <a:buFont typeface="Arial"/>
              <a:buChar char="•"/>
              <a:defRPr sz="1866" b="0" i="0">
                <a:solidFill>
                  <a:srgbClr val="0051AF"/>
                </a:solidFill>
                <a:latin typeface="+mn-lt"/>
                <a:cs typeface="CiscoSans ExtraLight"/>
              </a:defRPr>
            </a:lvl4pPr>
            <a:lvl5pPr marL="842223" indent="-152362">
              <a:buClr>
                <a:schemeClr val="tx1"/>
              </a:buClr>
              <a:buSzPct val="60000"/>
              <a:buFont typeface="Arial"/>
              <a:buChar char="•"/>
              <a:defRPr sz="1600" b="0" i="0">
                <a:solidFill>
                  <a:srgbClr val="0051AF"/>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1"/>
          </p:nvPr>
        </p:nvSpPr>
        <p:spPr>
          <a:xfrm>
            <a:off x="6339503" y="1607864"/>
            <a:ext cx="5180251" cy="4110792"/>
          </a:xfrm>
          <a:prstGeom prst="rect">
            <a:avLst/>
          </a:prstGeom>
        </p:spPr>
        <p:txBody>
          <a:bodyPr lIns="0" tIns="45710" rIns="0" bIns="45710">
            <a:noAutofit/>
          </a:bodyPr>
          <a:lstStyle>
            <a:lvl1pPr marL="232775" indent="-156594">
              <a:lnSpc>
                <a:spcPct val="95000"/>
              </a:lnSpc>
              <a:spcBef>
                <a:spcPts val="1480"/>
              </a:spcBef>
              <a:buClr>
                <a:schemeClr val="tx1"/>
              </a:buClr>
              <a:buSzPct val="60000"/>
              <a:buFont typeface="Arial"/>
              <a:buChar char="•"/>
              <a:defRPr sz="2666" b="0" i="0" baseline="0">
                <a:solidFill>
                  <a:srgbClr val="0051AF"/>
                </a:solidFill>
                <a:latin typeface="+mn-lt"/>
                <a:cs typeface="CiscoSans ExtraLight"/>
              </a:defRPr>
            </a:lvl1pPr>
            <a:lvl2pPr marL="385137" indent="-152362">
              <a:lnSpc>
                <a:spcPct val="95000"/>
              </a:lnSpc>
              <a:spcBef>
                <a:spcPts val="600"/>
              </a:spcBef>
              <a:buClr>
                <a:schemeClr val="tx1"/>
              </a:buClr>
              <a:buSzPct val="60000"/>
              <a:buFont typeface="Arial"/>
              <a:buChar char="•"/>
              <a:defRPr sz="2399" b="0" i="0">
                <a:solidFill>
                  <a:srgbClr val="0051AF"/>
                </a:solidFill>
                <a:latin typeface="+mn-lt"/>
                <a:cs typeface="CiscoSans ExtraLight"/>
              </a:defRPr>
            </a:lvl2pPr>
            <a:lvl3pPr marL="537499" indent="-152362">
              <a:buClr>
                <a:schemeClr val="tx1"/>
              </a:buClr>
              <a:buSzPct val="60000"/>
              <a:buFont typeface="Arial"/>
              <a:buChar char="•"/>
              <a:defRPr sz="2133" b="0" i="0">
                <a:solidFill>
                  <a:srgbClr val="0051AF"/>
                </a:solidFill>
                <a:latin typeface="+mn-lt"/>
                <a:cs typeface="CiscoSans ExtraLight"/>
              </a:defRPr>
            </a:lvl3pPr>
            <a:lvl4pPr marL="689861" indent="-152362">
              <a:buClr>
                <a:schemeClr val="tx1"/>
              </a:buClr>
              <a:buSzPct val="60000"/>
              <a:buFont typeface="Arial"/>
              <a:buChar char="•"/>
              <a:defRPr sz="1866" b="0" i="0">
                <a:solidFill>
                  <a:srgbClr val="0051AF"/>
                </a:solidFill>
                <a:latin typeface="+mn-lt"/>
                <a:cs typeface="CiscoSans ExtraLight"/>
              </a:defRPr>
            </a:lvl4pPr>
            <a:lvl5pPr marL="842223" indent="-152362">
              <a:buClr>
                <a:schemeClr val="tx1"/>
              </a:buClr>
              <a:buSzPct val="60000"/>
              <a:buFont typeface="Arial"/>
              <a:buChar char="•"/>
              <a:defRPr sz="1600" b="0" i="0">
                <a:solidFill>
                  <a:srgbClr val="0051AF"/>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Title Placeholder 5">
            <a:extLst>
              <a:ext uri="{FF2B5EF4-FFF2-40B4-BE49-F238E27FC236}">
                <a16:creationId xmlns:a16="http://schemas.microsoft.com/office/drawing/2014/main" id="{6C5AC623-F9C0-E346-B21D-6DA4F9B29CB0}"/>
              </a:ext>
            </a:extLst>
          </p:cNvPr>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4000" b="0" i="0" u="none" kern="1200" baseline="0" dirty="0">
                <a:solidFill>
                  <a:srgbClr val="0051AF"/>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lvl="0"/>
            <a:r>
              <a:rPr lang="en-GB"/>
              <a:t>Title Goes Here</a:t>
            </a:r>
          </a:p>
        </p:txBody>
      </p:sp>
      <p:sp>
        <p:nvSpPr>
          <p:cNvPr id="21" name="Rectangle 20">
            <a:extLst>
              <a:ext uri="{FF2B5EF4-FFF2-40B4-BE49-F238E27FC236}">
                <a16:creationId xmlns:a16="http://schemas.microsoft.com/office/drawing/2014/main" id="{B3DF5808-1D88-A6C0-315B-763476FE44A6}"/>
              </a:ext>
            </a:extLst>
          </p:cNvPr>
          <p:cNvSpPr>
            <a:spLocks noChangeArrowheads="1"/>
          </p:cNvSpPr>
          <p:nvPr userDrawn="1"/>
        </p:nvSpPr>
        <p:spPr bwMode="ltGray">
          <a:xfrm>
            <a:off x="1094486" y="6409011"/>
            <a:ext cx="6044736" cy="219784"/>
          </a:xfrm>
          <a:prstGeom prst="rect">
            <a:avLst/>
          </a:prstGeom>
          <a:noFill/>
          <a:ln w="9525">
            <a:noFill/>
            <a:miter lim="800000"/>
            <a:headEnd/>
            <a:tailEnd/>
          </a:ln>
          <a:effectLst/>
        </p:spPr>
        <p:txBody>
          <a:bodyPr wrap="square" lIns="109458" tIns="54727" rIns="109458" bIns="54727" anchor="b">
            <a:spAutoFit/>
          </a:bodyPr>
          <a:lstStyle/>
          <a:p>
            <a:pPr defTabSz="1085486" fontAlgn="auto">
              <a:spcBef>
                <a:spcPts val="0"/>
              </a:spcBef>
              <a:spcAft>
                <a:spcPts val="0"/>
              </a:spcAft>
              <a:defRPr/>
            </a:pPr>
            <a:r>
              <a:rPr lang="en-US" sz="710" spc="36">
                <a:solidFill>
                  <a:srgbClr val="414244"/>
                </a:solidFill>
                <a:latin typeface="CiscoSansTT Light" panose="020B0503020201020303" pitchFamily="34" charset="0"/>
                <a:ea typeface="+mn-ea"/>
                <a:cs typeface="CiscoSansTT Light" panose="020B0503020201020303" pitchFamily="34" charset="0"/>
              </a:rPr>
              <a:t>© 2024  Cisco and/or its affiliates. All rights reserved.   Cisco Confidential</a:t>
            </a:r>
          </a:p>
        </p:txBody>
      </p:sp>
      <p:grpSp>
        <p:nvGrpSpPr>
          <p:cNvPr id="22" name="Picture 7">
            <a:extLst>
              <a:ext uri="{FF2B5EF4-FFF2-40B4-BE49-F238E27FC236}">
                <a16:creationId xmlns:a16="http://schemas.microsoft.com/office/drawing/2014/main" id="{6DA27951-E548-D484-F84F-F1458BE0A2E6}"/>
              </a:ext>
            </a:extLst>
          </p:cNvPr>
          <p:cNvGrpSpPr/>
          <p:nvPr userDrawn="1"/>
        </p:nvGrpSpPr>
        <p:grpSpPr>
          <a:xfrm>
            <a:off x="383800" y="6354128"/>
            <a:ext cx="527363" cy="278057"/>
            <a:chOff x="609602" y="4766165"/>
            <a:chExt cx="395625" cy="208597"/>
          </a:xfrm>
          <a:solidFill>
            <a:srgbClr val="414244"/>
          </a:solidFill>
        </p:grpSpPr>
        <p:sp>
          <p:nvSpPr>
            <p:cNvPr id="23" name="Freeform 22">
              <a:extLst>
                <a:ext uri="{FF2B5EF4-FFF2-40B4-BE49-F238E27FC236}">
                  <a16:creationId xmlns:a16="http://schemas.microsoft.com/office/drawing/2014/main" id="{AE29E1F6-7164-C3A2-A57E-2333B6967905}"/>
                </a:ext>
              </a:extLst>
            </p:cNvPr>
            <p:cNvSpPr/>
            <p:nvPr/>
          </p:nvSpPr>
          <p:spPr>
            <a:xfrm>
              <a:off x="721490" y="4904754"/>
              <a:ext cx="17346" cy="68748"/>
            </a:xfrm>
            <a:custGeom>
              <a:avLst/>
              <a:gdLst>
                <a:gd name="connsiteX0" fmla="*/ 0 w 17346"/>
                <a:gd name="connsiteY0" fmla="*/ 0 h 68748"/>
                <a:gd name="connsiteX1" fmla="*/ 17347 w 17346"/>
                <a:gd name="connsiteY1" fmla="*/ 0 h 68748"/>
                <a:gd name="connsiteX2" fmla="*/ 17347 w 17346"/>
                <a:gd name="connsiteY2" fmla="*/ 68749 h 68748"/>
                <a:gd name="connsiteX3" fmla="*/ 0 w 17346"/>
                <a:gd name="connsiteY3" fmla="*/ 68749 h 68748"/>
              </a:gdLst>
              <a:ahLst/>
              <a:cxnLst>
                <a:cxn ang="0">
                  <a:pos x="connsiteX0" y="connsiteY0"/>
                </a:cxn>
                <a:cxn ang="0">
                  <a:pos x="connsiteX1" y="connsiteY1"/>
                </a:cxn>
                <a:cxn ang="0">
                  <a:pos x="connsiteX2" y="connsiteY2"/>
                </a:cxn>
                <a:cxn ang="0">
                  <a:pos x="connsiteX3" y="connsiteY3"/>
                </a:cxn>
              </a:cxnLst>
              <a:rect l="l" t="t" r="r" b="b"/>
              <a:pathLst>
                <a:path w="17346" h="68748">
                  <a:moveTo>
                    <a:pt x="0" y="0"/>
                  </a:moveTo>
                  <a:lnTo>
                    <a:pt x="17347" y="0"/>
                  </a:lnTo>
                  <a:lnTo>
                    <a:pt x="17347" y="68749"/>
                  </a:lnTo>
                  <a:lnTo>
                    <a:pt x="0" y="68749"/>
                  </a:ln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4" name="Freeform 23">
              <a:extLst>
                <a:ext uri="{FF2B5EF4-FFF2-40B4-BE49-F238E27FC236}">
                  <a16:creationId xmlns:a16="http://schemas.microsoft.com/office/drawing/2014/main" id="{459D8F65-B49D-C4B0-BB1D-8DBD2EFFAE91}"/>
                </a:ext>
              </a:extLst>
            </p:cNvPr>
            <p:cNvSpPr/>
            <p:nvPr/>
          </p:nvSpPr>
          <p:spPr>
            <a:xfrm>
              <a:off x="826276" y="4903562"/>
              <a:ext cx="52443" cy="71183"/>
            </a:xfrm>
            <a:custGeom>
              <a:avLst/>
              <a:gdLst>
                <a:gd name="connsiteX0" fmla="*/ 52443 w 52443"/>
                <a:gd name="connsiteY0" fmla="*/ 20890 h 71183"/>
                <a:gd name="connsiteX1" fmla="*/ 37851 w 52443"/>
                <a:gd name="connsiteY1" fmla="*/ 17212 h 71183"/>
                <a:gd name="connsiteX2" fmla="*/ 18858 w 52443"/>
                <a:gd name="connsiteY2" fmla="*/ 35550 h 71183"/>
                <a:gd name="connsiteX3" fmla="*/ 37851 w 52443"/>
                <a:gd name="connsiteY3" fmla="*/ 53904 h 71183"/>
                <a:gd name="connsiteX4" fmla="*/ 52443 w 52443"/>
                <a:gd name="connsiteY4" fmla="*/ 50260 h 71183"/>
                <a:gd name="connsiteX5" fmla="*/ 52443 w 52443"/>
                <a:gd name="connsiteY5" fmla="*/ 68732 h 71183"/>
                <a:gd name="connsiteX6" fmla="*/ 36625 w 52443"/>
                <a:gd name="connsiteY6" fmla="*/ 71184 h 71183"/>
                <a:gd name="connsiteX7" fmla="*/ 0 w 52443"/>
                <a:gd name="connsiteY7" fmla="*/ 35583 h 71183"/>
                <a:gd name="connsiteX8" fmla="*/ 36625 w 52443"/>
                <a:gd name="connsiteY8" fmla="*/ 0 h 71183"/>
                <a:gd name="connsiteX9" fmla="*/ 52443 w 52443"/>
                <a:gd name="connsiteY9" fmla="*/ 2468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43" h="71183">
                  <a:moveTo>
                    <a:pt x="52443" y="20890"/>
                  </a:moveTo>
                  <a:cubicBezTo>
                    <a:pt x="47966" y="18454"/>
                    <a:pt x="42947" y="17188"/>
                    <a:pt x="37851" y="17212"/>
                  </a:cubicBezTo>
                  <a:cubicBezTo>
                    <a:pt x="26633" y="17212"/>
                    <a:pt x="18858" y="25021"/>
                    <a:pt x="18858" y="35550"/>
                  </a:cubicBezTo>
                  <a:cubicBezTo>
                    <a:pt x="18858" y="45760"/>
                    <a:pt x="26297" y="53904"/>
                    <a:pt x="37851" y="53904"/>
                  </a:cubicBezTo>
                  <a:cubicBezTo>
                    <a:pt x="42940" y="53911"/>
                    <a:pt x="47953" y="52658"/>
                    <a:pt x="52443" y="50260"/>
                  </a:cubicBezTo>
                  <a:lnTo>
                    <a:pt x="52443" y="68732"/>
                  </a:lnTo>
                  <a:cubicBezTo>
                    <a:pt x="47318" y="70316"/>
                    <a:pt x="41988" y="71140"/>
                    <a:pt x="36625" y="71184"/>
                  </a:cubicBezTo>
                  <a:cubicBezTo>
                    <a:pt x="17112" y="71184"/>
                    <a:pt x="0" y="57750"/>
                    <a:pt x="0" y="35583"/>
                  </a:cubicBezTo>
                  <a:cubicBezTo>
                    <a:pt x="0" y="15063"/>
                    <a:pt x="15483" y="0"/>
                    <a:pt x="36625" y="0"/>
                  </a:cubicBezTo>
                  <a:cubicBezTo>
                    <a:pt x="41992" y="15"/>
                    <a:pt x="47327" y="847"/>
                    <a:pt x="52443" y="2468"/>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5" name="Freeform 24">
              <a:extLst>
                <a:ext uri="{FF2B5EF4-FFF2-40B4-BE49-F238E27FC236}">
                  <a16:creationId xmlns:a16="http://schemas.microsoft.com/office/drawing/2014/main" id="{F5DF893A-250D-958B-A176-AB2D104EEAFA}"/>
                </a:ext>
              </a:extLst>
            </p:cNvPr>
            <p:cNvSpPr/>
            <p:nvPr/>
          </p:nvSpPr>
          <p:spPr>
            <a:xfrm>
              <a:off x="645202" y="4903528"/>
              <a:ext cx="52443" cy="71183"/>
            </a:xfrm>
            <a:custGeom>
              <a:avLst/>
              <a:gdLst>
                <a:gd name="connsiteX0" fmla="*/ 52443 w 52443"/>
                <a:gd name="connsiteY0" fmla="*/ 20924 h 71183"/>
                <a:gd name="connsiteX1" fmla="*/ 37867 w 52443"/>
                <a:gd name="connsiteY1" fmla="*/ 17246 h 71183"/>
                <a:gd name="connsiteX2" fmla="*/ 18858 w 52443"/>
                <a:gd name="connsiteY2" fmla="*/ 35583 h 71183"/>
                <a:gd name="connsiteX3" fmla="*/ 37867 w 52443"/>
                <a:gd name="connsiteY3" fmla="*/ 53938 h 71183"/>
                <a:gd name="connsiteX4" fmla="*/ 52443 w 52443"/>
                <a:gd name="connsiteY4" fmla="*/ 50294 h 71183"/>
                <a:gd name="connsiteX5" fmla="*/ 52443 w 52443"/>
                <a:gd name="connsiteY5" fmla="*/ 68766 h 71183"/>
                <a:gd name="connsiteX6" fmla="*/ 36608 w 52443"/>
                <a:gd name="connsiteY6" fmla="*/ 71184 h 71183"/>
                <a:gd name="connsiteX7" fmla="*/ 0 w 52443"/>
                <a:gd name="connsiteY7" fmla="*/ 35583 h 71183"/>
                <a:gd name="connsiteX8" fmla="*/ 36608 w 52443"/>
                <a:gd name="connsiteY8" fmla="*/ 0 h 71183"/>
                <a:gd name="connsiteX9" fmla="*/ 52426 w 52443"/>
                <a:gd name="connsiteY9" fmla="*/ 2469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43" h="71183">
                  <a:moveTo>
                    <a:pt x="52443" y="20924"/>
                  </a:moveTo>
                  <a:cubicBezTo>
                    <a:pt x="47975" y="18481"/>
                    <a:pt x="42959" y="17215"/>
                    <a:pt x="37867" y="17246"/>
                  </a:cubicBezTo>
                  <a:cubicBezTo>
                    <a:pt x="26633" y="17246"/>
                    <a:pt x="18858" y="25055"/>
                    <a:pt x="18858" y="35583"/>
                  </a:cubicBezTo>
                  <a:cubicBezTo>
                    <a:pt x="18858" y="45793"/>
                    <a:pt x="26314" y="53938"/>
                    <a:pt x="37867" y="53938"/>
                  </a:cubicBezTo>
                  <a:cubicBezTo>
                    <a:pt x="42954" y="53956"/>
                    <a:pt x="47964" y="52704"/>
                    <a:pt x="52443" y="50294"/>
                  </a:cubicBezTo>
                  <a:lnTo>
                    <a:pt x="52443" y="68766"/>
                  </a:lnTo>
                  <a:cubicBezTo>
                    <a:pt x="47312" y="70346"/>
                    <a:pt x="41976" y="71160"/>
                    <a:pt x="36608" y="71184"/>
                  </a:cubicBezTo>
                  <a:cubicBezTo>
                    <a:pt x="17112" y="71184"/>
                    <a:pt x="0" y="57750"/>
                    <a:pt x="0" y="35583"/>
                  </a:cubicBezTo>
                  <a:cubicBezTo>
                    <a:pt x="0" y="15063"/>
                    <a:pt x="15500" y="0"/>
                    <a:pt x="36608" y="0"/>
                  </a:cubicBezTo>
                  <a:cubicBezTo>
                    <a:pt x="41976" y="11"/>
                    <a:pt x="47310" y="843"/>
                    <a:pt x="52426" y="2469"/>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6" name="Freeform 25">
              <a:extLst>
                <a:ext uri="{FF2B5EF4-FFF2-40B4-BE49-F238E27FC236}">
                  <a16:creationId xmlns:a16="http://schemas.microsoft.com/office/drawing/2014/main" id="{144CB0B1-63D2-80A3-78A5-989BBBEC936B}"/>
                </a:ext>
              </a:extLst>
            </p:cNvPr>
            <p:cNvSpPr/>
            <p:nvPr/>
          </p:nvSpPr>
          <p:spPr>
            <a:xfrm>
              <a:off x="896990" y="4903579"/>
              <a:ext cx="72627" cy="71183"/>
            </a:xfrm>
            <a:custGeom>
              <a:avLst/>
              <a:gdLst>
                <a:gd name="connsiteX0" fmla="*/ 72628 w 72627"/>
                <a:gd name="connsiteY0" fmla="*/ 35583 h 71183"/>
                <a:gd name="connsiteX1" fmla="*/ 36306 w 72627"/>
                <a:gd name="connsiteY1" fmla="*/ 71184 h 71183"/>
                <a:gd name="connsiteX2" fmla="*/ 0 w 72627"/>
                <a:gd name="connsiteY2" fmla="*/ 35583 h 71183"/>
                <a:gd name="connsiteX3" fmla="*/ 36306 w 72627"/>
                <a:gd name="connsiteY3" fmla="*/ 0 h 71183"/>
                <a:gd name="connsiteX4" fmla="*/ 72628 w 72627"/>
                <a:gd name="connsiteY4" fmla="*/ 35583 h 71183"/>
                <a:gd name="connsiteX5" fmla="*/ 36306 w 72627"/>
                <a:gd name="connsiteY5" fmla="*/ 17464 h 71183"/>
                <a:gd name="connsiteX6" fmla="*/ 18069 w 72627"/>
                <a:gd name="connsiteY6" fmla="*/ 35399 h 71183"/>
                <a:gd name="connsiteX7" fmla="*/ 36003 w 72627"/>
                <a:gd name="connsiteY7" fmla="*/ 53634 h 71183"/>
                <a:gd name="connsiteX8" fmla="*/ 54240 w 72627"/>
                <a:gd name="connsiteY8" fmla="*/ 35701 h 71183"/>
                <a:gd name="connsiteX9" fmla="*/ 54240 w 72627"/>
                <a:gd name="connsiteY9" fmla="*/ 35583 h 71183"/>
                <a:gd name="connsiteX10" fmla="*/ 36779 w 72627"/>
                <a:gd name="connsiteY10" fmla="*/ 17517 h 71183"/>
                <a:gd name="connsiteX11" fmla="*/ 36306 w 72627"/>
                <a:gd name="connsiteY11" fmla="*/ 17515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627" h="71183">
                  <a:moveTo>
                    <a:pt x="72628" y="35583"/>
                  </a:moveTo>
                  <a:cubicBezTo>
                    <a:pt x="72628" y="55248"/>
                    <a:pt x="57515" y="71184"/>
                    <a:pt x="36306" y="71184"/>
                  </a:cubicBezTo>
                  <a:cubicBezTo>
                    <a:pt x="15097" y="71184"/>
                    <a:pt x="0" y="55248"/>
                    <a:pt x="0" y="35583"/>
                  </a:cubicBezTo>
                  <a:cubicBezTo>
                    <a:pt x="0" y="15919"/>
                    <a:pt x="15113" y="0"/>
                    <a:pt x="36306" y="0"/>
                  </a:cubicBezTo>
                  <a:cubicBezTo>
                    <a:pt x="57498" y="0"/>
                    <a:pt x="72628" y="15953"/>
                    <a:pt x="72628" y="35583"/>
                  </a:cubicBezTo>
                  <a:moveTo>
                    <a:pt x="36306" y="17464"/>
                  </a:moveTo>
                  <a:cubicBezTo>
                    <a:pt x="26317" y="17381"/>
                    <a:pt x="18153" y="25410"/>
                    <a:pt x="18069" y="35399"/>
                  </a:cubicBezTo>
                  <a:cubicBezTo>
                    <a:pt x="17987" y="45387"/>
                    <a:pt x="26015" y="53552"/>
                    <a:pt x="36003" y="53634"/>
                  </a:cubicBezTo>
                  <a:cubicBezTo>
                    <a:pt x="45992" y="53718"/>
                    <a:pt x="54156" y="45689"/>
                    <a:pt x="54240" y="35701"/>
                  </a:cubicBezTo>
                  <a:cubicBezTo>
                    <a:pt x="54240" y="35661"/>
                    <a:pt x="54240" y="35622"/>
                    <a:pt x="54240" y="35583"/>
                  </a:cubicBezTo>
                  <a:cubicBezTo>
                    <a:pt x="54408" y="25773"/>
                    <a:pt x="46589" y="17684"/>
                    <a:pt x="36779" y="17517"/>
                  </a:cubicBezTo>
                  <a:cubicBezTo>
                    <a:pt x="36621" y="17514"/>
                    <a:pt x="36463" y="17513"/>
                    <a:pt x="36306" y="17515"/>
                  </a:cubicBezTo>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7" name="Freeform 26">
              <a:extLst>
                <a:ext uri="{FF2B5EF4-FFF2-40B4-BE49-F238E27FC236}">
                  <a16:creationId xmlns:a16="http://schemas.microsoft.com/office/drawing/2014/main" id="{1C6EBBC4-1DB8-109E-F4FB-97E96AE8BCDA}"/>
                </a:ext>
              </a:extLst>
            </p:cNvPr>
            <p:cNvSpPr/>
            <p:nvPr/>
          </p:nvSpPr>
          <p:spPr>
            <a:xfrm>
              <a:off x="762028" y="4903461"/>
              <a:ext cx="47439" cy="71250"/>
            </a:xfrm>
            <a:custGeom>
              <a:avLst/>
              <a:gdLst>
                <a:gd name="connsiteX0" fmla="*/ 42603 w 47439"/>
                <a:gd name="connsiteY0" fmla="*/ 16910 h 71250"/>
                <a:gd name="connsiteX1" fmla="*/ 29034 w 47439"/>
                <a:gd name="connsiteY1" fmla="*/ 14811 h 71250"/>
                <a:gd name="connsiteX2" fmla="*/ 18304 w 47439"/>
                <a:gd name="connsiteY2" fmla="*/ 20453 h 71250"/>
                <a:gd name="connsiteX3" fmla="*/ 26264 w 47439"/>
                <a:gd name="connsiteY3" fmla="*/ 27002 h 71250"/>
                <a:gd name="connsiteX4" fmla="*/ 31049 w 47439"/>
                <a:gd name="connsiteY4" fmla="*/ 28514 h 71250"/>
                <a:gd name="connsiteX5" fmla="*/ 47439 w 47439"/>
                <a:gd name="connsiteY5" fmla="*/ 48178 h 71250"/>
                <a:gd name="connsiteX6" fmla="*/ 18892 w 47439"/>
                <a:gd name="connsiteY6" fmla="*/ 71251 h 71250"/>
                <a:gd name="connsiteX7" fmla="*/ 168 w 47439"/>
                <a:gd name="connsiteY7" fmla="*/ 69370 h 71250"/>
                <a:gd name="connsiteX8" fmla="*/ 168 w 47439"/>
                <a:gd name="connsiteY8" fmla="*/ 53552 h 71250"/>
                <a:gd name="connsiteX9" fmla="*/ 16541 w 47439"/>
                <a:gd name="connsiteY9" fmla="*/ 56121 h 71250"/>
                <a:gd name="connsiteX10" fmla="*/ 29152 w 47439"/>
                <a:gd name="connsiteY10" fmla="*/ 49689 h 71250"/>
                <a:gd name="connsiteX11" fmla="*/ 21411 w 47439"/>
                <a:gd name="connsiteY11" fmla="*/ 42855 h 71250"/>
                <a:gd name="connsiteX12" fmla="*/ 17699 w 47439"/>
                <a:gd name="connsiteY12" fmla="*/ 41646 h 71250"/>
                <a:gd name="connsiteX13" fmla="*/ 0 w 47439"/>
                <a:gd name="connsiteY13" fmla="*/ 21495 h 71250"/>
                <a:gd name="connsiteX14" fmla="*/ 25609 w 47439"/>
                <a:gd name="connsiteY14" fmla="*/ 0 h 71250"/>
                <a:gd name="connsiteX15" fmla="*/ 42519 w 47439"/>
                <a:gd name="connsiteY15" fmla="*/ 2183 h 7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439" h="71250">
                  <a:moveTo>
                    <a:pt x="42603" y="16910"/>
                  </a:moveTo>
                  <a:cubicBezTo>
                    <a:pt x="38176" y="15688"/>
                    <a:pt x="33624" y="14984"/>
                    <a:pt x="29034" y="14811"/>
                  </a:cubicBezTo>
                  <a:cubicBezTo>
                    <a:pt x="22082" y="14811"/>
                    <a:pt x="18304" y="17145"/>
                    <a:pt x="18304" y="20453"/>
                  </a:cubicBezTo>
                  <a:cubicBezTo>
                    <a:pt x="18304" y="24635"/>
                    <a:pt x="23342" y="26096"/>
                    <a:pt x="26264" y="27002"/>
                  </a:cubicBezTo>
                  <a:lnTo>
                    <a:pt x="31049" y="28514"/>
                  </a:lnTo>
                  <a:cubicBezTo>
                    <a:pt x="42301" y="32107"/>
                    <a:pt x="47439" y="39815"/>
                    <a:pt x="47439" y="48178"/>
                  </a:cubicBezTo>
                  <a:cubicBezTo>
                    <a:pt x="47439" y="65457"/>
                    <a:pt x="32326" y="71251"/>
                    <a:pt x="18892" y="71251"/>
                  </a:cubicBezTo>
                  <a:cubicBezTo>
                    <a:pt x="12606" y="71196"/>
                    <a:pt x="6339" y="70566"/>
                    <a:pt x="168" y="69370"/>
                  </a:cubicBezTo>
                  <a:lnTo>
                    <a:pt x="168" y="53552"/>
                  </a:lnTo>
                  <a:cubicBezTo>
                    <a:pt x="5493" y="55107"/>
                    <a:pt x="10996" y="55970"/>
                    <a:pt x="16541" y="56121"/>
                  </a:cubicBezTo>
                  <a:cubicBezTo>
                    <a:pt x="25172" y="56121"/>
                    <a:pt x="29152" y="53585"/>
                    <a:pt x="29152" y="49689"/>
                  </a:cubicBezTo>
                  <a:cubicBezTo>
                    <a:pt x="29152" y="46213"/>
                    <a:pt x="25709" y="44198"/>
                    <a:pt x="21411" y="42855"/>
                  </a:cubicBezTo>
                  <a:lnTo>
                    <a:pt x="17699" y="41646"/>
                  </a:lnTo>
                  <a:cubicBezTo>
                    <a:pt x="8044" y="38589"/>
                    <a:pt x="0" y="32913"/>
                    <a:pt x="0" y="21495"/>
                  </a:cubicBezTo>
                  <a:cubicBezTo>
                    <a:pt x="0" y="8631"/>
                    <a:pt x="9622" y="0"/>
                    <a:pt x="25609" y="0"/>
                  </a:cubicBezTo>
                  <a:cubicBezTo>
                    <a:pt x="31310" y="79"/>
                    <a:pt x="36984" y="812"/>
                    <a:pt x="42519" y="2183"/>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8" name="Freeform 27">
              <a:extLst>
                <a:ext uri="{FF2B5EF4-FFF2-40B4-BE49-F238E27FC236}">
                  <a16:creationId xmlns:a16="http://schemas.microsoft.com/office/drawing/2014/main" id="{76A0ED67-2C1D-02FC-CFBF-074D5E1260A9}"/>
                </a:ext>
              </a:extLst>
            </p:cNvPr>
            <p:cNvSpPr/>
            <p:nvPr/>
          </p:nvSpPr>
          <p:spPr>
            <a:xfrm>
              <a:off x="609602" y="4822252"/>
              <a:ext cx="17229" cy="35281"/>
            </a:xfrm>
            <a:custGeom>
              <a:avLst/>
              <a:gdLst>
                <a:gd name="connsiteX0" fmla="*/ 17229 w 17229"/>
                <a:gd name="connsiteY0" fmla="*/ 8615 h 35281"/>
                <a:gd name="connsiteX1" fmla="*/ 8615 w 17229"/>
                <a:gd name="connsiteY1" fmla="*/ 0 h 35281"/>
                <a:gd name="connsiteX2" fmla="*/ 0 w 17229"/>
                <a:gd name="connsiteY2" fmla="*/ 8615 h 35281"/>
                <a:gd name="connsiteX3" fmla="*/ 0 w 17229"/>
                <a:gd name="connsiteY3" fmla="*/ 26667 h 35281"/>
                <a:gd name="connsiteX4" fmla="*/ 8615 w 17229"/>
                <a:gd name="connsiteY4" fmla="*/ 35281 h 35281"/>
                <a:gd name="connsiteX5" fmla="*/ 17229 w 17229"/>
                <a:gd name="connsiteY5" fmla="*/ 26667 h 3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35281">
                  <a:moveTo>
                    <a:pt x="17229" y="8615"/>
                  </a:moveTo>
                  <a:cubicBezTo>
                    <a:pt x="17229" y="3857"/>
                    <a:pt x="13372" y="0"/>
                    <a:pt x="8615" y="0"/>
                  </a:cubicBezTo>
                  <a:cubicBezTo>
                    <a:pt x="3857" y="0"/>
                    <a:pt x="0" y="3857"/>
                    <a:pt x="0" y="8615"/>
                  </a:cubicBezTo>
                  <a:lnTo>
                    <a:pt x="0" y="26667"/>
                  </a:lnTo>
                  <a:cubicBezTo>
                    <a:pt x="0" y="31424"/>
                    <a:pt x="3857" y="35281"/>
                    <a:pt x="8615" y="35281"/>
                  </a:cubicBezTo>
                  <a:cubicBezTo>
                    <a:pt x="13372" y="35281"/>
                    <a:pt x="17229" y="31424"/>
                    <a:pt x="17229" y="26667"/>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9" name="Freeform 28">
              <a:extLst>
                <a:ext uri="{FF2B5EF4-FFF2-40B4-BE49-F238E27FC236}">
                  <a16:creationId xmlns:a16="http://schemas.microsoft.com/office/drawing/2014/main" id="{DFF45619-E9E5-4882-83C2-B0DDDC0BBE28}"/>
                </a:ext>
              </a:extLst>
            </p:cNvPr>
            <p:cNvSpPr/>
            <p:nvPr/>
          </p:nvSpPr>
          <p:spPr>
            <a:xfrm>
              <a:off x="656906" y="4798575"/>
              <a:ext cx="17229" cy="58958"/>
            </a:xfrm>
            <a:custGeom>
              <a:avLst/>
              <a:gdLst>
                <a:gd name="connsiteX0" fmla="*/ 17229 w 17229"/>
                <a:gd name="connsiteY0" fmla="*/ 8615 h 58958"/>
                <a:gd name="connsiteX1" fmla="*/ 8615 w 17229"/>
                <a:gd name="connsiteY1" fmla="*/ 0 h 58958"/>
                <a:gd name="connsiteX2" fmla="*/ 0 w 17229"/>
                <a:gd name="connsiteY2" fmla="*/ 8615 h 58958"/>
                <a:gd name="connsiteX3" fmla="*/ 0 w 17229"/>
                <a:gd name="connsiteY3" fmla="*/ 50344 h 58958"/>
                <a:gd name="connsiteX4" fmla="*/ 8615 w 17229"/>
                <a:gd name="connsiteY4" fmla="*/ 58959 h 58958"/>
                <a:gd name="connsiteX5" fmla="*/ 17229 w 17229"/>
                <a:gd name="connsiteY5" fmla="*/ 50344 h 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58958">
                  <a:moveTo>
                    <a:pt x="17229" y="8615"/>
                  </a:moveTo>
                  <a:cubicBezTo>
                    <a:pt x="17229" y="3857"/>
                    <a:pt x="13372" y="0"/>
                    <a:pt x="8615" y="0"/>
                  </a:cubicBezTo>
                  <a:cubicBezTo>
                    <a:pt x="3857" y="0"/>
                    <a:pt x="0" y="3857"/>
                    <a:pt x="0" y="8615"/>
                  </a:cubicBezTo>
                  <a:lnTo>
                    <a:pt x="0" y="50344"/>
                  </a:lnTo>
                  <a:cubicBezTo>
                    <a:pt x="0" y="55102"/>
                    <a:pt x="3857" y="58959"/>
                    <a:pt x="8615" y="58959"/>
                  </a:cubicBezTo>
                  <a:cubicBezTo>
                    <a:pt x="13372" y="58959"/>
                    <a:pt x="17229" y="55102"/>
                    <a:pt x="17229" y="50344"/>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0" name="Freeform 29">
              <a:extLst>
                <a:ext uri="{FF2B5EF4-FFF2-40B4-BE49-F238E27FC236}">
                  <a16:creationId xmlns:a16="http://schemas.microsoft.com/office/drawing/2014/main" id="{3D060420-F0A1-DEFF-0BAA-ED567E642791}"/>
                </a:ext>
              </a:extLst>
            </p:cNvPr>
            <p:cNvSpPr/>
            <p:nvPr/>
          </p:nvSpPr>
          <p:spPr>
            <a:xfrm>
              <a:off x="704211" y="4766165"/>
              <a:ext cx="17229" cy="108513"/>
            </a:xfrm>
            <a:custGeom>
              <a:avLst/>
              <a:gdLst>
                <a:gd name="connsiteX0" fmla="*/ 17229 w 17229"/>
                <a:gd name="connsiteY0" fmla="*/ 8615 h 108513"/>
                <a:gd name="connsiteX1" fmla="*/ 8615 w 17229"/>
                <a:gd name="connsiteY1" fmla="*/ 0 h 108513"/>
                <a:gd name="connsiteX2" fmla="*/ 0 w 17229"/>
                <a:gd name="connsiteY2" fmla="*/ 8615 h 108513"/>
                <a:gd name="connsiteX3" fmla="*/ 0 w 17229"/>
                <a:gd name="connsiteY3" fmla="*/ 99899 h 108513"/>
                <a:gd name="connsiteX4" fmla="*/ 8615 w 17229"/>
                <a:gd name="connsiteY4" fmla="*/ 108514 h 108513"/>
                <a:gd name="connsiteX5" fmla="*/ 17229 w 17229"/>
                <a:gd name="connsiteY5" fmla="*/ 99899 h 10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108513">
                  <a:moveTo>
                    <a:pt x="17229" y="8615"/>
                  </a:moveTo>
                  <a:cubicBezTo>
                    <a:pt x="17229" y="3857"/>
                    <a:pt x="13372" y="0"/>
                    <a:pt x="8615" y="0"/>
                  </a:cubicBezTo>
                  <a:cubicBezTo>
                    <a:pt x="3857" y="0"/>
                    <a:pt x="0" y="3857"/>
                    <a:pt x="0" y="8615"/>
                  </a:cubicBezTo>
                  <a:lnTo>
                    <a:pt x="0" y="99899"/>
                  </a:lnTo>
                  <a:cubicBezTo>
                    <a:pt x="0" y="104657"/>
                    <a:pt x="3857" y="108514"/>
                    <a:pt x="8615" y="108514"/>
                  </a:cubicBezTo>
                  <a:cubicBezTo>
                    <a:pt x="13372" y="108514"/>
                    <a:pt x="17229" y="104657"/>
                    <a:pt x="17229" y="99899"/>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1" name="Freeform 30">
              <a:extLst>
                <a:ext uri="{FF2B5EF4-FFF2-40B4-BE49-F238E27FC236}">
                  <a16:creationId xmlns:a16="http://schemas.microsoft.com/office/drawing/2014/main" id="{4D28CEF8-65F3-D084-FEEF-0177822CE645}"/>
                </a:ext>
              </a:extLst>
            </p:cNvPr>
            <p:cNvSpPr/>
            <p:nvPr/>
          </p:nvSpPr>
          <p:spPr>
            <a:xfrm>
              <a:off x="751516" y="4798575"/>
              <a:ext cx="17229" cy="58958"/>
            </a:xfrm>
            <a:custGeom>
              <a:avLst/>
              <a:gdLst>
                <a:gd name="connsiteX0" fmla="*/ 17229 w 17229"/>
                <a:gd name="connsiteY0" fmla="*/ 8615 h 58958"/>
                <a:gd name="connsiteX1" fmla="*/ 8615 w 17229"/>
                <a:gd name="connsiteY1" fmla="*/ 0 h 58958"/>
                <a:gd name="connsiteX2" fmla="*/ 0 w 17229"/>
                <a:gd name="connsiteY2" fmla="*/ 8615 h 58958"/>
                <a:gd name="connsiteX3" fmla="*/ 0 w 17229"/>
                <a:gd name="connsiteY3" fmla="*/ 50344 h 58958"/>
                <a:gd name="connsiteX4" fmla="*/ 8615 w 17229"/>
                <a:gd name="connsiteY4" fmla="*/ 58959 h 58958"/>
                <a:gd name="connsiteX5" fmla="*/ 17229 w 17229"/>
                <a:gd name="connsiteY5" fmla="*/ 50344 h 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58958">
                  <a:moveTo>
                    <a:pt x="17229" y="8615"/>
                  </a:moveTo>
                  <a:cubicBezTo>
                    <a:pt x="17229" y="3857"/>
                    <a:pt x="13372" y="0"/>
                    <a:pt x="8615" y="0"/>
                  </a:cubicBezTo>
                  <a:cubicBezTo>
                    <a:pt x="3857" y="0"/>
                    <a:pt x="0" y="3857"/>
                    <a:pt x="0" y="8615"/>
                  </a:cubicBezTo>
                  <a:lnTo>
                    <a:pt x="0" y="50344"/>
                  </a:lnTo>
                  <a:cubicBezTo>
                    <a:pt x="0" y="55102"/>
                    <a:pt x="3857" y="58959"/>
                    <a:pt x="8615" y="58959"/>
                  </a:cubicBezTo>
                  <a:cubicBezTo>
                    <a:pt x="13372" y="58959"/>
                    <a:pt x="17229" y="55102"/>
                    <a:pt x="17229" y="50344"/>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2" name="Freeform 31">
              <a:extLst>
                <a:ext uri="{FF2B5EF4-FFF2-40B4-BE49-F238E27FC236}">
                  <a16:creationId xmlns:a16="http://schemas.microsoft.com/office/drawing/2014/main" id="{B26F726C-937E-8E45-AC5A-B1DDA6A58499}"/>
                </a:ext>
              </a:extLst>
            </p:cNvPr>
            <p:cNvSpPr/>
            <p:nvPr/>
          </p:nvSpPr>
          <p:spPr>
            <a:xfrm>
              <a:off x="798812" y="4822649"/>
              <a:ext cx="17196" cy="35247"/>
            </a:xfrm>
            <a:custGeom>
              <a:avLst/>
              <a:gdLst>
                <a:gd name="connsiteX0" fmla="*/ 17187 w 17196"/>
                <a:gd name="connsiteY0" fmla="*/ 8218 h 35247"/>
                <a:gd name="connsiteX1" fmla="*/ 8218 w 17196"/>
                <a:gd name="connsiteY1" fmla="*/ 9 h 35247"/>
                <a:gd name="connsiteX2" fmla="*/ 9 w 17196"/>
                <a:gd name="connsiteY2" fmla="*/ 8218 h 35247"/>
                <a:gd name="connsiteX3" fmla="*/ 9 w 17196"/>
                <a:gd name="connsiteY3" fmla="*/ 26270 h 35247"/>
                <a:gd name="connsiteX4" fmla="*/ 8218 w 17196"/>
                <a:gd name="connsiteY4" fmla="*/ 35239 h 35247"/>
                <a:gd name="connsiteX5" fmla="*/ 17187 w 17196"/>
                <a:gd name="connsiteY5" fmla="*/ 27030 h 35247"/>
                <a:gd name="connsiteX6" fmla="*/ 17187 w 17196"/>
                <a:gd name="connsiteY6" fmla="*/ 26270 h 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96" h="35247">
                  <a:moveTo>
                    <a:pt x="17187" y="8218"/>
                  </a:moveTo>
                  <a:cubicBezTo>
                    <a:pt x="16977" y="3474"/>
                    <a:pt x="12962" y="-201"/>
                    <a:pt x="8218" y="9"/>
                  </a:cubicBezTo>
                  <a:cubicBezTo>
                    <a:pt x="3768" y="205"/>
                    <a:pt x="205" y="3768"/>
                    <a:pt x="9" y="8218"/>
                  </a:cubicBezTo>
                  <a:lnTo>
                    <a:pt x="9" y="26270"/>
                  </a:lnTo>
                  <a:cubicBezTo>
                    <a:pt x="-201" y="31014"/>
                    <a:pt x="3475" y="35030"/>
                    <a:pt x="8218" y="35239"/>
                  </a:cubicBezTo>
                  <a:cubicBezTo>
                    <a:pt x="12962" y="35449"/>
                    <a:pt x="16977" y="31774"/>
                    <a:pt x="17187" y="27030"/>
                  </a:cubicBezTo>
                  <a:cubicBezTo>
                    <a:pt x="17199" y="26777"/>
                    <a:pt x="17199" y="26523"/>
                    <a:pt x="17187" y="26270"/>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3" name="Freeform 32">
              <a:extLst>
                <a:ext uri="{FF2B5EF4-FFF2-40B4-BE49-F238E27FC236}">
                  <a16:creationId xmlns:a16="http://schemas.microsoft.com/office/drawing/2014/main" id="{7D6F8B07-97A6-6CD2-8C50-D6116D3F8154}"/>
                </a:ext>
              </a:extLst>
            </p:cNvPr>
            <p:cNvSpPr/>
            <p:nvPr/>
          </p:nvSpPr>
          <p:spPr>
            <a:xfrm>
              <a:off x="846159" y="4798608"/>
              <a:ext cx="17162" cy="58891"/>
            </a:xfrm>
            <a:custGeom>
              <a:avLst/>
              <a:gdLst>
                <a:gd name="connsiteX0" fmla="*/ 17162 w 17162"/>
                <a:gd name="connsiteY0" fmla="*/ 8581 h 58891"/>
                <a:gd name="connsiteX1" fmla="*/ 8581 w 17162"/>
                <a:gd name="connsiteY1" fmla="*/ 0 h 58891"/>
                <a:gd name="connsiteX2" fmla="*/ 0 w 17162"/>
                <a:gd name="connsiteY2" fmla="*/ 8581 h 58891"/>
                <a:gd name="connsiteX3" fmla="*/ 0 w 17162"/>
                <a:gd name="connsiteY3" fmla="*/ 50311 h 58891"/>
                <a:gd name="connsiteX4" fmla="*/ 8581 w 17162"/>
                <a:gd name="connsiteY4" fmla="*/ 58892 h 58891"/>
                <a:gd name="connsiteX5" fmla="*/ 17162 w 17162"/>
                <a:gd name="connsiteY5" fmla="*/ 50311 h 5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62" h="58891">
                  <a:moveTo>
                    <a:pt x="17162" y="8581"/>
                  </a:moveTo>
                  <a:cubicBezTo>
                    <a:pt x="17162" y="3842"/>
                    <a:pt x="13320" y="0"/>
                    <a:pt x="8581" y="0"/>
                  </a:cubicBezTo>
                  <a:cubicBezTo>
                    <a:pt x="3842" y="0"/>
                    <a:pt x="0" y="3842"/>
                    <a:pt x="0" y="8581"/>
                  </a:cubicBezTo>
                  <a:lnTo>
                    <a:pt x="0" y="50311"/>
                  </a:lnTo>
                  <a:cubicBezTo>
                    <a:pt x="0" y="55050"/>
                    <a:pt x="3842" y="58892"/>
                    <a:pt x="8581" y="58892"/>
                  </a:cubicBezTo>
                  <a:cubicBezTo>
                    <a:pt x="13320" y="58892"/>
                    <a:pt x="17162" y="55050"/>
                    <a:pt x="17162" y="50311"/>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4" name="Freeform 33">
              <a:extLst>
                <a:ext uri="{FF2B5EF4-FFF2-40B4-BE49-F238E27FC236}">
                  <a16:creationId xmlns:a16="http://schemas.microsoft.com/office/drawing/2014/main" id="{641C857A-D787-1DAF-42B9-7EC00E642D8E}"/>
                </a:ext>
              </a:extLst>
            </p:cNvPr>
            <p:cNvSpPr/>
            <p:nvPr/>
          </p:nvSpPr>
          <p:spPr>
            <a:xfrm>
              <a:off x="893497" y="4766199"/>
              <a:ext cx="17162" cy="108446"/>
            </a:xfrm>
            <a:custGeom>
              <a:avLst/>
              <a:gdLst>
                <a:gd name="connsiteX0" fmla="*/ 17162 w 17162"/>
                <a:gd name="connsiteY0" fmla="*/ 8581 h 108446"/>
                <a:gd name="connsiteX1" fmla="*/ 8581 w 17162"/>
                <a:gd name="connsiteY1" fmla="*/ 0 h 108446"/>
                <a:gd name="connsiteX2" fmla="*/ 0 w 17162"/>
                <a:gd name="connsiteY2" fmla="*/ 8581 h 108446"/>
                <a:gd name="connsiteX3" fmla="*/ 0 w 17162"/>
                <a:gd name="connsiteY3" fmla="*/ 99865 h 108446"/>
                <a:gd name="connsiteX4" fmla="*/ 8581 w 17162"/>
                <a:gd name="connsiteY4" fmla="*/ 108446 h 108446"/>
                <a:gd name="connsiteX5" fmla="*/ 17162 w 17162"/>
                <a:gd name="connsiteY5" fmla="*/ 99865 h 10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62" h="108446">
                  <a:moveTo>
                    <a:pt x="17162" y="8581"/>
                  </a:moveTo>
                  <a:cubicBezTo>
                    <a:pt x="17162" y="3842"/>
                    <a:pt x="13320" y="0"/>
                    <a:pt x="8581" y="0"/>
                  </a:cubicBezTo>
                  <a:cubicBezTo>
                    <a:pt x="3842" y="0"/>
                    <a:pt x="0" y="3842"/>
                    <a:pt x="0" y="8581"/>
                  </a:cubicBezTo>
                  <a:lnTo>
                    <a:pt x="0" y="99865"/>
                  </a:lnTo>
                  <a:cubicBezTo>
                    <a:pt x="0" y="104605"/>
                    <a:pt x="3842" y="108446"/>
                    <a:pt x="8581" y="108446"/>
                  </a:cubicBezTo>
                  <a:cubicBezTo>
                    <a:pt x="13320" y="108446"/>
                    <a:pt x="17162" y="104605"/>
                    <a:pt x="17162" y="99865"/>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5" name="Freeform 34">
              <a:extLst>
                <a:ext uri="{FF2B5EF4-FFF2-40B4-BE49-F238E27FC236}">
                  <a16:creationId xmlns:a16="http://schemas.microsoft.com/office/drawing/2014/main" id="{B56B1BB1-B50F-A992-386C-33A4F11C14C2}"/>
                </a:ext>
              </a:extLst>
            </p:cNvPr>
            <p:cNvSpPr/>
            <p:nvPr/>
          </p:nvSpPr>
          <p:spPr>
            <a:xfrm>
              <a:off x="940718" y="4798922"/>
              <a:ext cx="17279" cy="58264"/>
            </a:xfrm>
            <a:custGeom>
              <a:avLst/>
              <a:gdLst>
                <a:gd name="connsiteX0" fmla="*/ 17280 w 17279"/>
                <a:gd name="connsiteY0" fmla="*/ 8267 h 58264"/>
                <a:gd name="connsiteX1" fmla="*/ 8259 w 17279"/>
                <a:gd name="connsiteY1" fmla="*/ 9 h 58264"/>
                <a:gd name="connsiteX2" fmla="*/ 0 w 17279"/>
                <a:gd name="connsiteY2" fmla="*/ 8267 h 58264"/>
                <a:gd name="connsiteX3" fmla="*/ 0 w 17279"/>
                <a:gd name="connsiteY3" fmla="*/ 49997 h 58264"/>
                <a:gd name="connsiteX4" fmla="*/ 9021 w 17279"/>
                <a:gd name="connsiteY4" fmla="*/ 58256 h 58264"/>
                <a:gd name="connsiteX5" fmla="*/ 17280 w 17279"/>
                <a:gd name="connsiteY5" fmla="*/ 49997 h 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9" h="58264">
                  <a:moveTo>
                    <a:pt x="17280" y="8267"/>
                  </a:moveTo>
                  <a:cubicBezTo>
                    <a:pt x="17070" y="3496"/>
                    <a:pt x="13031" y="-202"/>
                    <a:pt x="8259" y="9"/>
                  </a:cubicBezTo>
                  <a:cubicBezTo>
                    <a:pt x="3782" y="206"/>
                    <a:pt x="198" y="3790"/>
                    <a:pt x="0" y="8267"/>
                  </a:cubicBezTo>
                  <a:lnTo>
                    <a:pt x="0" y="49997"/>
                  </a:lnTo>
                  <a:cubicBezTo>
                    <a:pt x="210" y="54768"/>
                    <a:pt x="4249" y="58466"/>
                    <a:pt x="9021" y="58256"/>
                  </a:cubicBezTo>
                  <a:cubicBezTo>
                    <a:pt x="13498" y="58058"/>
                    <a:pt x="17081" y="54474"/>
                    <a:pt x="17280" y="49997"/>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6" name="Freeform 35">
              <a:extLst>
                <a:ext uri="{FF2B5EF4-FFF2-40B4-BE49-F238E27FC236}">
                  <a16:creationId xmlns:a16="http://schemas.microsoft.com/office/drawing/2014/main" id="{1CDC7157-1280-6BBA-2F8D-7766CDB95104}"/>
                </a:ext>
              </a:extLst>
            </p:cNvPr>
            <p:cNvSpPr/>
            <p:nvPr/>
          </p:nvSpPr>
          <p:spPr>
            <a:xfrm>
              <a:off x="988031" y="4822649"/>
              <a:ext cx="17196" cy="35247"/>
            </a:xfrm>
            <a:custGeom>
              <a:avLst/>
              <a:gdLst>
                <a:gd name="connsiteX0" fmla="*/ 17187 w 17196"/>
                <a:gd name="connsiteY0" fmla="*/ 8218 h 35247"/>
                <a:gd name="connsiteX1" fmla="*/ 8218 w 17196"/>
                <a:gd name="connsiteY1" fmla="*/ 9 h 35247"/>
                <a:gd name="connsiteX2" fmla="*/ 9 w 17196"/>
                <a:gd name="connsiteY2" fmla="*/ 8218 h 35247"/>
                <a:gd name="connsiteX3" fmla="*/ 9 w 17196"/>
                <a:gd name="connsiteY3" fmla="*/ 26270 h 35247"/>
                <a:gd name="connsiteX4" fmla="*/ 8218 w 17196"/>
                <a:gd name="connsiteY4" fmla="*/ 35239 h 35247"/>
                <a:gd name="connsiteX5" fmla="*/ 17187 w 17196"/>
                <a:gd name="connsiteY5" fmla="*/ 27030 h 35247"/>
                <a:gd name="connsiteX6" fmla="*/ 17187 w 17196"/>
                <a:gd name="connsiteY6" fmla="*/ 26270 h 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96" h="35247">
                  <a:moveTo>
                    <a:pt x="17187" y="8218"/>
                  </a:moveTo>
                  <a:cubicBezTo>
                    <a:pt x="16977" y="3474"/>
                    <a:pt x="12962" y="-201"/>
                    <a:pt x="8218" y="9"/>
                  </a:cubicBezTo>
                  <a:cubicBezTo>
                    <a:pt x="3768" y="205"/>
                    <a:pt x="205" y="3768"/>
                    <a:pt x="9" y="8218"/>
                  </a:cubicBezTo>
                  <a:lnTo>
                    <a:pt x="9" y="26270"/>
                  </a:lnTo>
                  <a:cubicBezTo>
                    <a:pt x="-201" y="31014"/>
                    <a:pt x="3475" y="35030"/>
                    <a:pt x="8218" y="35239"/>
                  </a:cubicBezTo>
                  <a:cubicBezTo>
                    <a:pt x="12962" y="35449"/>
                    <a:pt x="16977" y="31774"/>
                    <a:pt x="17187" y="27030"/>
                  </a:cubicBezTo>
                  <a:cubicBezTo>
                    <a:pt x="17199" y="26777"/>
                    <a:pt x="17199" y="26523"/>
                    <a:pt x="17187" y="26270"/>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grpSp>
      <p:pic>
        <p:nvPicPr>
          <p:cNvPr id="2" name="Picture 1" descr="A black background with white text&#10;&#10;Description automatically generated">
            <a:extLst>
              <a:ext uri="{FF2B5EF4-FFF2-40B4-BE49-F238E27FC236}">
                <a16:creationId xmlns:a16="http://schemas.microsoft.com/office/drawing/2014/main" id="{5DB2B864-6140-5FE0-065A-25397D0BD97E}"/>
              </a:ext>
            </a:extLst>
          </p:cNvPr>
          <p:cNvPicPr>
            <a:picLocks noChangeAspect="1"/>
          </p:cNvPicPr>
          <p:nvPr userDrawn="1"/>
        </p:nvPicPr>
        <p:blipFill>
          <a:blip r:embed="rId3"/>
          <a:stretch>
            <a:fillRect/>
          </a:stretch>
        </p:blipFill>
        <p:spPr>
          <a:xfrm>
            <a:off x="10050472" y="6332189"/>
            <a:ext cx="1697389" cy="283464"/>
          </a:xfrm>
          <a:prstGeom prst="rect">
            <a:avLst/>
          </a:prstGeom>
        </p:spPr>
      </p:pic>
    </p:spTree>
    <p:extLst>
      <p:ext uri="{BB962C8B-B14F-4D97-AF65-F5344CB8AC3E}">
        <p14:creationId xmlns:p14="http://schemas.microsoft.com/office/powerpoint/2010/main" val="163852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_Title only">
    <p:bg>
      <p:bgPr>
        <a:blipFill>
          <a:blip r:embed="rId2" cstate="print">
            <a:alphaModFix amt="30000"/>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3" name="Title Placeholder 5">
            <a:extLst>
              <a:ext uri="{FF2B5EF4-FFF2-40B4-BE49-F238E27FC236}">
                <a16:creationId xmlns:a16="http://schemas.microsoft.com/office/drawing/2014/main" id="{44F23433-4B21-7A19-9121-30E94D712D14}"/>
              </a:ext>
            </a:extLst>
          </p:cNvPr>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4000" b="0" i="0" u="none" kern="1200" baseline="0" dirty="0">
                <a:solidFill>
                  <a:srgbClr val="0051AF"/>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lvl="0"/>
            <a:r>
              <a:rPr lang="en-GB"/>
              <a:t>Title Goes Here</a:t>
            </a:r>
          </a:p>
        </p:txBody>
      </p:sp>
      <p:sp>
        <p:nvSpPr>
          <p:cNvPr id="2" name="Rectangle 1">
            <a:extLst>
              <a:ext uri="{FF2B5EF4-FFF2-40B4-BE49-F238E27FC236}">
                <a16:creationId xmlns:a16="http://schemas.microsoft.com/office/drawing/2014/main" id="{5AAAB5BA-1F94-A9A7-A921-A4C6516B9337}"/>
              </a:ext>
            </a:extLst>
          </p:cNvPr>
          <p:cNvSpPr>
            <a:spLocks noChangeArrowheads="1"/>
          </p:cNvSpPr>
          <p:nvPr userDrawn="1"/>
        </p:nvSpPr>
        <p:spPr bwMode="ltGray">
          <a:xfrm>
            <a:off x="1094486" y="6409011"/>
            <a:ext cx="6044736" cy="219784"/>
          </a:xfrm>
          <a:prstGeom prst="rect">
            <a:avLst/>
          </a:prstGeom>
          <a:noFill/>
          <a:ln w="9525">
            <a:noFill/>
            <a:miter lim="800000"/>
            <a:headEnd/>
            <a:tailEnd/>
          </a:ln>
          <a:effectLst/>
        </p:spPr>
        <p:txBody>
          <a:bodyPr wrap="square" lIns="109458" tIns="54727" rIns="109458" bIns="54727" anchor="b">
            <a:spAutoFit/>
          </a:bodyPr>
          <a:lstStyle/>
          <a:p>
            <a:pPr defTabSz="1085486" fontAlgn="auto">
              <a:spcBef>
                <a:spcPts val="0"/>
              </a:spcBef>
              <a:spcAft>
                <a:spcPts val="0"/>
              </a:spcAft>
              <a:defRPr/>
            </a:pPr>
            <a:r>
              <a:rPr lang="en-US" sz="710" spc="36">
                <a:solidFill>
                  <a:srgbClr val="414244"/>
                </a:solidFill>
                <a:latin typeface="CiscoSansTT Light" panose="020B0503020201020303" pitchFamily="34" charset="0"/>
                <a:ea typeface="+mn-ea"/>
                <a:cs typeface="CiscoSansTT Light" panose="020B0503020201020303" pitchFamily="34" charset="0"/>
              </a:rPr>
              <a:t>© 2024  Cisco and/or its affiliates. All rights reserved.   Cisco Confidential</a:t>
            </a:r>
          </a:p>
        </p:txBody>
      </p:sp>
      <p:grpSp>
        <p:nvGrpSpPr>
          <p:cNvPr id="3" name="Picture 7">
            <a:extLst>
              <a:ext uri="{FF2B5EF4-FFF2-40B4-BE49-F238E27FC236}">
                <a16:creationId xmlns:a16="http://schemas.microsoft.com/office/drawing/2014/main" id="{FFD88226-ED05-F840-1987-DFDDE69E5B82}"/>
              </a:ext>
            </a:extLst>
          </p:cNvPr>
          <p:cNvGrpSpPr/>
          <p:nvPr userDrawn="1"/>
        </p:nvGrpSpPr>
        <p:grpSpPr>
          <a:xfrm>
            <a:off x="383800" y="6354128"/>
            <a:ext cx="527363" cy="278057"/>
            <a:chOff x="609602" y="4766165"/>
            <a:chExt cx="395625" cy="208597"/>
          </a:xfrm>
          <a:solidFill>
            <a:srgbClr val="414244"/>
          </a:solidFill>
        </p:grpSpPr>
        <p:sp>
          <p:nvSpPr>
            <p:cNvPr id="4" name="Freeform 3">
              <a:extLst>
                <a:ext uri="{FF2B5EF4-FFF2-40B4-BE49-F238E27FC236}">
                  <a16:creationId xmlns:a16="http://schemas.microsoft.com/office/drawing/2014/main" id="{F6617090-D0EA-1DC1-EE16-5D1AABA187BC}"/>
                </a:ext>
              </a:extLst>
            </p:cNvPr>
            <p:cNvSpPr/>
            <p:nvPr/>
          </p:nvSpPr>
          <p:spPr>
            <a:xfrm>
              <a:off x="721490" y="4904754"/>
              <a:ext cx="17346" cy="68748"/>
            </a:xfrm>
            <a:custGeom>
              <a:avLst/>
              <a:gdLst>
                <a:gd name="connsiteX0" fmla="*/ 0 w 17346"/>
                <a:gd name="connsiteY0" fmla="*/ 0 h 68748"/>
                <a:gd name="connsiteX1" fmla="*/ 17347 w 17346"/>
                <a:gd name="connsiteY1" fmla="*/ 0 h 68748"/>
                <a:gd name="connsiteX2" fmla="*/ 17347 w 17346"/>
                <a:gd name="connsiteY2" fmla="*/ 68749 h 68748"/>
                <a:gd name="connsiteX3" fmla="*/ 0 w 17346"/>
                <a:gd name="connsiteY3" fmla="*/ 68749 h 68748"/>
              </a:gdLst>
              <a:ahLst/>
              <a:cxnLst>
                <a:cxn ang="0">
                  <a:pos x="connsiteX0" y="connsiteY0"/>
                </a:cxn>
                <a:cxn ang="0">
                  <a:pos x="connsiteX1" y="connsiteY1"/>
                </a:cxn>
                <a:cxn ang="0">
                  <a:pos x="connsiteX2" y="connsiteY2"/>
                </a:cxn>
                <a:cxn ang="0">
                  <a:pos x="connsiteX3" y="connsiteY3"/>
                </a:cxn>
              </a:cxnLst>
              <a:rect l="l" t="t" r="r" b="b"/>
              <a:pathLst>
                <a:path w="17346" h="68748">
                  <a:moveTo>
                    <a:pt x="0" y="0"/>
                  </a:moveTo>
                  <a:lnTo>
                    <a:pt x="17347" y="0"/>
                  </a:lnTo>
                  <a:lnTo>
                    <a:pt x="17347" y="68749"/>
                  </a:lnTo>
                  <a:lnTo>
                    <a:pt x="0" y="68749"/>
                  </a:ln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5" name="Freeform 4">
              <a:extLst>
                <a:ext uri="{FF2B5EF4-FFF2-40B4-BE49-F238E27FC236}">
                  <a16:creationId xmlns:a16="http://schemas.microsoft.com/office/drawing/2014/main" id="{892B09CC-8C46-C168-EA18-572345EE8DE1}"/>
                </a:ext>
              </a:extLst>
            </p:cNvPr>
            <p:cNvSpPr/>
            <p:nvPr/>
          </p:nvSpPr>
          <p:spPr>
            <a:xfrm>
              <a:off x="826276" y="4903562"/>
              <a:ext cx="52443" cy="71183"/>
            </a:xfrm>
            <a:custGeom>
              <a:avLst/>
              <a:gdLst>
                <a:gd name="connsiteX0" fmla="*/ 52443 w 52443"/>
                <a:gd name="connsiteY0" fmla="*/ 20890 h 71183"/>
                <a:gd name="connsiteX1" fmla="*/ 37851 w 52443"/>
                <a:gd name="connsiteY1" fmla="*/ 17212 h 71183"/>
                <a:gd name="connsiteX2" fmla="*/ 18858 w 52443"/>
                <a:gd name="connsiteY2" fmla="*/ 35550 h 71183"/>
                <a:gd name="connsiteX3" fmla="*/ 37851 w 52443"/>
                <a:gd name="connsiteY3" fmla="*/ 53904 h 71183"/>
                <a:gd name="connsiteX4" fmla="*/ 52443 w 52443"/>
                <a:gd name="connsiteY4" fmla="*/ 50260 h 71183"/>
                <a:gd name="connsiteX5" fmla="*/ 52443 w 52443"/>
                <a:gd name="connsiteY5" fmla="*/ 68732 h 71183"/>
                <a:gd name="connsiteX6" fmla="*/ 36625 w 52443"/>
                <a:gd name="connsiteY6" fmla="*/ 71184 h 71183"/>
                <a:gd name="connsiteX7" fmla="*/ 0 w 52443"/>
                <a:gd name="connsiteY7" fmla="*/ 35583 h 71183"/>
                <a:gd name="connsiteX8" fmla="*/ 36625 w 52443"/>
                <a:gd name="connsiteY8" fmla="*/ 0 h 71183"/>
                <a:gd name="connsiteX9" fmla="*/ 52443 w 52443"/>
                <a:gd name="connsiteY9" fmla="*/ 2468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43" h="71183">
                  <a:moveTo>
                    <a:pt x="52443" y="20890"/>
                  </a:moveTo>
                  <a:cubicBezTo>
                    <a:pt x="47966" y="18454"/>
                    <a:pt x="42947" y="17188"/>
                    <a:pt x="37851" y="17212"/>
                  </a:cubicBezTo>
                  <a:cubicBezTo>
                    <a:pt x="26633" y="17212"/>
                    <a:pt x="18858" y="25021"/>
                    <a:pt x="18858" y="35550"/>
                  </a:cubicBezTo>
                  <a:cubicBezTo>
                    <a:pt x="18858" y="45760"/>
                    <a:pt x="26297" y="53904"/>
                    <a:pt x="37851" y="53904"/>
                  </a:cubicBezTo>
                  <a:cubicBezTo>
                    <a:pt x="42940" y="53911"/>
                    <a:pt x="47953" y="52658"/>
                    <a:pt x="52443" y="50260"/>
                  </a:cubicBezTo>
                  <a:lnTo>
                    <a:pt x="52443" y="68732"/>
                  </a:lnTo>
                  <a:cubicBezTo>
                    <a:pt x="47318" y="70316"/>
                    <a:pt x="41988" y="71140"/>
                    <a:pt x="36625" y="71184"/>
                  </a:cubicBezTo>
                  <a:cubicBezTo>
                    <a:pt x="17112" y="71184"/>
                    <a:pt x="0" y="57750"/>
                    <a:pt x="0" y="35583"/>
                  </a:cubicBezTo>
                  <a:cubicBezTo>
                    <a:pt x="0" y="15063"/>
                    <a:pt x="15483" y="0"/>
                    <a:pt x="36625" y="0"/>
                  </a:cubicBezTo>
                  <a:cubicBezTo>
                    <a:pt x="41992" y="15"/>
                    <a:pt x="47327" y="847"/>
                    <a:pt x="52443" y="2468"/>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6" name="Freeform 5">
              <a:extLst>
                <a:ext uri="{FF2B5EF4-FFF2-40B4-BE49-F238E27FC236}">
                  <a16:creationId xmlns:a16="http://schemas.microsoft.com/office/drawing/2014/main" id="{CFBA215D-B76C-1AF8-B866-54B24DC1D60C}"/>
                </a:ext>
              </a:extLst>
            </p:cNvPr>
            <p:cNvSpPr/>
            <p:nvPr/>
          </p:nvSpPr>
          <p:spPr>
            <a:xfrm>
              <a:off x="645202" y="4903528"/>
              <a:ext cx="52443" cy="71183"/>
            </a:xfrm>
            <a:custGeom>
              <a:avLst/>
              <a:gdLst>
                <a:gd name="connsiteX0" fmla="*/ 52443 w 52443"/>
                <a:gd name="connsiteY0" fmla="*/ 20924 h 71183"/>
                <a:gd name="connsiteX1" fmla="*/ 37867 w 52443"/>
                <a:gd name="connsiteY1" fmla="*/ 17246 h 71183"/>
                <a:gd name="connsiteX2" fmla="*/ 18858 w 52443"/>
                <a:gd name="connsiteY2" fmla="*/ 35583 h 71183"/>
                <a:gd name="connsiteX3" fmla="*/ 37867 w 52443"/>
                <a:gd name="connsiteY3" fmla="*/ 53938 h 71183"/>
                <a:gd name="connsiteX4" fmla="*/ 52443 w 52443"/>
                <a:gd name="connsiteY4" fmla="*/ 50294 h 71183"/>
                <a:gd name="connsiteX5" fmla="*/ 52443 w 52443"/>
                <a:gd name="connsiteY5" fmla="*/ 68766 h 71183"/>
                <a:gd name="connsiteX6" fmla="*/ 36608 w 52443"/>
                <a:gd name="connsiteY6" fmla="*/ 71184 h 71183"/>
                <a:gd name="connsiteX7" fmla="*/ 0 w 52443"/>
                <a:gd name="connsiteY7" fmla="*/ 35583 h 71183"/>
                <a:gd name="connsiteX8" fmla="*/ 36608 w 52443"/>
                <a:gd name="connsiteY8" fmla="*/ 0 h 71183"/>
                <a:gd name="connsiteX9" fmla="*/ 52426 w 52443"/>
                <a:gd name="connsiteY9" fmla="*/ 2469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43" h="71183">
                  <a:moveTo>
                    <a:pt x="52443" y="20924"/>
                  </a:moveTo>
                  <a:cubicBezTo>
                    <a:pt x="47975" y="18481"/>
                    <a:pt x="42959" y="17215"/>
                    <a:pt x="37867" y="17246"/>
                  </a:cubicBezTo>
                  <a:cubicBezTo>
                    <a:pt x="26633" y="17246"/>
                    <a:pt x="18858" y="25055"/>
                    <a:pt x="18858" y="35583"/>
                  </a:cubicBezTo>
                  <a:cubicBezTo>
                    <a:pt x="18858" y="45793"/>
                    <a:pt x="26314" y="53938"/>
                    <a:pt x="37867" y="53938"/>
                  </a:cubicBezTo>
                  <a:cubicBezTo>
                    <a:pt x="42954" y="53956"/>
                    <a:pt x="47964" y="52704"/>
                    <a:pt x="52443" y="50294"/>
                  </a:cubicBezTo>
                  <a:lnTo>
                    <a:pt x="52443" y="68766"/>
                  </a:lnTo>
                  <a:cubicBezTo>
                    <a:pt x="47312" y="70346"/>
                    <a:pt x="41976" y="71160"/>
                    <a:pt x="36608" y="71184"/>
                  </a:cubicBezTo>
                  <a:cubicBezTo>
                    <a:pt x="17112" y="71184"/>
                    <a:pt x="0" y="57750"/>
                    <a:pt x="0" y="35583"/>
                  </a:cubicBezTo>
                  <a:cubicBezTo>
                    <a:pt x="0" y="15063"/>
                    <a:pt x="15500" y="0"/>
                    <a:pt x="36608" y="0"/>
                  </a:cubicBezTo>
                  <a:cubicBezTo>
                    <a:pt x="41976" y="11"/>
                    <a:pt x="47310" y="843"/>
                    <a:pt x="52426" y="2469"/>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7" name="Freeform 6">
              <a:extLst>
                <a:ext uri="{FF2B5EF4-FFF2-40B4-BE49-F238E27FC236}">
                  <a16:creationId xmlns:a16="http://schemas.microsoft.com/office/drawing/2014/main" id="{EB0A8469-F490-A921-3D90-5F043842093F}"/>
                </a:ext>
              </a:extLst>
            </p:cNvPr>
            <p:cNvSpPr/>
            <p:nvPr/>
          </p:nvSpPr>
          <p:spPr>
            <a:xfrm>
              <a:off x="896990" y="4903579"/>
              <a:ext cx="72627" cy="71183"/>
            </a:xfrm>
            <a:custGeom>
              <a:avLst/>
              <a:gdLst>
                <a:gd name="connsiteX0" fmla="*/ 72628 w 72627"/>
                <a:gd name="connsiteY0" fmla="*/ 35583 h 71183"/>
                <a:gd name="connsiteX1" fmla="*/ 36306 w 72627"/>
                <a:gd name="connsiteY1" fmla="*/ 71184 h 71183"/>
                <a:gd name="connsiteX2" fmla="*/ 0 w 72627"/>
                <a:gd name="connsiteY2" fmla="*/ 35583 h 71183"/>
                <a:gd name="connsiteX3" fmla="*/ 36306 w 72627"/>
                <a:gd name="connsiteY3" fmla="*/ 0 h 71183"/>
                <a:gd name="connsiteX4" fmla="*/ 72628 w 72627"/>
                <a:gd name="connsiteY4" fmla="*/ 35583 h 71183"/>
                <a:gd name="connsiteX5" fmla="*/ 36306 w 72627"/>
                <a:gd name="connsiteY5" fmla="*/ 17464 h 71183"/>
                <a:gd name="connsiteX6" fmla="*/ 18069 w 72627"/>
                <a:gd name="connsiteY6" fmla="*/ 35399 h 71183"/>
                <a:gd name="connsiteX7" fmla="*/ 36003 w 72627"/>
                <a:gd name="connsiteY7" fmla="*/ 53634 h 71183"/>
                <a:gd name="connsiteX8" fmla="*/ 54240 w 72627"/>
                <a:gd name="connsiteY8" fmla="*/ 35701 h 71183"/>
                <a:gd name="connsiteX9" fmla="*/ 54240 w 72627"/>
                <a:gd name="connsiteY9" fmla="*/ 35583 h 71183"/>
                <a:gd name="connsiteX10" fmla="*/ 36779 w 72627"/>
                <a:gd name="connsiteY10" fmla="*/ 17517 h 71183"/>
                <a:gd name="connsiteX11" fmla="*/ 36306 w 72627"/>
                <a:gd name="connsiteY11" fmla="*/ 17515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627" h="71183">
                  <a:moveTo>
                    <a:pt x="72628" y="35583"/>
                  </a:moveTo>
                  <a:cubicBezTo>
                    <a:pt x="72628" y="55248"/>
                    <a:pt x="57515" y="71184"/>
                    <a:pt x="36306" y="71184"/>
                  </a:cubicBezTo>
                  <a:cubicBezTo>
                    <a:pt x="15097" y="71184"/>
                    <a:pt x="0" y="55248"/>
                    <a:pt x="0" y="35583"/>
                  </a:cubicBezTo>
                  <a:cubicBezTo>
                    <a:pt x="0" y="15919"/>
                    <a:pt x="15113" y="0"/>
                    <a:pt x="36306" y="0"/>
                  </a:cubicBezTo>
                  <a:cubicBezTo>
                    <a:pt x="57498" y="0"/>
                    <a:pt x="72628" y="15953"/>
                    <a:pt x="72628" y="35583"/>
                  </a:cubicBezTo>
                  <a:moveTo>
                    <a:pt x="36306" y="17464"/>
                  </a:moveTo>
                  <a:cubicBezTo>
                    <a:pt x="26317" y="17381"/>
                    <a:pt x="18153" y="25410"/>
                    <a:pt x="18069" y="35399"/>
                  </a:cubicBezTo>
                  <a:cubicBezTo>
                    <a:pt x="17987" y="45387"/>
                    <a:pt x="26015" y="53552"/>
                    <a:pt x="36003" y="53634"/>
                  </a:cubicBezTo>
                  <a:cubicBezTo>
                    <a:pt x="45992" y="53718"/>
                    <a:pt x="54156" y="45689"/>
                    <a:pt x="54240" y="35701"/>
                  </a:cubicBezTo>
                  <a:cubicBezTo>
                    <a:pt x="54240" y="35661"/>
                    <a:pt x="54240" y="35622"/>
                    <a:pt x="54240" y="35583"/>
                  </a:cubicBezTo>
                  <a:cubicBezTo>
                    <a:pt x="54408" y="25773"/>
                    <a:pt x="46589" y="17684"/>
                    <a:pt x="36779" y="17517"/>
                  </a:cubicBezTo>
                  <a:cubicBezTo>
                    <a:pt x="36621" y="17514"/>
                    <a:pt x="36463" y="17513"/>
                    <a:pt x="36306" y="17515"/>
                  </a:cubicBezTo>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8" name="Freeform 7">
              <a:extLst>
                <a:ext uri="{FF2B5EF4-FFF2-40B4-BE49-F238E27FC236}">
                  <a16:creationId xmlns:a16="http://schemas.microsoft.com/office/drawing/2014/main" id="{89716178-2801-3B98-5247-EEEA812FFA51}"/>
                </a:ext>
              </a:extLst>
            </p:cNvPr>
            <p:cNvSpPr/>
            <p:nvPr/>
          </p:nvSpPr>
          <p:spPr>
            <a:xfrm>
              <a:off x="762028" y="4903461"/>
              <a:ext cx="47439" cy="71250"/>
            </a:xfrm>
            <a:custGeom>
              <a:avLst/>
              <a:gdLst>
                <a:gd name="connsiteX0" fmla="*/ 42603 w 47439"/>
                <a:gd name="connsiteY0" fmla="*/ 16910 h 71250"/>
                <a:gd name="connsiteX1" fmla="*/ 29034 w 47439"/>
                <a:gd name="connsiteY1" fmla="*/ 14811 h 71250"/>
                <a:gd name="connsiteX2" fmla="*/ 18304 w 47439"/>
                <a:gd name="connsiteY2" fmla="*/ 20453 h 71250"/>
                <a:gd name="connsiteX3" fmla="*/ 26264 w 47439"/>
                <a:gd name="connsiteY3" fmla="*/ 27002 h 71250"/>
                <a:gd name="connsiteX4" fmla="*/ 31049 w 47439"/>
                <a:gd name="connsiteY4" fmla="*/ 28514 h 71250"/>
                <a:gd name="connsiteX5" fmla="*/ 47439 w 47439"/>
                <a:gd name="connsiteY5" fmla="*/ 48178 h 71250"/>
                <a:gd name="connsiteX6" fmla="*/ 18892 w 47439"/>
                <a:gd name="connsiteY6" fmla="*/ 71251 h 71250"/>
                <a:gd name="connsiteX7" fmla="*/ 168 w 47439"/>
                <a:gd name="connsiteY7" fmla="*/ 69370 h 71250"/>
                <a:gd name="connsiteX8" fmla="*/ 168 w 47439"/>
                <a:gd name="connsiteY8" fmla="*/ 53552 h 71250"/>
                <a:gd name="connsiteX9" fmla="*/ 16541 w 47439"/>
                <a:gd name="connsiteY9" fmla="*/ 56121 h 71250"/>
                <a:gd name="connsiteX10" fmla="*/ 29152 w 47439"/>
                <a:gd name="connsiteY10" fmla="*/ 49689 h 71250"/>
                <a:gd name="connsiteX11" fmla="*/ 21411 w 47439"/>
                <a:gd name="connsiteY11" fmla="*/ 42855 h 71250"/>
                <a:gd name="connsiteX12" fmla="*/ 17699 w 47439"/>
                <a:gd name="connsiteY12" fmla="*/ 41646 h 71250"/>
                <a:gd name="connsiteX13" fmla="*/ 0 w 47439"/>
                <a:gd name="connsiteY13" fmla="*/ 21495 h 71250"/>
                <a:gd name="connsiteX14" fmla="*/ 25609 w 47439"/>
                <a:gd name="connsiteY14" fmla="*/ 0 h 71250"/>
                <a:gd name="connsiteX15" fmla="*/ 42519 w 47439"/>
                <a:gd name="connsiteY15" fmla="*/ 2183 h 7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439" h="71250">
                  <a:moveTo>
                    <a:pt x="42603" y="16910"/>
                  </a:moveTo>
                  <a:cubicBezTo>
                    <a:pt x="38176" y="15688"/>
                    <a:pt x="33624" y="14984"/>
                    <a:pt x="29034" y="14811"/>
                  </a:cubicBezTo>
                  <a:cubicBezTo>
                    <a:pt x="22082" y="14811"/>
                    <a:pt x="18304" y="17145"/>
                    <a:pt x="18304" y="20453"/>
                  </a:cubicBezTo>
                  <a:cubicBezTo>
                    <a:pt x="18304" y="24635"/>
                    <a:pt x="23342" y="26096"/>
                    <a:pt x="26264" y="27002"/>
                  </a:cubicBezTo>
                  <a:lnTo>
                    <a:pt x="31049" y="28514"/>
                  </a:lnTo>
                  <a:cubicBezTo>
                    <a:pt x="42301" y="32107"/>
                    <a:pt x="47439" y="39815"/>
                    <a:pt x="47439" y="48178"/>
                  </a:cubicBezTo>
                  <a:cubicBezTo>
                    <a:pt x="47439" y="65457"/>
                    <a:pt x="32326" y="71251"/>
                    <a:pt x="18892" y="71251"/>
                  </a:cubicBezTo>
                  <a:cubicBezTo>
                    <a:pt x="12606" y="71196"/>
                    <a:pt x="6339" y="70566"/>
                    <a:pt x="168" y="69370"/>
                  </a:cubicBezTo>
                  <a:lnTo>
                    <a:pt x="168" y="53552"/>
                  </a:lnTo>
                  <a:cubicBezTo>
                    <a:pt x="5493" y="55107"/>
                    <a:pt x="10996" y="55970"/>
                    <a:pt x="16541" y="56121"/>
                  </a:cubicBezTo>
                  <a:cubicBezTo>
                    <a:pt x="25172" y="56121"/>
                    <a:pt x="29152" y="53585"/>
                    <a:pt x="29152" y="49689"/>
                  </a:cubicBezTo>
                  <a:cubicBezTo>
                    <a:pt x="29152" y="46213"/>
                    <a:pt x="25709" y="44198"/>
                    <a:pt x="21411" y="42855"/>
                  </a:cubicBezTo>
                  <a:lnTo>
                    <a:pt x="17699" y="41646"/>
                  </a:lnTo>
                  <a:cubicBezTo>
                    <a:pt x="8044" y="38589"/>
                    <a:pt x="0" y="32913"/>
                    <a:pt x="0" y="21495"/>
                  </a:cubicBezTo>
                  <a:cubicBezTo>
                    <a:pt x="0" y="8631"/>
                    <a:pt x="9622" y="0"/>
                    <a:pt x="25609" y="0"/>
                  </a:cubicBezTo>
                  <a:cubicBezTo>
                    <a:pt x="31310" y="79"/>
                    <a:pt x="36984" y="812"/>
                    <a:pt x="42519" y="2183"/>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9" name="Freeform 8">
              <a:extLst>
                <a:ext uri="{FF2B5EF4-FFF2-40B4-BE49-F238E27FC236}">
                  <a16:creationId xmlns:a16="http://schemas.microsoft.com/office/drawing/2014/main" id="{6105157F-1F5E-4926-D321-BFBA4B6A0D8D}"/>
                </a:ext>
              </a:extLst>
            </p:cNvPr>
            <p:cNvSpPr/>
            <p:nvPr/>
          </p:nvSpPr>
          <p:spPr>
            <a:xfrm>
              <a:off x="609602" y="4822252"/>
              <a:ext cx="17229" cy="35281"/>
            </a:xfrm>
            <a:custGeom>
              <a:avLst/>
              <a:gdLst>
                <a:gd name="connsiteX0" fmla="*/ 17229 w 17229"/>
                <a:gd name="connsiteY0" fmla="*/ 8615 h 35281"/>
                <a:gd name="connsiteX1" fmla="*/ 8615 w 17229"/>
                <a:gd name="connsiteY1" fmla="*/ 0 h 35281"/>
                <a:gd name="connsiteX2" fmla="*/ 0 w 17229"/>
                <a:gd name="connsiteY2" fmla="*/ 8615 h 35281"/>
                <a:gd name="connsiteX3" fmla="*/ 0 w 17229"/>
                <a:gd name="connsiteY3" fmla="*/ 26667 h 35281"/>
                <a:gd name="connsiteX4" fmla="*/ 8615 w 17229"/>
                <a:gd name="connsiteY4" fmla="*/ 35281 h 35281"/>
                <a:gd name="connsiteX5" fmla="*/ 17229 w 17229"/>
                <a:gd name="connsiteY5" fmla="*/ 26667 h 3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35281">
                  <a:moveTo>
                    <a:pt x="17229" y="8615"/>
                  </a:moveTo>
                  <a:cubicBezTo>
                    <a:pt x="17229" y="3857"/>
                    <a:pt x="13372" y="0"/>
                    <a:pt x="8615" y="0"/>
                  </a:cubicBezTo>
                  <a:cubicBezTo>
                    <a:pt x="3857" y="0"/>
                    <a:pt x="0" y="3857"/>
                    <a:pt x="0" y="8615"/>
                  </a:cubicBezTo>
                  <a:lnTo>
                    <a:pt x="0" y="26667"/>
                  </a:lnTo>
                  <a:cubicBezTo>
                    <a:pt x="0" y="31424"/>
                    <a:pt x="3857" y="35281"/>
                    <a:pt x="8615" y="35281"/>
                  </a:cubicBezTo>
                  <a:cubicBezTo>
                    <a:pt x="13372" y="35281"/>
                    <a:pt x="17229" y="31424"/>
                    <a:pt x="17229" y="26667"/>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0" name="Freeform 9">
              <a:extLst>
                <a:ext uri="{FF2B5EF4-FFF2-40B4-BE49-F238E27FC236}">
                  <a16:creationId xmlns:a16="http://schemas.microsoft.com/office/drawing/2014/main" id="{92A0014D-0D93-50AD-48F5-139CA8214C71}"/>
                </a:ext>
              </a:extLst>
            </p:cNvPr>
            <p:cNvSpPr/>
            <p:nvPr/>
          </p:nvSpPr>
          <p:spPr>
            <a:xfrm>
              <a:off x="656906" y="4798575"/>
              <a:ext cx="17229" cy="58958"/>
            </a:xfrm>
            <a:custGeom>
              <a:avLst/>
              <a:gdLst>
                <a:gd name="connsiteX0" fmla="*/ 17229 w 17229"/>
                <a:gd name="connsiteY0" fmla="*/ 8615 h 58958"/>
                <a:gd name="connsiteX1" fmla="*/ 8615 w 17229"/>
                <a:gd name="connsiteY1" fmla="*/ 0 h 58958"/>
                <a:gd name="connsiteX2" fmla="*/ 0 w 17229"/>
                <a:gd name="connsiteY2" fmla="*/ 8615 h 58958"/>
                <a:gd name="connsiteX3" fmla="*/ 0 w 17229"/>
                <a:gd name="connsiteY3" fmla="*/ 50344 h 58958"/>
                <a:gd name="connsiteX4" fmla="*/ 8615 w 17229"/>
                <a:gd name="connsiteY4" fmla="*/ 58959 h 58958"/>
                <a:gd name="connsiteX5" fmla="*/ 17229 w 17229"/>
                <a:gd name="connsiteY5" fmla="*/ 50344 h 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58958">
                  <a:moveTo>
                    <a:pt x="17229" y="8615"/>
                  </a:moveTo>
                  <a:cubicBezTo>
                    <a:pt x="17229" y="3857"/>
                    <a:pt x="13372" y="0"/>
                    <a:pt x="8615" y="0"/>
                  </a:cubicBezTo>
                  <a:cubicBezTo>
                    <a:pt x="3857" y="0"/>
                    <a:pt x="0" y="3857"/>
                    <a:pt x="0" y="8615"/>
                  </a:cubicBezTo>
                  <a:lnTo>
                    <a:pt x="0" y="50344"/>
                  </a:lnTo>
                  <a:cubicBezTo>
                    <a:pt x="0" y="55102"/>
                    <a:pt x="3857" y="58959"/>
                    <a:pt x="8615" y="58959"/>
                  </a:cubicBezTo>
                  <a:cubicBezTo>
                    <a:pt x="13372" y="58959"/>
                    <a:pt x="17229" y="55102"/>
                    <a:pt x="17229" y="50344"/>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1" name="Freeform 10">
              <a:extLst>
                <a:ext uri="{FF2B5EF4-FFF2-40B4-BE49-F238E27FC236}">
                  <a16:creationId xmlns:a16="http://schemas.microsoft.com/office/drawing/2014/main" id="{0005315F-EDAD-53C6-D48C-1A064CEFF903}"/>
                </a:ext>
              </a:extLst>
            </p:cNvPr>
            <p:cNvSpPr/>
            <p:nvPr/>
          </p:nvSpPr>
          <p:spPr>
            <a:xfrm>
              <a:off x="704211" y="4766165"/>
              <a:ext cx="17229" cy="108513"/>
            </a:xfrm>
            <a:custGeom>
              <a:avLst/>
              <a:gdLst>
                <a:gd name="connsiteX0" fmla="*/ 17229 w 17229"/>
                <a:gd name="connsiteY0" fmla="*/ 8615 h 108513"/>
                <a:gd name="connsiteX1" fmla="*/ 8615 w 17229"/>
                <a:gd name="connsiteY1" fmla="*/ 0 h 108513"/>
                <a:gd name="connsiteX2" fmla="*/ 0 w 17229"/>
                <a:gd name="connsiteY2" fmla="*/ 8615 h 108513"/>
                <a:gd name="connsiteX3" fmla="*/ 0 w 17229"/>
                <a:gd name="connsiteY3" fmla="*/ 99899 h 108513"/>
                <a:gd name="connsiteX4" fmla="*/ 8615 w 17229"/>
                <a:gd name="connsiteY4" fmla="*/ 108514 h 108513"/>
                <a:gd name="connsiteX5" fmla="*/ 17229 w 17229"/>
                <a:gd name="connsiteY5" fmla="*/ 99899 h 10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108513">
                  <a:moveTo>
                    <a:pt x="17229" y="8615"/>
                  </a:moveTo>
                  <a:cubicBezTo>
                    <a:pt x="17229" y="3857"/>
                    <a:pt x="13372" y="0"/>
                    <a:pt x="8615" y="0"/>
                  </a:cubicBezTo>
                  <a:cubicBezTo>
                    <a:pt x="3857" y="0"/>
                    <a:pt x="0" y="3857"/>
                    <a:pt x="0" y="8615"/>
                  </a:cubicBezTo>
                  <a:lnTo>
                    <a:pt x="0" y="99899"/>
                  </a:lnTo>
                  <a:cubicBezTo>
                    <a:pt x="0" y="104657"/>
                    <a:pt x="3857" y="108514"/>
                    <a:pt x="8615" y="108514"/>
                  </a:cubicBezTo>
                  <a:cubicBezTo>
                    <a:pt x="13372" y="108514"/>
                    <a:pt x="17229" y="104657"/>
                    <a:pt x="17229" y="99899"/>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2" name="Freeform 11">
              <a:extLst>
                <a:ext uri="{FF2B5EF4-FFF2-40B4-BE49-F238E27FC236}">
                  <a16:creationId xmlns:a16="http://schemas.microsoft.com/office/drawing/2014/main" id="{051322FB-D603-0C9C-E997-B13519489B0E}"/>
                </a:ext>
              </a:extLst>
            </p:cNvPr>
            <p:cNvSpPr/>
            <p:nvPr/>
          </p:nvSpPr>
          <p:spPr>
            <a:xfrm>
              <a:off x="751516" y="4798575"/>
              <a:ext cx="17229" cy="58958"/>
            </a:xfrm>
            <a:custGeom>
              <a:avLst/>
              <a:gdLst>
                <a:gd name="connsiteX0" fmla="*/ 17229 w 17229"/>
                <a:gd name="connsiteY0" fmla="*/ 8615 h 58958"/>
                <a:gd name="connsiteX1" fmla="*/ 8615 w 17229"/>
                <a:gd name="connsiteY1" fmla="*/ 0 h 58958"/>
                <a:gd name="connsiteX2" fmla="*/ 0 w 17229"/>
                <a:gd name="connsiteY2" fmla="*/ 8615 h 58958"/>
                <a:gd name="connsiteX3" fmla="*/ 0 w 17229"/>
                <a:gd name="connsiteY3" fmla="*/ 50344 h 58958"/>
                <a:gd name="connsiteX4" fmla="*/ 8615 w 17229"/>
                <a:gd name="connsiteY4" fmla="*/ 58959 h 58958"/>
                <a:gd name="connsiteX5" fmla="*/ 17229 w 17229"/>
                <a:gd name="connsiteY5" fmla="*/ 50344 h 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58958">
                  <a:moveTo>
                    <a:pt x="17229" y="8615"/>
                  </a:moveTo>
                  <a:cubicBezTo>
                    <a:pt x="17229" y="3857"/>
                    <a:pt x="13372" y="0"/>
                    <a:pt x="8615" y="0"/>
                  </a:cubicBezTo>
                  <a:cubicBezTo>
                    <a:pt x="3857" y="0"/>
                    <a:pt x="0" y="3857"/>
                    <a:pt x="0" y="8615"/>
                  </a:cubicBezTo>
                  <a:lnTo>
                    <a:pt x="0" y="50344"/>
                  </a:lnTo>
                  <a:cubicBezTo>
                    <a:pt x="0" y="55102"/>
                    <a:pt x="3857" y="58959"/>
                    <a:pt x="8615" y="58959"/>
                  </a:cubicBezTo>
                  <a:cubicBezTo>
                    <a:pt x="13372" y="58959"/>
                    <a:pt x="17229" y="55102"/>
                    <a:pt x="17229" y="50344"/>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3" name="Freeform 12">
              <a:extLst>
                <a:ext uri="{FF2B5EF4-FFF2-40B4-BE49-F238E27FC236}">
                  <a16:creationId xmlns:a16="http://schemas.microsoft.com/office/drawing/2014/main" id="{5FD508DA-2F4B-A64F-4CAA-F7B983CEA098}"/>
                </a:ext>
              </a:extLst>
            </p:cNvPr>
            <p:cNvSpPr/>
            <p:nvPr/>
          </p:nvSpPr>
          <p:spPr>
            <a:xfrm>
              <a:off x="798812" y="4822649"/>
              <a:ext cx="17196" cy="35247"/>
            </a:xfrm>
            <a:custGeom>
              <a:avLst/>
              <a:gdLst>
                <a:gd name="connsiteX0" fmla="*/ 17187 w 17196"/>
                <a:gd name="connsiteY0" fmla="*/ 8218 h 35247"/>
                <a:gd name="connsiteX1" fmla="*/ 8218 w 17196"/>
                <a:gd name="connsiteY1" fmla="*/ 9 h 35247"/>
                <a:gd name="connsiteX2" fmla="*/ 9 w 17196"/>
                <a:gd name="connsiteY2" fmla="*/ 8218 h 35247"/>
                <a:gd name="connsiteX3" fmla="*/ 9 w 17196"/>
                <a:gd name="connsiteY3" fmla="*/ 26270 h 35247"/>
                <a:gd name="connsiteX4" fmla="*/ 8218 w 17196"/>
                <a:gd name="connsiteY4" fmla="*/ 35239 h 35247"/>
                <a:gd name="connsiteX5" fmla="*/ 17187 w 17196"/>
                <a:gd name="connsiteY5" fmla="*/ 27030 h 35247"/>
                <a:gd name="connsiteX6" fmla="*/ 17187 w 17196"/>
                <a:gd name="connsiteY6" fmla="*/ 26270 h 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96" h="35247">
                  <a:moveTo>
                    <a:pt x="17187" y="8218"/>
                  </a:moveTo>
                  <a:cubicBezTo>
                    <a:pt x="16977" y="3474"/>
                    <a:pt x="12962" y="-201"/>
                    <a:pt x="8218" y="9"/>
                  </a:cubicBezTo>
                  <a:cubicBezTo>
                    <a:pt x="3768" y="205"/>
                    <a:pt x="205" y="3768"/>
                    <a:pt x="9" y="8218"/>
                  </a:cubicBezTo>
                  <a:lnTo>
                    <a:pt x="9" y="26270"/>
                  </a:lnTo>
                  <a:cubicBezTo>
                    <a:pt x="-201" y="31014"/>
                    <a:pt x="3475" y="35030"/>
                    <a:pt x="8218" y="35239"/>
                  </a:cubicBezTo>
                  <a:cubicBezTo>
                    <a:pt x="12962" y="35449"/>
                    <a:pt x="16977" y="31774"/>
                    <a:pt x="17187" y="27030"/>
                  </a:cubicBezTo>
                  <a:cubicBezTo>
                    <a:pt x="17199" y="26777"/>
                    <a:pt x="17199" y="26523"/>
                    <a:pt x="17187" y="26270"/>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4" name="Freeform 13">
              <a:extLst>
                <a:ext uri="{FF2B5EF4-FFF2-40B4-BE49-F238E27FC236}">
                  <a16:creationId xmlns:a16="http://schemas.microsoft.com/office/drawing/2014/main" id="{2224C8C5-81FD-A775-DB39-60DF37FE5BCE}"/>
                </a:ext>
              </a:extLst>
            </p:cNvPr>
            <p:cNvSpPr/>
            <p:nvPr/>
          </p:nvSpPr>
          <p:spPr>
            <a:xfrm>
              <a:off x="846159" y="4798608"/>
              <a:ext cx="17162" cy="58891"/>
            </a:xfrm>
            <a:custGeom>
              <a:avLst/>
              <a:gdLst>
                <a:gd name="connsiteX0" fmla="*/ 17162 w 17162"/>
                <a:gd name="connsiteY0" fmla="*/ 8581 h 58891"/>
                <a:gd name="connsiteX1" fmla="*/ 8581 w 17162"/>
                <a:gd name="connsiteY1" fmla="*/ 0 h 58891"/>
                <a:gd name="connsiteX2" fmla="*/ 0 w 17162"/>
                <a:gd name="connsiteY2" fmla="*/ 8581 h 58891"/>
                <a:gd name="connsiteX3" fmla="*/ 0 w 17162"/>
                <a:gd name="connsiteY3" fmla="*/ 50311 h 58891"/>
                <a:gd name="connsiteX4" fmla="*/ 8581 w 17162"/>
                <a:gd name="connsiteY4" fmla="*/ 58892 h 58891"/>
                <a:gd name="connsiteX5" fmla="*/ 17162 w 17162"/>
                <a:gd name="connsiteY5" fmla="*/ 50311 h 5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62" h="58891">
                  <a:moveTo>
                    <a:pt x="17162" y="8581"/>
                  </a:moveTo>
                  <a:cubicBezTo>
                    <a:pt x="17162" y="3842"/>
                    <a:pt x="13320" y="0"/>
                    <a:pt x="8581" y="0"/>
                  </a:cubicBezTo>
                  <a:cubicBezTo>
                    <a:pt x="3842" y="0"/>
                    <a:pt x="0" y="3842"/>
                    <a:pt x="0" y="8581"/>
                  </a:cubicBezTo>
                  <a:lnTo>
                    <a:pt x="0" y="50311"/>
                  </a:lnTo>
                  <a:cubicBezTo>
                    <a:pt x="0" y="55050"/>
                    <a:pt x="3842" y="58892"/>
                    <a:pt x="8581" y="58892"/>
                  </a:cubicBezTo>
                  <a:cubicBezTo>
                    <a:pt x="13320" y="58892"/>
                    <a:pt x="17162" y="55050"/>
                    <a:pt x="17162" y="50311"/>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5" name="Freeform 14">
              <a:extLst>
                <a:ext uri="{FF2B5EF4-FFF2-40B4-BE49-F238E27FC236}">
                  <a16:creationId xmlns:a16="http://schemas.microsoft.com/office/drawing/2014/main" id="{2A9EC153-1EA1-4A85-177F-844B51E894E6}"/>
                </a:ext>
              </a:extLst>
            </p:cNvPr>
            <p:cNvSpPr/>
            <p:nvPr/>
          </p:nvSpPr>
          <p:spPr>
            <a:xfrm>
              <a:off x="893497" y="4766199"/>
              <a:ext cx="17162" cy="108446"/>
            </a:xfrm>
            <a:custGeom>
              <a:avLst/>
              <a:gdLst>
                <a:gd name="connsiteX0" fmla="*/ 17162 w 17162"/>
                <a:gd name="connsiteY0" fmla="*/ 8581 h 108446"/>
                <a:gd name="connsiteX1" fmla="*/ 8581 w 17162"/>
                <a:gd name="connsiteY1" fmla="*/ 0 h 108446"/>
                <a:gd name="connsiteX2" fmla="*/ 0 w 17162"/>
                <a:gd name="connsiteY2" fmla="*/ 8581 h 108446"/>
                <a:gd name="connsiteX3" fmla="*/ 0 w 17162"/>
                <a:gd name="connsiteY3" fmla="*/ 99865 h 108446"/>
                <a:gd name="connsiteX4" fmla="*/ 8581 w 17162"/>
                <a:gd name="connsiteY4" fmla="*/ 108446 h 108446"/>
                <a:gd name="connsiteX5" fmla="*/ 17162 w 17162"/>
                <a:gd name="connsiteY5" fmla="*/ 99865 h 10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62" h="108446">
                  <a:moveTo>
                    <a:pt x="17162" y="8581"/>
                  </a:moveTo>
                  <a:cubicBezTo>
                    <a:pt x="17162" y="3842"/>
                    <a:pt x="13320" y="0"/>
                    <a:pt x="8581" y="0"/>
                  </a:cubicBezTo>
                  <a:cubicBezTo>
                    <a:pt x="3842" y="0"/>
                    <a:pt x="0" y="3842"/>
                    <a:pt x="0" y="8581"/>
                  </a:cubicBezTo>
                  <a:lnTo>
                    <a:pt x="0" y="99865"/>
                  </a:lnTo>
                  <a:cubicBezTo>
                    <a:pt x="0" y="104605"/>
                    <a:pt x="3842" y="108446"/>
                    <a:pt x="8581" y="108446"/>
                  </a:cubicBezTo>
                  <a:cubicBezTo>
                    <a:pt x="13320" y="108446"/>
                    <a:pt x="17162" y="104605"/>
                    <a:pt x="17162" y="99865"/>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6" name="Freeform 15">
              <a:extLst>
                <a:ext uri="{FF2B5EF4-FFF2-40B4-BE49-F238E27FC236}">
                  <a16:creationId xmlns:a16="http://schemas.microsoft.com/office/drawing/2014/main" id="{47552F4A-1668-5A57-05C6-78F03C2028CB}"/>
                </a:ext>
              </a:extLst>
            </p:cNvPr>
            <p:cNvSpPr/>
            <p:nvPr/>
          </p:nvSpPr>
          <p:spPr>
            <a:xfrm>
              <a:off x="940718" y="4798922"/>
              <a:ext cx="17279" cy="58264"/>
            </a:xfrm>
            <a:custGeom>
              <a:avLst/>
              <a:gdLst>
                <a:gd name="connsiteX0" fmla="*/ 17280 w 17279"/>
                <a:gd name="connsiteY0" fmla="*/ 8267 h 58264"/>
                <a:gd name="connsiteX1" fmla="*/ 8259 w 17279"/>
                <a:gd name="connsiteY1" fmla="*/ 9 h 58264"/>
                <a:gd name="connsiteX2" fmla="*/ 0 w 17279"/>
                <a:gd name="connsiteY2" fmla="*/ 8267 h 58264"/>
                <a:gd name="connsiteX3" fmla="*/ 0 w 17279"/>
                <a:gd name="connsiteY3" fmla="*/ 49997 h 58264"/>
                <a:gd name="connsiteX4" fmla="*/ 9021 w 17279"/>
                <a:gd name="connsiteY4" fmla="*/ 58256 h 58264"/>
                <a:gd name="connsiteX5" fmla="*/ 17280 w 17279"/>
                <a:gd name="connsiteY5" fmla="*/ 49997 h 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9" h="58264">
                  <a:moveTo>
                    <a:pt x="17280" y="8267"/>
                  </a:moveTo>
                  <a:cubicBezTo>
                    <a:pt x="17070" y="3496"/>
                    <a:pt x="13031" y="-202"/>
                    <a:pt x="8259" y="9"/>
                  </a:cubicBezTo>
                  <a:cubicBezTo>
                    <a:pt x="3782" y="206"/>
                    <a:pt x="198" y="3790"/>
                    <a:pt x="0" y="8267"/>
                  </a:cubicBezTo>
                  <a:lnTo>
                    <a:pt x="0" y="49997"/>
                  </a:lnTo>
                  <a:cubicBezTo>
                    <a:pt x="210" y="54768"/>
                    <a:pt x="4249" y="58466"/>
                    <a:pt x="9021" y="58256"/>
                  </a:cubicBezTo>
                  <a:cubicBezTo>
                    <a:pt x="13498" y="58058"/>
                    <a:pt x="17081" y="54474"/>
                    <a:pt x="17280" y="49997"/>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7" name="Freeform 16">
              <a:extLst>
                <a:ext uri="{FF2B5EF4-FFF2-40B4-BE49-F238E27FC236}">
                  <a16:creationId xmlns:a16="http://schemas.microsoft.com/office/drawing/2014/main" id="{6EEDCD67-0926-0F35-0AF2-8A4D2313E1DA}"/>
                </a:ext>
              </a:extLst>
            </p:cNvPr>
            <p:cNvSpPr/>
            <p:nvPr/>
          </p:nvSpPr>
          <p:spPr>
            <a:xfrm>
              <a:off x="988031" y="4822649"/>
              <a:ext cx="17196" cy="35247"/>
            </a:xfrm>
            <a:custGeom>
              <a:avLst/>
              <a:gdLst>
                <a:gd name="connsiteX0" fmla="*/ 17187 w 17196"/>
                <a:gd name="connsiteY0" fmla="*/ 8218 h 35247"/>
                <a:gd name="connsiteX1" fmla="*/ 8218 w 17196"/>
                <a:gd name="connsiteY1" fmla="*/ 9 h 35247"/>
                <a:gd name="connsiteX2" fmla="*/ 9 w 17196"/>
                <a:gd name="connsiteY2" fmla="*/ 8218 h 35247"/>
                <a:gd name="connsiteX3" fmla="*/ 9 w 17196"/>
                <a:gd name="connsiteY3" fmla="*/ 26270 h 35247"/>
                <a:gd name="connsiteX4" fmla="*/ 8218 w 17196"/>
                <a:gd name="connsiteY4" fmla="*/ 35239 h 35247"/>
                <a:gd name="connsiteX5" fmla="*/ 17187 w 17196"/>
                <a:gd name="connsiteY5" fmla="*/ 27030 h 35247"/>
                <a:gd name="connsiteX6" fmla="*/ 17187 w 17196"/>
                <a:gd name="connsiteY6" fmla="*/ 26270 h 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96" h="35247">
                  <a:moveTo>
                    <a:pt x="17187" y="8218"/>
                  </a:moveTo>
                  <a:cubicBezTo>
                    <a:pt x="16977" y="3474"/>
                    <a:pt x="12962" y="-201"/>
                    <a:pt x="8218" y="9"/>
                  </a:cubicBezTo>
                  <a:cubicBezTo>
                    <a:pt x="3768" y="205"/>
                    <a:pt x="205" y="3768"/>
                    <a:pt x="9" y="8218"/>
                  </a:cubicBezTo>
                  <a:lnTo>
                    <a:pt x="9" y="26270"/>
                  </a:lnTo>
                  <a:cubicBezTo>
                    <a:pt x="-201" y="31014"/>
                    <a:pt x="3475" y="35030"/>
                    <a:pt x="8218" y="35239"/>
                  </a:cubicBezTo>
                  <a:cubicBezTo>
                    <a:pt x="12962" y="35449"/>
                    <a:pt x="16977" y="31774"/>
                    <a:pt x="17187" y="27030"/>
                  </a:cubicBezTo>
                  <a:cubicBezTo>
                    <a:pt x="17199" y="26777"/>
                    <a:pt x="17199" y="26523"/>
                    <a:pt x="17187" y="26270"/>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grpSp>
      <p:pic>
        <p:nvPicPr>
          <p:cNvPr id="19" name="Picture 18" descr="A black background with white text&#10;&#10;Description automatically generated">
            <a:extLst>
              <a:ext uri="{FF2B5EF4-FFF2-40B4-BE49-F238E27FC236}">
                <a16:creationId xmlns:a16="http://schemas.microsoft.com/office/drawing/2014/main" id="{1D061B2B-F615-3A0B-2A1B-963B142754B8}"/>
              </a:ext>
            </a:extLst>
          </p:cNvPr>
          <p:cNvPicPr>
            <a:picLocks noChangeAspect="1"/>
          </p:cNvPicPr>
          <p:nvPr userDrawn="1"/>
        </p:nvPicPr>
        <p:blipFill>
          <a:blip r:embed="rId3"/>
          <a:stretch>
            <a:fillRect/>
          </a:stretch>
        </p:blipFill>
        <p:spPr>
          <a:xfrm>
            <a:off x="10050472" y="6332189"/>
            <a:ext cx="1697389" cy="283464"/>
          </a:xfrm>
          <a:prstGeom prst="rect">
            <a:avLst/>
          </a:prstGeom>
        </p:spPr>
      </p:pic>
    </p:spTree>
    <p:extLst>
      <p:ext uri="{BB962C8B-B14F-4D97-AF65-F5344CB8AC3E}">
        <p14:creationId xmlns:p14="http://schemas.microsoft.com/office/powerpoint/2010/main" val="359073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Table">
    <p:bg>
      <p:bgPr>
        <a:blipFill>
          <a:blip r:embed="rId2" cstate="print">
            <a:alphaModFix amt="30000"/>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1"/>
          </p:nvPr>
        </p:nvSpPr>
        <p:spPr>
          <a:xfrm>
            <a:off x="583537" y="5530961"/>
            <a:ext cx="9571256" cy="434977"/>
          </a:xfrm>
          <a:prstGeom prst="rect">
            <a:avLst/>
          </a:prstGeom>
        </p:spPr>
        <p:txBody>
          <a:bodyPr wrap="square" lIns="91420" tIns="45710" rIns="91420" bIns="45710" anchor="b" anchorCtr="0">
            <a:noAutofit/>
          </a:bodyPr>
          <a:lstStyle>
            <a:lvl1pPr algn="l" defTabSz="804565">
              <a:lnSpc>
                <a:spcPct val="100000"/>
              </a:lnSpc>
              <a:spcBef>
                <a:spcPct val="50000"/>
              </a:spcBef>
              <a:buNone/>
              <a:defRPr sz="1866" b="0" i="0">
                <a:solidFill>
                  <a:srgbClr val="0051AF"/>
                </a:solidFill>
                <a:latin typeface="+mn-lt"/>
                <a:cs typeface="CiscoSans ExtraLight"/>
              </a:defRPr>
            </a:lvl1pPr>
            <a:lvl2pPr>
              <a:buFont typeface="Arial" pitchFamily="34" charset="0"/>
              <a:buNone/>
              <a:defRPr sz="1466"/>
            </a:lvl2pPr>
            <a:lvl3pPr>
              <a:buFont typeface="Arial" pitchFamily="34" charset="0"/>
              <a:buNone/>
              <a:defRPr sz="1466"/>
            </a:lvl3pPr>
            <a:lvl4pPr>
              <a:buFont typeface="Arial" pitchFamily="34" charset="0"/>
              <a:buNone/>
              <a:defRPr sz="1466"/>
            </a:lvl4pPr>
            <a:lvl5pPr>
              <a:buFont typeface="Arial" pitchFamily="34" charset="0"/>
              <a:buNone/>
              <a:defRPr sz="1466"/>
            </a:lvl5pPr>
          </a:lstStyle>
          <a:p>
            <a:pPr lvl="0"/>
            <a:r>
              <a:rPr lang="en-US"/>
              <a:t>Click to edit Master text styles</a:t>
            </a:r>
          </a:p>
        </p:txBody>
      </p:sp>
      <p:sp>
        <p:nvSpPr>
          <p:cNvPr id="42" name="Title Placeholder 5">
            <a:extLst>
              <a:ext uri="{FF2B5EF4-FFF2-40B4-BE49-F238E27FC236}">
                <a16:creationId xmlns:a16="http://schemas.microsoft.com/office/drawing/2014/main" id="{F7371162-1BAC-3E81-2EC2-19DD84EF6AA5}"/>
              </a:ext>
            </a:extLst>
          </p:cNvPr>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4000" b="0" i="0" u="none" kern="1200" baseline="0" dirty="0">
                <a:solidFill>
                  <a:srgbClr val="0051AF"/>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lvl="0"/>
            <a:r>
              <a:rPr lang="en-GB"/>
              <a:t>Title Goes Here</a:t>
            </a:r>
          </a:p>
        </p:txBody>
      </p:sp>
      <p:sp>
        <p:nvSpPr>
          <p:cNvPr id="2" name="Rectangle 1">
            <a:extLst>
              <a:ext uri="{FF2B5EF4-FFF2-40B4-BE49-F238E27FC236}">
                <a16:creationId xmlns:a16="http://schemas.microsoft.com/office/drawing/2014/main" id="{9B465EAD-08CA-96FD-5728-954070630DD7}"/>
              </a:ext>
            </a:extLst>
          </p:cNvPr>
          <p:cNvSpPr>
            <a:spLocks noChangeArrowheads="1"/>
          </p:cNvSpPr>
          <p:nvPr userDrawn="1"/>
        </p:nvSpPr>
        <p:spPr bwMode="ltGray">
          <a:xfrm>
            <a:off x="1094486" y="6409011"/>
            <a:ext cx="6044736" cy="219784"/>
          </a:xfrm>
          <a:prstGeom prst="rect">
            <a:avLst/>
          </a:prstGeom>
          <a:noFill/>
          <a:ln w="9525">
            <a:noFill/>
            <a:miter lim="800000"/>
            <a:headEnd/>
            <a:tailEnd/>
          </a:ln>
          <a:effectLst/>
        </p:spPr>
        <p:txBody>
          <a:bodyPr wrap="square" lIns="109458" tIns="54727" rIns="109458" bIns="54727" anchor="b">
            <a:spAutoFit/>
          </a:bodyPr>
          <a:lstStyle/>
          <a:p>
            <a:pPr defTabSz="1085486" fontAlgn="auto">
              <a:spcBef>
                <a:spcPts val="0"/>
              </a:spcBef>
              <a:spcAft>
                <a:spcPts val="0"/>
              </a:spcAft>
              <a:defRPr/>
            </a:pPr>
            <a:r>
              <a:rPr lang="en-US" sz="710" spc="36">
                <a:solidFill>
                  <a:srgbClr val="414244"/>
                </a:solidFill>
                <a:latin typeface="CiscoSansTT Light" panose="020B0503020201020303" pitchFamily="34" charset="0"/>
                <a:ea typeface="+mn-ea"/>
                <a:cs typeface="CiscoSansTT Light" panose="020B0503020201020303" pitchFamily="34" charset="0"/>
              </a:rPr>
              <a:t>© 2024  Cisco and/or its affiliates. All rights reserved.   Cisco Confidential</a:t>
            </a:r>
          </a:p>
        </p:txBody>
      </p:sp>
      <p:grpSp>
        <p:nvGrpSpPr>
          <p:cNvPr id="3" name="Picture 7">
            <a:extLst>
              <a:ext uri="{FF2B5EF4-FFF2-40B4-BE49-F238E27FC236}">
                <a16:creationId xmlns:a16="http://schemas.microsoft.com/office/drawing/2014/main" id="{4940A0E6-B439-9C66-DD11-2772AAD09A09}"/>
              </a:ext>
            </a:extLst>
          </p:cNvPr>
          <p:cNvGrpSpPr/>
          <p:nvPr userDrawn="1"/>
        </p:nvGrpSpPr>
        <p:grpSpPr>
          <a:xfrm>
            <a:off x="383800" y="6354128"/>
            <a:ext cx="527363" cy="278057"/>
            <a:chOff x="609602" y="4766165"/>
            <a:chExt cx="395625" cy="208597"/>
          </a:xfrm>
          <a:solidFill>
            <a:srgbClr val="414244"/>
          </a:solidFill>
        </p:grpSpPr>
        <p:sp>
          <p:nvSpPr>
            <p:cNvPr id="4" name="Freeform 3">
              <a:extLst>
                <a:ext uri="{FF2B5EF4-FFF2-40B4-BE49-F238E27FC236}">
                  <a16:creationId xmlns:a16="http://schemas.microsoft.com/office/drawing/2014/main" id="{3552A308-0F9D-2FBD-6F92-AC3C181CE0EE}"/>
                </a:ext>
              </a:extLst>
            </p:cNvPr>
            <p:cNvSpPr/>
            <p:nvPr/>
          </p:nvSpPr>
          <p:spPr>
            <a:xfrm>
              <a:off x="721490" y="4904754"/>
              <a:ext cx="17346" cy="68748"/>
            </a:xfrm>
            <a:custGeom>
              <a:avLst/>
              <a:gdLst>
                <a:gd name="connsiteX0" fmla="*/ 0 w 17346"/>
                <a:gd name="connsiteY0" fmla="*/ 0 h 68748"/>
                <a:gd name="connsiteX1" fmla="*/ 17347 w 17346"/>
                <a:gd name="connsiteY1" fmla="*/ 0 h 68748"/>
                <a:gd name="connsiteX2" fmla="*/ 17347 w 17346"/>
                <a:gd name="connsiteY2" fmla="*/ 68749 h 68748"/>
                <a:gd name="connsiteX3" fmla="*/ 0 w 17346"/>
                <a:gd name="connsiteY3" fmla="*/ 68749 h 68748"/>
              </a:gdLst>
              <a:ahLst/>
              <a:cxnLst>
                <a:cxn ang="0">
                  <a:pos x="connsiteX0" y="connsiteY0"/>
                </a:cxn>
                <a:cxn ang="0">
                  <a:pos x="connsiteX1" y="connsiteY1"/>
                </a:cxn>
                <a:cxn ang="0">
                  <a:pos x="connsiteX2" y="connsiteY2"/>
                </a:cxn>
                <a:cxn ang="0">
                  <a:pos x="connsiteX3" y="connsiteY3"/>
                </a:cxn>
              </a:cxnLst>
              <a:rect l="l" t="t" r="r" b="b"/>
              <a:pathLst>
                <a:path w="17346" h="68748">
                  <a:moveTo>
                    <a:pt x="0" y="0"/>
                  </a:moveTo>
                  <a:lnTo>
                    <a:pt x="17347" y="0"/>
                  </a:lnTo>
                  <a:lnTo>
                    <a:pt x="17347" y="68749"/>
                  </a:lnTo>
                  <a:lnTo>
                    <a:pt x="0" y="68749"/>
                  </a:ln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5" name="Freeform 4">
              <a:extLst>
                <a:ext uri="{FF2B5EF4-FFF2-40B4-BE49-F238E27FC236}">
                  <a16:creationId xmlns:a16="http://schemas.microsoft.com/office/drawing/2014/main" id="{7EC57AC0-DF51-4F0A-5678-D3334F4AF675}"/>
                </a:ext>
              </a:extLst>
            </p:cNvPr>
            <p:cNvSpPr/>
            <p:nvPr/>
          </p:nvSpPr>
          <p:spPr>
            <a:xfrm>
              <a:off x="826276" y="4903562"/>
              <a:ext cx="52443" cy="71183"/>
            </a:xfrm>
            <a:custGeom>
              <a:avLst/>
              <a:gdLst>
                <a:gd name="connsiteX0" fmla="*/ 52443 w 52443"/>
                <a:gd name="connsiteY0" fmla="*/ 20890 h 71183"/>
                <a:gd name="connsiteX1" fmla="*/ 37851 w 52443"/>
                <a:gd name="connsiteY1" fmla="*/ 17212 h 71183"/>
                <a:gd name="connsiteX2" fmla="*/ 18858 w 52443"/>
                <a:gd name="connsiteY2" fmla="*/ 35550 h 71183"/>
                <a:gd name="connsiteX3" fmla="*/ 37851 w 52443"/>
                <a:gd name="connsiteY3" fmla="*/ 53904 h 71183"/>
                <a:gd name="connsiteX4" fmla="*/ 52443 w 52443"/>
                <a:gd name="connsiteY4" fmla="*/ 50260 h 71183"/>
                <a:gd name="connsiteX5" fmla="*/ 52443 w 52443"/>
                <a:gd name="connsiteY5" fmla="*/ 68732 h 71183"/>
                <a:gd name="connsiteX6" fmla="*/ 36625 w 52443"/>
                <a:gd name="connsiteY6" fmla="*/ 71184 h 71183"/>
                <a:gd name="connsiteX7" fmla="*/ 0 w 52443"/>
                <a:gd name="connsiteY7" fmla="*/ 35583 h 71183"/>
                <a:gd name="connsiteX8" fmla="*/ 36625 w 52443"/>
                <a:gd name="connsiteY8" fmla="*/ 0 h 71183"/>
                <a:gd name="connsiteX9" fmla="*/ 52443 w 52443"/>
                <a:gd name="connsiteY9" fmla="*/ 2468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43" h="71183">
                  <a:moveTo>
                    <a:pt x="52443" y="20890"/>
                  </a:moveTo>
                  <a:cubicBezTo>
                    <a:pt x="47966" y="18454"/>
                    <a:pt x="42947" y="17188"/>
                    <a:pt x="37851" y="17212"/>
                  </a:cubicBezTo>
                  <a:cubicBezTo>
                    <a:pt x="26633" y="17212"/>
                    <a:pt x="18858" y="25021"/>
                    <a:pt x="18858" y="35550"/>
                  </a:cubicBezTo>
                  <a:cubicBezTo>
                    <a:pt x="18858" y="45760"/>
                    <a:pt x="26297" y="53904"/>
                    <a:pt x="37851" y="53904"/>
                  </a:cubicBezTo>
                  <a:cubicBezTo>
                    <a:pt x="42940" y="53911"/>
                    <a:pt x="47953" y="52658"/>
                    <a:pt x="52443" y="50260"/>
                  </a:cubicBezTo>
                  <a:lnTo>
                    <a:pt x="52443" y="68732"/>
                  </a:lnTo>
                  <a:cubicBezTo>
                    <a:pt x="47318" y="70316"/>
                    <a:pt x="41988" y="71140"/>
                    <a:pt x="36625" y="71184"/>
                  </a:cubicBezTo>
                  <a:cubicBezTo>
                    <a:pt x="17112" y="71184"/>
                    <a:pt x="0" y="57750"/>
                    <a:pt x="0" y="35583"/>
                  </a:cubicBezTo>
                  <a:cubicBezTo>
                    <a:pt x="0" y="15063"/>
                    <a:pt x="15483" y="0"/>
                    <a:pt x="36625" y="0"/>
                  </a:cubicBezTo>
                  <a:cubicBezTo>
                    <a:pt x="41992" y="15"/>
                    <a:pt x="47327" y="847"/>
                    <a:pt x="52443" y="2468"/>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7" name="Freeform 6">
              <a:extLst>
                <a:ext uri="{FF2B5EF4-FFF2-40B4-BE49-F238E27FC236}">
                  <a16:creationId xmlns:a16="http://schemas.microsoft.com/office/drawing/2014/main" id="{9010C74D-B223-9949-6B63-6B75DD10D5AE}"/>
                </a:ext>
              </a:extLst>
            </p:cNvPr>
            <p:cNvSpPr/>
            <p:nvPr/>
          </p:nvSpPr>
          <p:spPr>
            <a:xfrm>
              <a:off x="645202" y="4903528"/>
              <a:ext cx="52443" cy="71183"/>
            </a:xfrm>
            <a:custGeom>
              <a:avLst/>
              <a:gdLst>
                <a:gd name="connsiteX0" fmla="*/ 52443 w 52443"/>
                <a:gd name="connsiteY0" fmla="*/ 20924 h 71183"/>
                <a:gd name="connsiteX1" fmla="*/ 37867 w 52443"/>
                <a:gd name="connsiteY1" fmla="*/ 17246 h 71183"/>
                <a:gd name="connsiteX2" fmla="*/ 18858 w 52443"/>
                <a:gd name="connsiteY2" fmla="*/ 35583 h 71183"/>
                <a:gd name="connsiteX3" fmla="*/ 37867 w 52443"/>
                <a:gd name="connsiteY3" fmla="*/ 53938 h 71183"/>
                <a:gd name="connsiteX4" fmla="*/ 52443 w 52443"/>
                <a:gd name="connsiteY4" fmla="*/ 50294 h 71183"/>
                <a:gd name="connsiteX5" fmla="*/ 52443 w 52443"/>
                <a:gd name="connsiteY5" fmla="*/ 68766 h 71183"/>
                <a:gd name="connsiteX6" fmla="*/ 36608 w 52443"/>
                <a:gd name="connsiteY6" fmla="*/ 71184 h 71183"/>
                <a:gd name="connsiteX7" fmla="*/ 0 w 52443"/>
                <a:gd name="connsiteY7" fmla="*/ 35583 h 71183"/>
                <a:gd name="connsiteX8" fmla="*/ 36608 w 52443"/>
                <a:gd name="connsiteY8" fmla="*/ 0 h 71183"/>
                <a:gd name="connsiteX9" fmla="*/ 52426 w 52443"/>
                <a:gd name="connsiteY9" fmla="*/ 2469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43" h="71183">
                  <a:moveTo>
                    <a:pt x="52443" y="20924"/>
                  </a:moveTo>
                  <a:cubicBezTo>
                    <a:pt x="47975" y="18481"/>
                    <a:pt x="42959" y="17215"/>
                    <a:pt x="37867" y="17246"/>
                  </a:cubicBezTo>
                  <a:cubicBezTo>
                    <a:pt x="26633" y="17246"/>
                    <a:pt x="18858" y="25055"/>
                    <a:pt x="18858" y="35583"/>
                  </a:cubicBezTo>
                  <a:cubicBezTo>
                    <a:pt x="18858" y="45793"/>
                    <a:pt x="26314" y="53938"/>
                    <a:pt x="37867" y="53938"/>
                  </a:cubicBezTo>
                  <a:cubicBezTo>
                    <a:pt x="42954" y="53956"/>
                    <a:pt x="47964" y="52704"/>
                    <a:pt x="52443" y="50294"/>
                  </a:cubicBezTo>
                  <a:lnTo>
                    <a:pt x="52443" y="68766"/>
                  </a:lnTo>
                  <a:cubicBezTo>
                    <a:pt x="47312" y="70346"/>
                    <a:pt x="41976" y="71160"/>
                    <a:pt x="36608" y="71184"/>
                  </a:cubicBezTo>
                  <a:cubicBezTo>
                    <a:pt x="17112" y="71184"/>
                    <a:pt x="0" y="57750"/>
                    <a:pt x="0" y="35583"/>
                  </a:cubicBezTo>
                  <a:cubicBezTo>
                    <a:pt x="0" y="15063"/>
                    <a:pt x="15500" y="0"/>
                    <a:pt x="36608" y="0"/>
                  </a:cubicBezTo>
                  <a:cubicBezTo>
                    <a:pt x="41976" y="11"/>
                    <a:pt x="47310" y="843"/>
                    <a:pt x="52426" y="2469"/>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8" name="Freeform 7">
              <a:extLst>
                <a:ext uri="{FF2B5EF4-FFF2-40B4-BE49-F238E27FC236}">
                  <a16:creationId xmlns:a16="http://schemas.microsoft.com/office/drawing/2014/main" id="{2224EF42-C990-2F24-8865-3C00332417AC}"/>
                </a:ext>
              </a:extLst>
            </p:cNvPr>
            <p:cNvSpPr/>
            <p:nvPr/>
          </p:nvSpPr>
          <p:spPr>
            <a:xfrm>
              <a:off x="896990" y="4903579"/>
              <a:ext cx="72627" cy="71183"/>
            </a:xfrm>
            <a:custGeom>
              <a:avLst/>
              <a:gdLst>
                <a:gd name="connsiteX0" fmla="*/ 72628 w 72627"/>
                <a:gd name="connsiteY0" fmla="*/ 35583 h 71183"/>
                <a:gd name="connsiteX1" fmla="*/ 36306 w 72627"/>
                <a:gd name="connsiteY1" fmla="*/ 71184 h 71183"/>
                <a:gd name="connsiteX2" fmla="*/ 0 w 72627"/>
                <a:gd name="connsiteY2" fmla="*/ 35583 h 71183"/>
                <a:gd name="connsiteX3" fmla="*/ 36306 w 72627"/>
                <a:gd name="connsiteY3" fmla="*/ 0 h 71183"/>
                <a:gd name="connsiteX4" fmla="*/ 72628 w 72627"/>
                <a:gd name="connsiteY4" fmla="*/ 35583 h 71183"/>
                <a:gd name="connsiteX5" fmla="*/ 36306 w 72627"/>
                <a:gd name="connsiteY5" fmla="*/ 17464 h 71183"/>
                <a:gd name="connsiteX6" fmla="*/ 18069 w 72627"/>
                <a:gd name="connsiteY6" fmla="*/ 35399 h 71183"/>
                <a:gd name="connsiteX7" fmla="*/ 36003 w 72627"/>
                <a:gd name="connsiteY7" fmla="*/ 53634 h 71183"/>
                <a:gd name="connsiteX8" fmla="*/ 54240 w 72627"/>
                <a:gd name="connsiteY8" fmla="*/ 35701 h 71183"/>
                <a:gd name="connsiteX9" fmla="*/ 54240 w 72627"/>
                <a:gd name="connsiteY9" fmla="*/ 35583 h 71183"/>
                <a:gd name="connsiteX10" fmla="*/ 36779 w 72627"/>
                <a:gd name="connsiteY10" fmla="*/ 17517 h 71183"/>
                <a:gd name="connsiteX11" fmla="*/ 36306 w 72627"/>
                <a:gd name="connsiteY11" fmla="*/ 17515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627" h="71183">
                  <a:moveTo>
                    <a:pt x="72628" y="35583"/>
                  </a:moveTo>
                  <a:cubicBezTo>
                    <a:pt x="72628" y="55248"/>
                    <a:pt x="57515" y="71184"/>
                    <a:pt x="36306" y="71184"/>
                  </a:cubicBezTo>
                  <a:cubicBezTo>
                    <a:pt x="15097" y="71184"/>
                    <a:pt x="0" y="55248"/>
                    <a:pt x="0" y="35583"/>
                  </a:cubicBezTo>
                  <a:cubicBezTo>
                    <a:pt x="0" y="15919"/>
                    <a:pt x="15113" y="0"/>
                    <a:pt x="36306" y="0"/>
                  </a:cubicBezTo>
                  <a:cubicBezTo>
                    <a:pt x="57498" y="0"/>
                    <a:pt x="72628" y="15953"/>
                    <a:pt x="72628" y="35583"/>
                  </a:cubicBezTo>
                  <a:moveTo>
                    <a:pt x="36306" y="17464"/>
                  </a:moveTo>
                  <a:cubicBezTo>
                    <a:pt x="26317" y="17381"/>
                    <a:pt x="18153" y="25410"/>
                    <a:pt x="18069" y="35399"/>
                  </a:cubicBezTo>
                  <a:cubicBezTo>
                    <a:pt x="17987" y="45387"/>
                    <a:pt x="26015" y="53552"/>
                    <a:pt x="36003" y="53634"/>
                  </a:cubicBezTo>
                  <a:cubicBezTo>
                    <a:pt x="45992" y="53718"/>
                    <a:pt x="54156" y="45689"/>
                    <a:pt x="54240" y="35701"/>
                  </a:cubicBezTo>
                  <a:cubicBezTo>
                    <a:pt x="54240" y="35661"/>
                    <a:pt x="54240" y="35622"/>
                    <a:pt x="54240" y="35583"/>
                  </a:cubicBezTo>
                  <a:cubicBezTo>
                    <a:pt x="54408" y="25773"/>
                    <a:pt x="46589" y="17684"/>
                    <a:pt x="36779" y="17517"/>
                  </a:cubicBezTo>
                  <a:cubicBezTo>
                    <a:pt x="36621" y="17514"/>
                    <a:pt x="36463" y="17513"/>
                    <a:pt x="36306" y="17515"/>
                  </a:cubicBezTo>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9" name="Freeform 8">
              <a:extLst>
                <a:ext uri="{FF2B5EF4-FFF2-40B4-BE49-F238E27FC236}">
                  <a16:creationId xmlns:a16="http://schemas.microsoft.com/office/drawing/2014/main" id="{3A54D665-57A5-D831-C443-E9AC481BFD0F}"/>
                </a:ext>
              </a:extLst>
            </p:cNvPr>
            <p:cNvSpPr/>
            <p:nvPr/>
          </p:nvSpPr>
          <p:spPr>
            <a:xfrm>
              <a:off x="762028" y="4903461"/>
              <a:ext cx="47439" cy="71250"/>
            </a:xfrm>
            <a:custGeom>
              <a:avLst/>
              <a:gdLst>
                <a:gd name="connsiteX0" fmla="*/ 42603 w 47439"/>
                <a:gd name="connsiteY0" fmla="*/ 16910 h 71250"/>
                <a:gd name="connsiteX1" fmla="*/ 29034 w 47439"/>
                <a:gd name="connsiteY1" fmla="*/ 14811 h 71250"/>
                <a:gd name="connsiteX2" fmla="*/ 18304 w 47439"/>
                <a:gd name="connsiteY2" fmla="*/ 20453 h 71250"/>
                <a:gd name="connsiteX3" fmla="*/ 26264 w 47439"/>
                <a:gd name="connsiteY3" fmla="*/ 27002 h 71250"/>
                <a:gd name="connsiteX4" fmla="*/ 31049 w 47439"/>
                <a:gd name="connsiteY4" fmla="*/ 28514 h 71250"/>
                <a:gd name="connsiteX5" fmla="*/ 47439 w 47439"/>
                <a:gd name="connsiteY5" fmla="*/ 48178 h 71250"/>
                <a:gd name="connsiteX6" fmla="*/ 18892 w 47439"/>
                <a:gd name="connsiteY6" fmla="*/ 71251 h 71250"/>
                <a:gd name="connsiteX7" fmla="*/ 168 w 47439"/>
                <a:gd name="connsiteY7" fmla="*/ 69370 h 71250"/>
                <a:gd name="connsiteX8" fmla="*/ 168 w 47439"/>
                <a:gd name="connsiteY8" fmla="*/ 53552 h 71250"/>
                <a:gd name="connsiteX9" fmla="*/ 16541 w 47439"/>
                <a:gd name="connsiteY9" fmla="*/ 56121 h 71250"/>
                <a:gd name="connsiteX10" fmla="*/ 29152 w 47439"/>
                <a:gd name="connsiteY10" fmla="*/ 49689 h 71250"/>
                <a:gd name="connsiteX11" fmla="*/ 21411 w 47439"/>
                <a:gd name="connsiteY11" fmla="*/ 42855 h 71250"/>
                <a:gd name="connsiteX12" fmla="*/ 17699 w 47439"/>
                <a:gd name="connsiteY12" fmla="*/ 41646 h 71250"/>
                <a:gd name="connsiteX13" fmla="*/ 0 w 47439"/>
                <a:gd name="connsiteY13" fmla="*/ 21495 h 71250"/>
                <a:gd name="connsiteX14" fmla="*/ 25609 w 47439"/>
                <a:gd name="connsiteY14" fmla="*/ 0 h 71250"/>
                <a:gd name="connsiteX15" fmla="*/ 42519 w 47439"/>
                <a:gd name="connsiteY15" fmla="*/ 2183 h 7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439" h="71250">
                  <a:moveTo>
                    <a:pt x="42603" y="16910"/>
                  </a:moveTo>
                  <a:cubicBezTo>
                    <a:pt x="38176" y="15688"/>
                    <a:pt x="33624" y="14984"/>
                    <a:pt x="29034" y="14811"/>
                  </a:cubicBezTo>
                  <a:cubicBezTo>
                    <a:pt x="22082" y="14811"/>
                    <a:pt x="18304" y="17145"/>
                    <a:pt x="18304" y="20453"/>
                  </a:cubicBezTo>
                  <a:cubicBezTo>
                    <a:pt x="18304" y="24635"/>
                    <a:pt x="23342" y="26096"/>
                    <a:pt x="26264" y="27002"/>
                  </a:cubicBezTo>
                  <a:lnTo>
                    <a:pt x="31049" y="28514"/>
                  </a:lnTo>
                  <a:cubicBezTo>
                    <a:pt x="42301" y="32107"/>
                    <a:pt x="47439" y="39815"/>
                    <a:pt x="47439" y="48178"/>
                  </a:cubicBezTo>
                  <a:cubicBezTo>
                    <a:pt x="47439" y="65457"/>
                    <a:pt x="32326" y="71251"/>
                    <a:pt x="18892" y="71251"/>
                  </a:cubicBezTo>
                  <a:cubicBezTo>
                    <a:pt x="12606" y="71196"/>
                    <a:pt x="6339" y="70566"/>
                    <a:pt x="168" y="69370"/>
                  </a:cubicBezTo>
                  <a:lnTo>
                    <a:pt x="168" y="53552"/>
                  </a:lnTo>
                  <a:cubicBezTo>
                    <a:pt x="5493" y="55107"/>
                    <a:pt x="10996" y="55970"/>
                    <a:pt x="16541" y="56121"/>
                  </a:cubicBezTo>
                  <a:cubicBezTo>
                    <a:pt x="25172" y="56121"/>
                    <a:pt x="29152" y="53585"/>
                    <a:pt x="29152" y="49689"/>
                  </a:cubicBezTo>
                  <a:cubicBezTo>
                    <a:pt x="29152" y="46213"/>
                    <a:pt x="25709" y="44198"/>
                    <a:pt x="21411" y="42855"/>
                  </a:cubicBezTo>
                  <a:lnTo>
                    <a:pt x="17699" y="41646"/>
                  </a:lnTo>
                  <a:cubicBezTo>
                    <a:pt x="8044" y="38589"/>
                    <a:pt x="0" y="32913"/>
                    <a:pt x="0" y="21495"/>
                  </a:cubicBezTo>
                  <a:cubicBezTo>
                    <a:pt x="0" y="8631"/>
                    <a:pt x="9622" y="0"/>
                    <a:pt x="25609" y="0"/>
                  </a:cubicBezTo>
                  <a:cubicBezTo>
                    <a:pt x="31310" y="79"/>
                    <a:pt x="36984" y="812"/>
                    <a:pt x="42519" y="2183"/>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0" name="Freeform 9">
              <a:extLst>
                <a:ext uri="{FF2B5EF4-FFF2-40B4-BE49-F238E27FC236}">
                  <a16:creationId xmlns:a16="http://schemas.microsoft.com/office/drawing/2014/main" id="{947E9041-E521-E1EE-5A68-84926B311888}"/>
                </a:ext>
              </a:extLst>
            </p:cNvPr>
            <p:cNvSpPr/>
            <p:nvPr/>
          </p:nvSpPr>
          <p:spPr>
            <a:xfrm>
              <a:off x="609602" y="4822252"/>
              <a:ext cx="17229" cy="35281"/>
            </a:xfrm>
            <a:custGeom>
              <a:avLst/>
              <a:gdLst>
                <a:gd name="connsiteX0" fmla="*/ 17229 w 17229"/>
                <a:gd name="connsiteY0" fmla="*/ 8615 h 35281"/>
                <a:gd name="connsiteX1" fmla="*/ 8615 w 17229"/>
                <a:gd name="connsiteY1" fmla="*/ 0 h 35281"/>
                <a:gd name="connsiteX2" fmla="*/ 0 w 17229"/>
                <a:gd name="connsiteY2" fmla="*/ 8615 h 35281"/>
                <a:gd name="connsiteX3" fmla="*/ 0 w 17229"/>
                <a:gd name="connsiteY3" fmla="*/ 26667 h 35281"/>
                <a:gd name="connsiteX4" fmla="*/ 8615 w 17229"/>
                <a:gd name="connsiteY4" fmla="*/ 35281 h 35281"/>
                <a:gd name="connsiteX5" fmla="*/ 17229 w 17229"/>
                <a:gd name="connsiteY5" fmla="*/ 26667 h 3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35281">
                  <a:moveTo>
                    <a:pt x="17229" y="8615"/>
                  </a:moveTo>
                  <a:cubicBezTo>
                    <a:pt x="17229" y="3857"/>
                    <a:pt x="13372" y="0"/>
                    <a:pt x="8615" y="0"/>
                  </a:cubicBezTo>
                  <a:cubicBezTo>
                    <a:pt x="3857" y="0"/>
                    <a:pt x="0" y="3857"/>
                    <a:pt x="0" y="8615"/>
                  </a:cubicBezTo>
                  <a:lnTo>
                    <a:pt x="0" y="26667"/>
                  </a:lnTo>
                  <a:cubicBezTo>
                    <a:pt x="0" y="31424"/>
                    <a:pt x="3857" y="35281"/>
                    <a:pt x="8615" y="35281"/>
                  </a:cubicBezTo>
                  <a:cubicBezTo>
                    <a:pt x="13372" y="35281"/>
                    <a:pt x="17229" y="31424"/>
                    <a:pt x="17229" y="26667"/>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1" name="Freeform 10">
              <a:extLst>
                <a:ext uri="{FF2B5EF4-FFF2-40B4-BE49-F238E27FC236}">
                  <a16:creationId xmlns:a16="http://schemas.microsoft.com/office/drawing/2014/main" id="{7BE660B4-1870-40F5-372F-F41C850CB3C2}"/>
                </a:ext>
              </a:extLst>
            </p:cNvPr>
            <p:cNvSpPr/>
            <p:nvPr/>
          </p:nvSpPr>
          <p:spPr>
            <a:xfrm>
              <a:off x="656906" y="4798575"/>
              <a:ext cx="17229" cy="58958"/>
            </a:xfrm>
            <a:custGeom>
              <a:avLst/>
              <a:gdLst>
                <a:gd name="connsiteX0" fmla="*/ 17229 w 17229"/>
                <a:gd name="connsiteY0" fmla="*/ 8615 h 58958"/>
                <a:gd name="connsiteX1" fmla="*/ 8615 w 17229"/>
                <a:gd name="connsiteY1" fmla="*/ 0 h 58958"/>
                <a:gd name="connsiteX2" fmla="*/ 0 w 17229"/>
                <a:gd name="connsiteY2" fmla="*/ 8615 h 58958"/>
                <a:gd name="connsiteX3" fmla="*/ 0 w 17229"/>
                <a:gd name="connsiteY3" fmla="*/ 50344 h 58958"/>
                <a:gd name="connsiteX4" fmla="*/ 8615 w 17229"/>
                <a:gd name="connsiteY4" fmla="*/ 58959 h 58958"/>
                <a:gd name="connsiteX5" fmla="*/ 17229 w 17229"/>
                <a:gd name="connsiteY5" fmla="*/ 50344 h 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58958">
                  <a:moveTo>
                    <a:pt x="17229" y="8615"/>
                  </a:moveTo>
                  <a:cubicBezTo>
                    <a:pt x="17229" y="3857"/>
                    <a:pt x="13372" y="0"/>
                    <a:pt x="8615" y="0"/>
                  </a:cubicBezTo>
                  <a:cubicBezTo>
                    <a:pt x="3857" y="0"/>
                    <a:pt x="0" y="3857"/>
                    <a:pt x="0" y="8615"/>
                  </a:cubicBezTo>
                  <a:lnTo>
                    <a:pt x="0" y="50344"/>
                  </a:lnTo>
                  <a:cubicBezTo>
                    <a:pt x="0" y="55102"/>
                    <a:pt x="3857" y="58959"/>
                    <a:pt x="8615" y="58959"/>
                  </a:cubicBezTo>
                  <a:cubicBezTo>
                    <a:pt x="13372" y="58959"/>
                    <a:pt x="17229" y="55102"/>
                    <a:pt x="17229" y="50344"/>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3" name="Freeform 12">
              <a:extLst>
                <a:ext uri="{FF2B5EF4-FFF2-40B4-BE49-F238E27FC236}">
                  <a16:creationId xmlns:a16="http://schemas.microsoft.com/office/drawing/2014/main" id="{72825F3E-4D75-2CD0-CCF6-B98F70AAE46E}"/>
                </a:ext>
              </a:extLst>
            </p:cNvPr>
            <p:cNvSpPr/>
            <p:nvPr/>
          </p:nvSpPr>
          <p:spPr>
            <a:xfrm>
              <a:off x="704211" y="4766165"/>
              <a:ext cx="17229" cy="108513"/>
            </a:xfrm>
            <a:custGeom>
              <a:avLst/>
              <a:gdLst>
                <a:gd name="connsiteX0" fmla="*/ 17229 w 17229"/>
                <a:gd name="connsiteY0" fmla="*/ 8615 h 108513"/>
                <a:gd name="connsiteX1" fmla="*/ 8615 w 17229"/>
                <a:gd name="connsiteY1" fmla="*/ 0 h 108513"/>
                <a:gd name="connsiteX2" fmla="*/ 0 w 17229"/>
                <a:gd name="connsiteY2" fmla="*/ 8615 h 108513"/>
                <a:gd name="connsiteX3" fmla="*/ 0 w 17229"/>
                <a:gd name="connsiteY3" fmla="*/ 99899 h 108513"/>
                <a:gd name="connsiteX4" fmla="*/ 8615 w 17229"/>
                <a:gd name="connsiteY4" fmla="*/ 108514 h 108513"/>
                <a:gd name="connsiteX5" fmla="*/ 17229 w 17229"/>
                <a:gd name="connsiteY5" fmla="*/ 99899 h 10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108513">
                  <a:moveTo>
                    <a:pt x="17229" y="8615"/>
                  </a:moveTo>
                  <a:cubicBezTo>
                    <a:pt x="17229" y="3857"/>
                    <a:pt x="13372" y="0"/>
                    <a:pt x="8615" y="0"/>
                  </a:cubicBezTo>
                  <a:cubicBezTo>
                    <a:pt x="3857" y="0"/>
                    <a:pt x="0" y="3857"/>
                    <a:pt x="0" y="8615"/>
                  </a:cubicBezTo>
                  <a:lnTo>
                    <a:pt x="0" y="99899"/>
                  </a:lnTo>
                  <a:cubicBezTo>
                    <a:pt x="0" y="104657"/>
                    <a:pt x="3857" y="108514"/>
                    <a:pt x="8615" y="108514"/>
                  </a:cubicBezTo>
                  <a:cubicBezTo>
                    <a:pt x="13372" y="108514"/>
                    <a:pt x="17229" y="104657"/>
                    <a:pt x="17229" y="99899"/>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4" name="Freeform 13">
              <a:extLst>
                <a:ext uri="{FF2B5EF4-FFF2-40B4-BE49-F238E27FC236}">
                  <a16:creationId xmlns:a16="http://schemas.microsoft.com/office/drawing/2014/main" id="{322198B1-4C87-7CA9-5CAE-D025529DE8B9}"/>
                </a:ext>
              </a:extLst>
            </p:cNvPr>
            <p:cNvSpPr/>
            <p:nvPr/>
          </p:nvSpPr>
          <p:spPr>
            <a:xfrm>
              <a:off x="751516" y="4798575"/>
              <a:ext cx="17229" cy="58958"/>
            </a:xfrm>
            <a:custGeom>
              <a:avLst/>
              <a:gdLst>
                <a:gd name="connsiteX0" fmla="*/ 17229 w 17229"/>
                <a:gd name="connsiteY0" fmla="*/ 8615 h 58958"/>
                <a:gd name="connsiteX1" fmla="*/ 8615 w 17229"/>
                <a:gd name="connsiteY1" fmla="*/ 0 h 58958"/>
                <a:gd name="connsiteX2" fmla="*/ 0 w 17229"/>
                <a:gd name="connsiteY2" fmla="*/ 8615 h 58958"/>
                <a:gd name="connsiteX3" fmla="*/ 0 w 17229"/>
                <a:gd name="connsiteY3" fmla="*/ 50344 h 58958"/>
                <a:gd name="connsiteX4" fmla="*/ 8615 w 17229"/>
                <a:gd name="connsiteY4" fmla="*/ 58959 h 58958"/>
                <a:gd name="connsiteX5" fmla="*/ 17229 w 17229"/>
                <a:gd name="connsiteY5" fmla="*/ 50344 h 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58958">
                  <a:moveTo>
                    <a:pt x="17229" y="8615"/>
                  </a:moveTo>
                  <a:cubicBezTo>
                    <a:pt x="17229" y="3857"/>
                    <a:pt x="13372" y="0"/>
                    <a:pt x="8615" y="0"/>
                  </a:cubicBezTo>
                  <a:cubicBezTo>
                    <a:pt x="3857" y="0"/>
                    <a:pt x="0" y="3857"/>
                    <a:pt x="0" y="8615"/>
                  </a:cubicBezTo>
                  <a:lnTo>
                    <a:pt x="0" y="50344"/>
                  </a:lnTo>
                  <a:cubicBezTo>
                    <a:pt x="0" y="55102"/>
                    <a:pt x="3857" y="58959"/>
                    <a:pt x="8615" y="58959"/>
                  </a:cubicBezTo>
                  <a:cubicBezTo>
                    <a:pt x="13372" y="58959"/>
                    <a:pt x="17229" y="55102"/>
                    <a:pt x="17229" y="50344"/>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5" name="Freeform 14">
              <a:extLst>
                <a:ext uri="{FF2B5EF4-FFF2-40B4-BE49-F238E27FC236}">
                  <a16:creationId xmlns:a16="http://schemas.microsoft.com/office/drawing/2014/main" id="{AFEB852F-29B7-E9C2-A585-0BED7F904A20}"/>
                </a:ext>
              </a:extLst>
            </p:cNvPr>
            <p:cNvSpPr/>
            <p:nvPr/>
          </p:nvSpPr>
          <p:spPr>
            <a:xfrm>
              <a:off x="798812" y="4822649"/>
              <a:ext cx="17196" cy="35247"/>
            </a:xfrm>
            <a:custGeom>
              <a:avLst/>
              <a:gdLst>
                <a:gd name="connsiteX0" fmla="*/ 17187 w 17196"/>
                <a:gd name="connsiteY0" fmla="*/ 8218 h 35247"/>
                <a:gd name="connsiteX1" fmla="*/ 8218 w 17196"/>
                <a:gd name="connsiteY1" fmla="*/ 9 h 35247"/>
                <a:gd name="connsiteX2" fmla="*/ 9 w 17196"/>
                <a:gd name="connsiteY2" fmla="*/ 8218 h 35247"/>
                <a:gd name="connsiteX3" fmla="*/ 9 w 17196"/>
                <a:gd name="connsiteY3" fmla="*/ 26270 h 35247"/>
                <a:gd name="connsiteX4" fmla="*/ 8218 w 17196"/>
                <a:gd name="connsiteY4" fmla="*/ 35239 h 35247"/>
                <a:gd name="connsiteX5" fmla="*/ 17187 w 17196"/>
                <a:gd name="connsiteY5" fmla="*/ 27030 h 35247"/>
                <a:gd name="connsiteX6" fmla="*/ 17187 w 17196"/>
                <a:gd name="connsiteY6" fmla="*/ 26270 h 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96" h="35247">
                  <a:moveTo>
                    <a:pt x="17187" y="8218"/>
                  </a:moveTo>
                  <a:cubicBezTo>
                    <a:pt x="16977" y="3474"/>
                    <a:pt x="12962" y="-201"/>
                    <a:pt x="8218" y="9"/>
                  </a:cubicBezTo>
                  <a:cubicBezTo>
                    <a:pt x="3768" y="205"/>
                    <a:pt x="205" y="3768"/>
                    <a:pt x="9" y="8218"/>
                  </a:cubicBezTo>
                  <a:lnTo>
                    <a:pt x="9" y="26270"/>
                  </a:lnTo>
                  <a:cubicBezTo>
                    <a:pt x="-201" y="31014"/>
                    <a:pt x="3475" y="35030"/>
                    <a:pt x="8218" y="35239"/>
                  </a:cubicBezTo>
                  <a:cubicBezTo>
                    <a:pt x="12962" y="35449"/>
                    <a:pt x="16977" y="31774"/>
                    <a:pt x="17187" y="27030"/>
                  </a:cubicBezTo>
                  <a:cubicBezTo>
                    <a:pt x="17199" y="26777"/>
                    <a:pt x="17199" y="26523"/>
                    <a:pt x="17187" y="26270"/>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6" name="Freeform 15">
              <a:extLst>
                <a:ext uri="{FF2B5EF4-FFF2-40B4-BE49-F238E27FC236}">
                  <a16:creationId xmlns:a16="http://schemas.microsoft.com/office/drawing/2014/main" id="{CD8FCA45-28B2-DB72-D440-BF66CB41AB3C}"/>
                </a:ext>
              </a:extLst>
            </p:cNvPr>
            <p:cNvSpPr/>
            <p:nvPr/>
          </p:nvSpPr>
          <p:spPr>
            <a:xfrm>
              <a:off x="846159" y="4798608"/>
              <a:ext cx="17162" cy="58891"/>
            </a:xfrm>
            <a:custGeom>
              <a:avLst/>
              <a:gdLst>
                <a:gd name="connsiteX0" fmla="*/ 17162 w 17162"/>
                <a:gd name="connsiteY0" fmla="*/ 8581 h 58891"/>
                <a:gd name="connsiteX1" fmla="*/ 8581 w 17162"/>
                <a:gd name="connsiteY1" fmla="*/ 0 h 58891"/>
                <a:gd name="connsiteX2" fmla="*/ 0 w 17162"/>
                <a:gd name="connsiteY2" fmla="*/ 8581 h 58891"/>
                <a:gd name="connsiteX3" fmla="*/ 0 w 17162"/>
                <a:gd name="connsiteY3" fmla="*/ 50311 h 58891"/>
                <a:gd name="connsiteX4" fmla="*/ 8581 w 17162"/>
                <a:gd name="connsiteY4" fmla="*/ 58892 h 58891"/>
                <a:gd name="connsiteX5" fmla="*/ 17162 w 17162"/>
                <a:gd name="connsiteY5" fmla="*/ 50311 h 5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62" h="58891">
                  <a:moveTo>
                    <a:pt x="17162" y="8581"/>
                  </a:moveTo>
                  <a:cubicBezTo>
                    <a:pt x="17162" y="3842"/>
                    <a:pt x="13320" y="0"/>
                    <a:pt x="8581" y="0"/>
                  </a:cubicBezTo>
                  <a:cubicBezTo>
                    <a:pt x="3842" y="0"/>
                    <a:pt x="0" y="3842"/>
                    <a:pt x="0" y="8581"/>
                  </a:cubicBezTo>
                  <a:lnTo>
                    <a:pt x="0" y="50311"/>
                  </a:lnTo>
                  <a:cubicBezTo>
                    <a:pt x="0" y="55050"/>
                    <a:pt x="3842" y="58892"/>
                    <a:pt x="8581" y="58892"/>
                  </a:cubicBezTo>
                  <a:cubicBezTo>
                    <a:pt x="13320" y="58892"/>
                    <a:pt x="17162" y="55050"/>
                    <a:pt x="17162" y="50311"/>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7" name="Freeform 16">
              <a:extLst>
                <a:ext uri="{FF2B5EF4-FFF2-40B4-BE49-F238E27FC236}">
                  <a16:creationId xmlns:a16="http://schemas.microsoft.com/office/drawing/2014/main" id="{14E3B7A8-BC8C-F2D3-BDC6-0DA920883FCD}"/>
                </a:ext>
              </a:extLst>
            </p:cNvPr>
            <p:cNvSpPr/>
            <p:nvPr/>
          </p:nvSpPr>
          <p:spPr>
            <a:xfrm>
              <a:off x="893497" y="4766199"/>
              <a:ext cx="17162" cy="108446"/>
            </a:xfrm>
            <a:custGeom>
              <a:avLst/>
              <a:gdLst>
                <a:gd name="connsiteX0" fmla="*/ 17162 w 17162"/>
                <a:gd name="connsiteY0" fmla="*/ 8581 h 108446"/>
                <a:gd name="connsiteX1" fmla="*/ 8581 w 17162"/>
                <a:gd name="connsiteY1" fmla="*/ 0 h 108446"/>
                <a:gd name="connsiteX2" fmla="*/ 0 w 17162"/>
                <a:gd name="connsiteY2" fmla="*/ 8581 h 108446"/>
                <a:gd name="connsiteX3" fmla="*/ 0 w 17162"/>
                <a:gd name="connsiteY3" fmla="*/ 99865 h 108446"/>
                <a:gd name="connsiteX4" fmla="*/ 8581 w 17162"/>
                <a:gd name="connsiteY4" fmla="*/ 108446 h 108446"/>
                <a:gd name="connsiteX5" fmla="*/ 17162 w 17162"/>
                <a:gd name="connsiteY5" fmla="*/ 99865 h 10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62" h="108446">
                  <a:moveTo>
                    <a:pt x="17162" y="8581"/>
                  </a:moveTo>
                  <a:cubicBezTo>
                    <a:pt x="17162" y="3842"/>
                    <a:pt x="13320" y="0"/>
                    <a:pt x="8581" y="0"/>
                  </a:cubicBezTo>
                  <a:cubicBezTo>
                    <a:pt x="3842" y="0"/>
                    <a:pt x="0" y="3842"/>
                    <a:pt x="0" y="8581"/>
                  </a:cubicBezTo>
                  <a:lnTo>
                    <a:pt x="0" y="99865"/>
                  </a:lnTo>
                  <a:cubicBezTo>
                    <a:pt x="0" y="104605"/>
                    <a:pt x="3842" y="108446"/>
                    <a:pt x="8581" y="108446"/>
                  </a:cubicBezTo>
                  <a:cubicBezTo>
                    <a:pt x="13320" y="108446"/>
                    <a:pt x="17162" y="104605"/>
                    <a:pt x="17162" y="99865"/>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8" name="Freeform 17">
              <a:extLst>
                <a:ext uri="{FF2B5EF4-FFF2-40B4-BE49-F238E27FC236}">
                  <a16:creationId xmlns:a16="http://schemas.microsoft.com/office/drawing/2014/main" id="{AA819C0D-0A7D-DA8D-3FCB-514A8C91899F}"/>
                </a:ext>
              </a:extLst>
            </p:cNvPr>
            <p:cNvSpPr/>
            <p:nvPr/>
          </p:nvSpPr>
          <p:spPr>
            <a:xfrm>
              <a:off x="940718" y="4798922"/>
              <a:ext cx="17279" cy="58264"/>
            </a:xfrm>
            <a:custGeom>
              <a:avLst/>
              <a:gdLst>
                <a:gd name="connsiteX0" fmla="*/ 17280 w 17279"/>
                <a:gd name="connsiteY0" fmla="*/ 8267 h 58264"/>
                <a:gd name="connsiteX1" fmla="*/ 8259 w 17279"/>
                <a:gd name="connsiteY1" fmla="*/ 9 h 58264"/>
                <a:gd name="connsiteX2" fmla="*/ 0 w 17279"/>
                <a:gd name="connsiteY2" fmla="*/ 8267 h 58264"/>
                <a:gd name="connsiteX3" fmla="*/ 0 w 17279"/>
                <a:gd name="connsiteY3" fmla="*/ 49997 h 58264"/>
                <a:gd name="connsiteX4" fmla="*/ 9021 w 17279"/>
                <a:gd name="connsiteY4" fmla="*/ 58256 h 58264"/>
                <a:gd name="connsiteX5" fmla="*/ 17280 w 17279"/>
                <a:gd name="connsiteY5" fmla="*/ 49997 h 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9" h="58264">
                  <a:moveTo>
                    <a:pt x="17280" y="8267"/>
                  </a:moveTo>
                  <a:cubicBezTo>
                    <a:pt x="17070" y="3496"/>
                    <a:pt x="13031" y="-202"/>
                    <a:pt x="8259" y="9"/>
                  </a:cubicBezTo>
                  <a:cubicBezTo>
                    <a:pt x="3782" y="206"/>
                    <a:pt x="198" y="3790"/>
                    <a:pt x="0" y="8267"/>
                  </a:cubicBezTo>
                  <a:lnTo>
                    <a:pt x="0" y="49997"/>
                  </a:lnTo>
                  <a:cubicBezTo>
                    <a:pt x="210" y="54768"/>
                    <a:pt x="4249" y="58466"/>
                    <a:pt x="9021" y="58256"/>
                  </a:cubicBezTo>
                  <a:cubicBezTo>
                    <a:pt x="13498" y="58058"/>
                    <a:pt x="17081" y="54474"/>
                    <a:pt x="17280" y="49997"/>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9" name="Freeform 18">
              <a:extLst>
                <a:ext uri="{FF2B5EF4-FFF2-40B4-BE49-F238E27FC236}">
                  <a16:creationId xmlns:a16="http://schemas.microsoft.com/office/drawing/2014/main" id="{0872A4FA-2F48-20C9-FA30-F552C567C045}"/>
                </a:ext>
              </a:extLst>
            </p:cNvPr>
            <p:cNvSpPr/>
            <p:nvPr/>
          </p:nvSpPr>
          <p:spPr>
            <a:xfrm>
              <a:off x="988031" y="4822649"/>
              <a:ext cx="17196" cy="35247"/>
            </a:xfrm>
            <a:custGeom>
              <a:avLst/>
              <a:gdLst>
                <a:gd name="connsiteX0" fmla="*/ 17187 w 17196"/>
                <a:gd name="connsiteY0" fmla="*/ 8218 h 35247"/>
                <a:gd name="connsiteX1" fmla="*/ 8218 w 17196"/>
                <a:gd name="connsiteY1" fmla="*/ 9 h 35247"/>
                <a:gd name="connsiteX2" fmla="*/ 9 w 17196"/>
                <a:gd name="connsiteY2" fmla="*/ 8218 h 35247"/>
                <a:gd name="connsiteX3" fmla="*/ 9 w 17196"/>
                <a:gd name="connsiteY3" fmla="*/ 26270 h 35247"/>
                <a:gd name="connsiteX4" fmla="*/ 8218 w 17196"/>
                <a:gd name="connsiteY4" fmla="*/ 35239 h 35247"/>
                <a:gd name="connsiteX5" fmla="*/ 17187 w 17196"/>
                <a:gd name="connsiteY5" fmla="*/ 27030 h 35247"/>
                <a:gd name="connsiteX6" fmla="*/ 17187 w 17196"/>
                <a:gd name="connsiteY6" fmla="*/ 26270 h 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96" h="35247">
                  <a:moveTo>
                    <a:pt x="17187" y="8218"/>
                  </a:moveTo>
                  <a:cubicBezTo>
                    <a:pt x="16977" y="3474"/>
                    <a:pt x="12962" y="-201"/>
                    <a:pt x="8218" y="9"/>
                  </a:cubicBezTo>
                  <a:cubicBezTo>
                    <a:pt x="3768" y="205"/>
                    <a:pt x="205" y="3768"/>
                    <a:pt x="9" y="8218"/>
                  </a:cubicBezTo>
                  <a:lnTo>
                    <a:pt x="9" y="26270"/>
                  </a:lnTo>
                  <a:cubicBezTo>
                    <a:pt x="-201" y="31014"/>
                    <a:pt x="3475" y="35030"/>
                    <a:pt x="8218" y="35239"/>
                  </a:cubicBezTo>
                  <a:cubicBezTo>
                    <a:pt x="12962" y="35449"/>
                    <a:pt x="16977" y="31774"/>
                    <a:pt x="17187" y="27030"/>
                  </a:cubicBezTo>
                  <a:cubicBezTo>
                    <a:pt x="17199" y="26777"/>
                    <a:pt x="17199" y="26523"/>
                    <a:pt x="17187" y="26270"/>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grpSp>
      <p:pic>
        <p:nvPicPr>
          <p:cNvPr id="20" name="Graphic 19">
            <a:extLst>
              <a:ext uri="{FF2B5EF4-FFF2-40B4-BE49-F238E27FC236}">
                <a16:creationId xmlns:a16="http://schemas.microsoft.com/office/drawing/2014/main" id="{7778474F-FC29-749B-4C24-82589FA37516}"/>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791" t="39565" r="9108" b="36988"/>
          <a:stretch/>
        </p:blipFill>
        <p:spPr>
          <a:xfrm>
            <a:off x="8863729" y="6366327"/>
            <a:ext cx="3169355" cy="436604"/>
          </a:xfrm>
          <a:prstGeom prst="rect">
            <a:avLst/>
          </a:prstGeom>
        </p:spPr>
      </p:pic>
      <p:sp>
        <p:nvSpPr>
          <p:cNvPr id="22" name="Table Placeholder 11">
            <a:extLst>
              <a:ext uri="{FF2B5EF4-FFF2-40B4-BE49-F238E27FC236}">
                <a16:creationId xmlns:a16="http://schemas.microsoft.com/office/drawing/2014/main" id="{ACD58604-4F2A-27C2-A828-17ECD4CD991C}"/>
              </a:ext>
            </a:extLst>
          </p:cNvPr>
          <p:cNvSpPr>
            <a:spLocks noGrp="1"/>
          </p:cNvSpPr>
          <p:nvPr>
            <p:ph type="tbl" sz="quarter" idx="12"/>
          </p:nvPr>
        </p:nvSpPr>
        <p:spPr>
          <a:xfrm>
            <a:off x="533400" y="1347787"/>
            <a:ext cx="11164336" cy="3951325"/>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a:p>
        </p:txBody>
      </p:sp>
    </p:spTree>
    <p:extLst>
      <p:ext uri="{BB962C8B-B14F-4D97-AF65-F5344CB8AC3E}">
        <p14:creationId xmlns:p14="http://schemas.microsoft.com/office/powerpoint/2010/main" val="18546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bg>
      <p:bgPr>
        <a:blipFill>
          <a:blip r:embed="rId2" cstate="print">
            <a:alphaModFix amt="30000"/>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711015" y="1602318"/>
            <a:ext cx="10817582" cy="3744383"/>
          </a:xfrm>
          <a:prstGeom prst="rect">
            <a:avLst/>
          </a:prstGeom>
        </p:spPr>
        <p:txBody>
          <a:bodyPr vert="horz" lIns="91420" tIns="45710" rIns="91420" bIns="45710">
            <a:noAutofit/>
          </a:bodyPr>
          <a:lstStyle>
            <a:lvl1pPr marL="0" indent="0" algn="ctr">
              <a:buNone/>
              <a:defRPr sz="2666" b="0" i="0">
                <a:solidFill>
                  <a:schemeClr val="tx1"/>
                </a:solidFill>
                <a:latin typeface="+mn-lt"/>
                <a:cs typeface="CiscoSans ExtraLight"/>
              </a:defRPr>
            </a:lvl1pPr>
          </a:lstStyle>
          <a:p>
            <a:pPr lvl="0"/>
            <a:r>
              <a:rPr lang="en-US" noProof="0"/>
              <a:t>Click icon to add chart</a:t>
            </a:r>
          </a:p>
        </p:txBody>
      </p:sp>
      <p:sp>
        <p:nvSpPr>
          <p:cNvPr id="7" name="Text Placeholder 9"/>
          <p:cNvSpPr>
            <a:spLocks noGrp="1"/>
          </p:cNvSpPr>
          <p:nvPr>
            <p:ph type="body" sz="quarter" idx="11"/>
          </p:nvPr>
        </p:nvSpPr>
        <p:spPr>
          <a:xfrm>
            <a:off x="583537" y="5530961"/>
            <a:ext cx="9571256" cy="434977"/>
          </a:xfrm>
          <a:prstGeom prst="rect">
            <a:avLst/>
          </a:prstGeom>
        </p:spPr>
        <p:txBody>
          <a:bodyPr wrap="square" lIns="91420" tIns="45710" rIns="91420" bIns="45710" anchor="b" anchorCtr="0">
            <a:noAutofit/>
          </a:bodyPr>
          <a:lstStyle>
            <a:lvl1pPr algn="l" defTabSz="804565">
              <a:lnSpc>
                <a:spcPct val="100000"/>
              </a:lnSpc>
              <a:spcBef>
                <a:spcPct val="50000"/>
              </a:spcBef>
              <a:buNone/>
              <a:defRPr sz="1866" b="0" i="0">
                <a:solidFill>
                  <a:srgbClr val="0051AF"/>
                </a:solidFill>
                <a:latin typeface="+mn-lt"/>
                <a:cs typeface="CiscoSans ExtraLight"/>
              </a:defRPr>
            </a:lvl1pPr>
            <a:lvl2pPr>
              <a:buFont typeface="Arial" pitchFamily="34" charset="0"/>
              <a:buNone/>
              <a:defRPr sz="1466"/>
            </a:lvl2pPr>
            <a:lvl3pPr>
              <a:buFont typeface="Arial" pitchFamily="34" charset="0"/>
              <a:buNone/>
              <a:defRPr sz="1466"/>
            </a:lvl3pPr>
            <a:lvl4pPr>
              <a:buFont typeface="Arial" pitchFamily="34" charset="0"/>
              <a:buNone/>
              <a:defRPr sz="1466"/>
            </a:lvl4pPr>
            <a:lvl5pPr>
              <a:buFont typeface="Arial" pitchFamily="34" charset="0"/>
              <a:buNone/>
              <a:defRPr sz="1466"/>
            </a:lvl5pPr>
          </a:lstStyle>
          <a:p>
            <a:pPr lvl="0"/>
            <a:r>
              <a:rPr lang="en-US"/>
              <a:t>Click to edit Master text styles</a:t>
            </a:r>
          </a:p>
        </p:txBody>
      </p:sp>
      <p:sp>
        <p:nvSpPr>
          <p:cNvPr id="42" name="Title Placeholder 5">
            <a:extLst>
              <a:ext uri="{FF2B5EF4-FFF2-40B4-BE49-F238E27FC236}">
                <a16:creationId xmlns:a16="http://schemas.microsoft.com/office/drawing/2014/main" id="{D696F0D4-CEB4-203A-7A18-C327845830E3}"/>
              </a:ext>
            </a:extLst>
          </p:cNvPr>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4000" b="0" i="0" u="none" kern="1200" baseline="0" dirty="0">
                <a:solidFill>
                  <a:srgbClr val="0051AF"/>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lvl="0"/>
            <a:r>
              <a:rPr lang="en-GB"/>
              <a:t>Title Goes Here</a:t>
            </a:r>
          </a:p>
        </p:txBody>
      </p:sp>
      <p:sp>
        <p:nvSpPr>
          <p:cNvPr id="21" name="Rectangle 20">
            <a:extLst>
              <a:ext uri="{FF2B5EF4-FFF2-40B4-BE49-F238E27FC236}">
                <a16:creationId xmlns:a16="http://schemas.microsoft.com/office/drawing/2014/main" id="{6426337E-FF21-CD80-5843-BED1F64FD0BD}"/>
              </a:ext>
            </a:extLst>
          </p:cNvPr>
          <p:cNvSpPr>
            <a:spLocks noChangeArrowheads="1"/>
          </p:cNvSpPr>
          <p:nvPr userDrawn="1"/>
        </p:nvSpPr>
        <p:spPr bwMode="ltGray">
          <a:xfrm>
            <a:off x="1094486" y="6409011"/>
            <a:ext cx="6044736" cy="219784"/>
          </a:xfrm>
          <a:prstGeom prst="rect">
            <a:avLst/>
          </a:prstGeom>
          <a:noFill/>
          <a:ln w="9525">
            <a:noFill/>
            <a:miter lim="800000"/>
            <a:headEnd/>
            <a:tailEnd/>
          </a:ln>
          <a:effectLst/>
        </p:spPr>
        <p:txBody>
          <a:bodyPr wrap="square" lIns="109458" tIns="54727" rIns="109458" bIns="54727" anchor="b">
            <a:spAutoFit/>
          </a:bodyPr>
          <a:lstStyle/>
          <a:p>
            <a:pPr defTabSz="1085486" fontAlgn="auto">
              <a:spcBef>
                <a:spcPts val="0"/>
              </a:spcBef>
              <a:spcAft>
                <a:spcPts val="0"/>
              </a:spcAft>
              <a:defRPr/>
            </a:pPr>
            <a:r>
              <a:rPr lang="en-US" sz="710" spc="36">
                <a:solidFill>
                  <a:srgbClr val="414244"/>
                </a:solidFill>
                <a:latin typeface="CiscoSansTT Light" panose="020B0503020201020303" pitchFamily="34" charset="0"/>
                <a:ea typeface="+mn-ea"/>
                <a:cs typeface="CiscoSansTT Light" panose="020B0503020201020303" pitchFamily="34" charset="0"/>
              </a:rPr>
              <a:t>© 2024  Cisco and/or its affiliates. All rights reserved.   Cisco Confidential</a:t>
            </a:r>
          </a:p>
        </p:txBody>
      </p:sp>
      <p:grpSp>
        <p:nvGrpSpPr>
          <p:cNvPr id="22" name="Picture 7">
            <a:extLst>
              <a:ext uri="{FF2B5EF4-FFF2-40B4-BE49-F238E27FC236}">
                <a16:creationId xmlns:a16="http://schemas.microsoft.com/office/drawing/2014/main" id="{EE57703A-BEBE-6318-6D73-5834561186EF}"/>
              </a:ext>
            </a:extLst>
          </p:cNvPr>
          <p:cNvGrpSpPr/>
          <p:nvPr userDrawn="1"/>
        </p:nvGrpSpPr>
        <p:grpSpPr>
          <a:xfrm>
            <a:off x="383800" y="6354128"/>
            <a:ext cx="527363" cy="278057"/>
            <a:chOff x="609602" y="4766165"/>
            <a:chExt cx="395625" cy="208597"/>
          </a:xfrm>
          <a:solidFill>
            <a:srgbClr val="414244"/>
          </a:solidFill>
        </p:grpSpPr>
        <p:sp>
          <p:nvSpPr>
            <p:cNvPr id="23" name="Freeform 22">
              <a:extLst>
                <a:ext uri="{FF2B5EF4-FFF2-40B4-BE49-F238E27FC236}">
                  <a16:creationId xmlns:a16="http://schemas.microsoft.com/office/drawing/2014/main" id="{B1DF8D0E-8D02-A792-7044-283FBB8893BB}"/>
                </a:ext>
              </a:extLst>
            </p:cNvPr>
            <p:cNvSpPr/>
            <p:nvPr/>
          </p:nvSpPr>
          <p:spPr>
            <a:xfrm>
              <a:off x="721490" y="4904754"/>
              <a:ext cx="17346" cy="68748"/>
            </a:xfrm>
            <a:custGeom>
              <a:avLst/>
              <a:gdLst>
                <a:gd name="connsiteX0" fmla="*/ 0 w 17346"/>
                <a:gd name="connsiteY0" fmla="*/ 0 h 68748"/>
                <a:gd name="connsiteX1" fmla="*/ 17347 w 17346"/>
                <a:gd name="connsiteY1" fmla="*/ 0 h 68748"/>
                <a:gd name="connsiteX2" fmla="*/ 17347 w 17346"/>
                <a:gd name="connsiteY2" fmla="*/ 68749 h 68748"/>
                <a:gd name="connsiteX3" fmla="*/ 0 w 17346"/>
                <a:gd name="connsiteY3" fmla="*/ 68749 h 68748"/>
              </a:gdLst>
              <a:ahLst/>
              <a:cxnLst>
                <a:cxn ang="0">
                  <a:pos x="connsiteX0" y="connsiteY0"/>
                </a:cxn>
                <a:cxn ang="0">
                  <a:pos x="connsiteX1" y="connsiteY1"/>
                </a:cxn>
                <a:cxn ang="0">
                  <a:pos x="connsiteX2" y="connsiteY2"/>
                </a:cxn>
                <a:cxn ang="0">
                  <a:pos x="connsiteX3" y="connsiteY3"/>
                </a:cxn>
              </a:cxnLst>
              <a:rect l="l" t="t" r="r" b="b"/>
              <a:pathLst>
                <a:path w="17346" h="68748">
                  <a:moveTo>
                    <a:pt x="0" y="0"/>
                  </a:moveTo>
                  <a:lnTo>
                    <a:pt x="17347" y="0"/>
                  </a:lnTo>
                  <a:lnTo>
                    <a:pt x="17347" y="68749"/>
                  </a:lnTo>
                  <a:lnTo>
                    <a:pt x="0" y="68749"/>
                  </a:ln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4" name="Freeform 23">
              <a:extLst>
                <a:ext uri="{FF2B5EF4-FFF2-40B4-BE49-F238E27FC236}">
                  <a16:creationId xmlns:a16="http://schemas.microsoft.com/office/drawing/2014/main" id="{86DB761B-7756-189D-F952-7C26D5A597A6}"/>
                </a:ext>
              </a:extLst>
            </p:cNvPr>
            <p:cNvSpPr/>
            <p:nvPr/>
          </p:nvSpPr>
          <p:spPr>
            <a:xfrm>
              <a:off x="826276" y="4903562"/>
              <a:ext cx="52443" cy="71183"/>
            </a:xfrm>
            <a:custGeom>
              <a:avLst/>
              <a:gdLst>
                <a:gd name="connsiteX0" fmla="*/ 52443 w 52443"/>
                <a:gd name="connsiteY0" fmla="*/ 20890 h 71183"/>
                <a:gd name="connsiteX1" fmla="*/ 37851 w 52443"/>
                <a:gd name="connsiteY1" fmla="*/ 17212 h 71183"/>
                <a:gd name="connsiteX2" fmla="*/ 18858 w 52443"/>
                <a:gd name="connsiteY2" fmla="*/ 35550 h 71183"/>
                <a:gd name="connsiteX3" fmla="*/ 37851 w 52443"/>
                <a:gd name="connsiteY3" fmla="*/ 53904 h 71183"/>
                <a:gd name="connsiteX4" fmla="*/ 52443 w 52443"/>
                <a:gd name="connsiteY4" fmla="*/ 50260 h 71183"/>
                <a:gd name="connsiteX5" fmla="*/ 52443 w 52443"/>
                <a:gd name="connsiteY5" fmla="*/ 68732 h 71183"/>
                <a:gd name="connsiteX6" fmla="*/ 36625 w 52443"/>
                <a:gd name="connsiteY6" fmla="*/ 71184 h 71183"/>
                <a:gd name="connsiteX7" fmla="*/ 0 w 52443"/>
                <a:gd name="connsiteY7" fmla="*/ 35583 h 71183"/>
                <a:gd name="connsiteX8" fmla="*/ 36625 w 52443"/>
                <a:gd name="connsiteY8" fmla="*/ 0 h 71183"/>
                <a:gd name="connsiteX9" fmla="*/ 52443 w 52443"/>
                <a:gd name="connsiteY9" fmla="*/ 2468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43" h="71183">
                  <a:moveTo>
                    <a:pt x="52443" y="20890"/>
                  </a:moveTo>
                  <a:cubicBezTo>
                    <a:pt x="47966" y="18454"/>
                    <a:pt x="42947" y="17188"/>
                    <a:pt x="37851" y="17212"/>
                  </a:cubicBezTo>
                  <a:cubicBezTo>
                    <a:pt x="26633" y="17212"/>
                    <a:pt x="18858" y="25021"/>
                    <a:pt x="18858" y="35550"/>
                  </a:cubicBezTo>
                  <a:cubicBezTo>
                    <a:pt x="18858" y="45760"/>
                    <a:pt x="26297" y="53904"/>
                    <a:pt x="37851" y="53904"/>
                  </a:cubicBezTo>
                  <a:cubicBezTo>
                    <a:pt x="42940" y="53911"/>
                    <a:pt x="47953" y="52658"/>
                    <a:pt x="52443" y="50260"/>
                  </a:cubicBezTo>
                  <a:lnTo>
                    <a:pt x="52443" y="68732"/>
                  </a:lnTo>
                  <a:cubicBezTo>
                    <a:pt x="47318" y="70316"/>
                    <a:pt x="41988" y="71140"/>
                    <a:pt x="36625" y="71184"/>
                  </a:cubicBezTo>
                  <a:cubicBezTo>
                    <a:pt x="17112" y="71184"/>
                    <a:pt x="0" y="57750"/>
                    <a:pt x="0" y="35583"/>
                  </a:cubicBezTo>
                  <a:cubicBezTo>
                    <a:pt x="0" y="15063"/>
                    <a:pt x="15483" y="0"/>
                    <a:pt x="36625" y="0"/>
                  </a:cubicBezTo>
                  <a:cubicBezTo>
                    <a:pt x="41992" y="15"/>
                    <a:pt x="47327" y="847"/>
                    <a:pt x="52443" y="2468"/>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5" name="Freeform 24">
              <a:extLst>
                <a:ext uri="{FF2B5EF4-FFF2-40B4-BE49-F238E27FC236}">
                  <a16:creationId xmlns:a16="http://schemas.microsoft.com/office/drawing/2014/main" id="{EF43456F-37AD-379F-61EA-A34C37710808}"/>
                </a:ext>
              </a:extLst>
            </p:cNvPr>
            <p:cNvSpPr/>
            <p:nvPr/>
          </p:nvSpPr>
          <p:spPr>
            <a:xfrm>
              <a:off x="645202" y="4903528"/>
              <a:ext cx="52443" cy="71183"/>
            </a:xfrm>
            <a:custGeom>
              <a:avLst/>
              <a:gdLst>
                <a:gd name="connsiteX0" fmla="*/ 52443 w 52443"/>
                <a:gd name="connsiteY0" fmla="*/ 20924 h 71183"/>
                <a:gd name="connsiteX1" fmla="*/ 37867 w 52443"/>
                <a:gd name="connsiteY1" fmla="*/ 17246 h 71183"/>
                <a:gd name="connsiteX2" fmla="*/ 18858 w 52443"/>
                <a:gd name="connsiteY2" fmla="*/ 35583 h 71183"/>
                <a:gd name="connsiteX3" fmla="*/ 37867 w 52443"/>
                <a:gd name="connsiteY3" fmla="*/ 53938 h 71183"/>
                <a:gd name="connsiteX4" fmla="*/ 52443 w 52443"/>
                <a:gd name="connsiteY4" fmla="*/ 50294 h 71183"/>
                <a:gd name="connsiteX5" fmla="*/ 52443 w 52443"/>
                <a:gd name="connsiteY5" fmla="*/ 68766 h 71183"/>
                <a:gd name="connsiteX6" fmla="*/ 36608 w 52443"/>
                <a:gd name="connsiteY6" fmla="*/ 71184 h 71183"/>
                <a:gd name="connsiteX7" fmla="*/ 0 w 52443"/>
                <a:gd name="connsiteY7" fmla="*/ 35583 h 71183"/>
                <a:gd name="connsiteX8" fmla="*/ 36608 w 52443"/>
                <a:gd name="connsiteY8" fmla="*/ 0 h 71183"/>
                <a:gd name="connsiteX9" fmla="*/ 52426 w 52443"/>
                <a:gd name="connsiteY9" fmla="*/ 2469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43" h="71183">
                  <a:moveTo>
                    <a:pt x="52443" y="20924"/>
                  </a:moveTo>
                  <a:cubicBezTo>
                    <a:pt x="47975" y="18481"/>
                    <a:pt x="42959" y="17215"/>
                    <a:pt x="37867" y="17246"/>
                  </a:cubicBezTo>
                  <a:cubicBezTo>
                    <a:pt x="26633" y="17246"/>
                    <a:pt x="18858" y="25055"/>
                    <a:pt x="18858" y="35583"/>
                  </a:cubicBezTo>
                  <a:cubicBezTo>
                    <a:pt x="18858" y="45793"/>
                    <a:pt x="26314" y="53938"/>
                    <a:pt x="37867" y="53938"/>
                  </a:cubicBezTo>
                  <a:cubicBezTo>
                    <a:pt x="42954" y="53956"/>
                    <a:pt x="47964" y="52704"/>
                    <a:pt x="52443" y="50294"/>
                  </a:cubicBezTo>
                  <a:lnTo>
                    <a:pt x="52443" y="68766"/>
                  </a:lnTo>
                  <a:cubicBezTo>
                    <a:pt x="47312" y="70346"/>
                    <a:pt x="41976" y="71160"/>
                    <a:pt x="36608" y="71184"/>
                  </a:cubicBezTo>
                  <a:cubicBezTo>
                    <a:pt x="17112" y="71184"/>
                    <a:pt x="0" y="57750"/>
                    <a:pt x="0" y="35583"/>
                  </a:cubicBezTo>
                  <a:cubicBezTo>
                    <a:pt x="0" y="15063"/>
                    <a:pt x="15500" y="0"/>
                    <a:pt x="36608" y="0"/>
                  </a:cubicBezTo>
                  <a:cubicBezTo>
                    <a:pt x="41976" y="11"/>
                    <a:pt x="47310" y="843"/>
                    <a:pt x="52426" y="2469"/>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6" name="Freeform 25">
              <a:extLst>
                <a:ext uri="{FF2B5EF4-FFF2-40B4-BE49-F238E27FC236}">
                  <a16:creationId xmlns:a16="http://schemas.microsoft.com/office/drawing/2014/main" id="{51EDD0AD-9D75-F50D-7F8C-C5813FCD418C}"/>
                </a:ext>
              </a:extLst>
            </p:cNvPr>
            <p:cNvSpPr/>
            <p:nvPr/>
          </p:nvSpPr>
          <p:spPr>
            <a:xfrm>
              <a:off x="896990" y="4903579"/>
              <a:ext cx="72627" cy="71183"/>
            </a:xfrm>
            <a:custGeom>
              <a:avLst/>
              <a:gdLst>
                <a:gd name="connsiteX0" fmla="*/ 72628 w 72627"/>
                <a:gd name="connsiteY0" fmla="*/ 35583 h 71183"/>
                <a:gd name="connsiteX1" fmla="*/ 36306 w 72627"/>
                <a:gd name="connsiteY1" fmla="*/ 71184 h 71183"/>
                <a:gd name="connsiteX2" fmla="*/ 0 w 72627"/>
                <a:gd name="connsiteY2" fmla="*/ 35583 h 71183"/>
                <a:gd name="connsiteX3" fmla="*/ 36306 w 72627"/>
                <a:gd name="connsiteY3" fmla="*/ 0 h 71183"/>
                <a:gd name="connsiteX4" fmla="*/ 72628 w 72627"/>
                <a:gd name="connsiteY4" fmla="*/ 35583 h 71183"/>
                <a:gd name="connsiteX5" fmla="*/ 36306 w 72627"/>
                <a:gd name="connsiteY5" fmla="*/ 17464 h 71183"/>
                <a:gd name="connsiteX6" fmla="*/ 18069 w 72627"/>
                <a:gd name="connsiteY6" fmla="*/ 35399 h 71183"/>
                <a:gd name="connsiteX7" fmla="*/ 36003 w 72627"/>
                <a:gd name="connsiteY7" fmla="*/ 53634 h 71183"/>
                <a:gd name="connsiteX8" fmla="*/ 54240 w 72627"/>
                <a:gd name="connsiteY8" fmla="*/ 35701 h 71183"/>
                <a:gd name="connsiteX9" fmla="*/ 54240 w 72627"/>
                <a:gd name="connsiteY9" fmla="*/ 35583 h 71183"/>
                <a:gd name="connsiteX10" fmla="*/ 36779 w 72627"/>
                <a:gd name="connsiteY10" fmla="*/ 17517 h 71183"/>
                <a:gd name="connsiteX11" fmla="*/ 36306 w 72627"/>
                <a:gd name="connsiteY11" fmla="*/ 17515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627" h="71183">
                  <a:moveTo>
                    <a:pt x="72628" y="35583"/>
                  </a:moveTo>
                  <a:cubicBezTo>
                    <a:pt x="72628" y="55248"/>
                    <a:pt x="57515" y="71184"/>
                    <a:pt x="36306" y="71184"/>
                  </a:cubicBezTo>
                  <a:cubicBezTo>
                    <a:pt x="15097" y="71184"/>
                    <a:pt x="0" y="55248"/>
                    <a:pt x="0" y="35583"/>
                  </a:cubicBezTo>
                  <a:cubicBezTo>
                    <a:pt x="0" y="15919"/>
                    <a:pt x="15113" y="0"/>
                    <a:pt x="36306" y="0"/>
                  </a:cubicBezTo>
                  <a:cubicBezTo>
                    <a:pt x="57498" y="0"/>
                    <a:pt x="72628" y="15953"/>
                    <a:pt x="72628" y="35583"/>
                  </a:cubicBezTo>
                  <a:moveTo>
                    <a:pt x="36306" y="17464"/>
                  </a:moveTo>
                  <a:cubicBezTo>
                    <a:pt x="26317" y="17381"/>
                    <a:pt x="18153" y="25410"/>
                    <a:pt x="18069" y="35399"/>
                  </a:cubicBezTo>
                  <a:cubicBezTo>
                    <a:pt x="17987" y="45387"/>
                    <a:pt x="26015" y="53552"/>
                    <a:pt x="36003" y="53634"/>
                  </a:cubicBezTo>
                  <a:cubicBezTo>
                    <a:pt x="45992" y="53718"/>
                    <a:pt x="54156" y="45689"/>
                    <a:pt x="54240" y="35701"/>
                  </a:cubicBezTo>
                  <a:cubicBezTo>
                    <a:pt x="54240" y="35661"/>
                    <a:pt x="54240" y="35622"/>
                    <a:pt x="54240" y="35583"/>
                  </a:cubicBezTo>
                  <a:cubicBezTo>
                    <a:pt x="54408" y="25773"/>
                    <a:pt x="46589" y="17684"/>
                    <a:pt x="36779" y="17517"/>
                  </a:cubicBezTo>
                  <a:cubicBezTo>
                    <a:pt x="36621" y="17514"/>
                    <a:pt x="36463" y="17513"/>
                    <a:pt x="36306" y="17515"/>
                  </a:cubicBezTo>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7" name="Freeform 26">
              <a:extLst>
                <a:ext uri="{FF2B5EF4-FFF2-40B4-BE49-F238E27FC236}">
                  <a16:creationId xmlns:a16="http://schemas.microsoft.com/office/drawing/2014/main" id="{ECD898FD-4B41-DB0D-2D56-1CE74E4FEFE2}"/>
                </a:ext>
              </a:extLst>
            </p:cNvPr>
            <p:cNvSpPr/>
            <p:nvPr/>
          </p:nvSpPr>
          <p:spPr>
            <a:xfrm>
              <a:off x="762028" y="4903461"/>
              <a:ext cx="47439" cy="71250"/>
            </a:xfrm>
            <a:custGeom>
              <a:avLst/>
              <a:gdLst>
                <a:gd name="connsiteX0" fmla="*/ 42603 w 47439"/>
                <a:gd name="connsiteY0" fmla="*/ 16910 h 71250"/>
                <a:gd name="connsiteX1" fmla="*/ 29034 w 47439"/>
                <a:gd name="connsiteY1" fmla="*/ 14811 h 71250"/>
                <a:gd name="connsiteX2" fmla="*/ 18304 w 47439"/>
                <a:gd name="connsiteY2" fmla="*/ 20453 h 71250"/>
                <a:gd name="connsiteX3" fmla="*/ 26264 w 47439"/>
                <a:gd name="connsiteY3" fmla="*/ 27002 h 71250"/>
                <a:gd name="connsiteX4" fmla="*/ 31049 w 47439"/>
                <a:gd name="connsiteY4" fmla="*/ 28514 h 71250"/>
                <a:gd name="connsiteX5" fmla="*/ 47439 w 47439"/>
                <a:gd name="connsiteY5" fmla="*/ 48178 h 71250"/>
                <a:gd name="connsiteX6" fmla="*/ 18892 w 47439"/>
                <a:gd name="connsiteY6" fmla="*/ 71251 h 71250"/>
                <a:gd name="connsiteX7" fmla="*/ 168 w 47439"/>
                <a:gd name="connsiteY7" fmla="*/ 69370 h 71250"/>
                <a:gd name="connsiteX8" fmla="*/ 168 w 47439"/>
                <a:gd name="connsiteY8" fmla="*/ 53552 h 71250"/>
                <a:gd name="connsiteX9" fmla="*/ 16541 w 47439"/>
                <a:gd name="connsiteY9" fmla="*/ 56121 h 71250"/>
                <a:gd name="connsiteX10" fmla="*/ 29152 w 47439"/>
                <a:gd name="connsiteY10" fmla="*/ 49689 h 71250"/>
                <a:gd name="connsiteX11" fmla="*/ 21411 w 47439"/>
                <a:gd name="connsiteY11" fmla="*/ 42855 h 71250"/>
                <a:gd name="connsiteX12" fmla="*/ 17699 w 47439"/>
                <a:gd name="connsiteY12" fmla="*/ 41646 h 71250"/>
                <a:gd name="connsiteX13" fmla="*/ 0 w 47439"/>
                <a:gd name="connsiteY13" fmla="*/ 21495 h 71250"/>
                <a:gd name="connsiteX14" fmla="*/ 25609 w 47439"/>
                <a:gd name="connsiteY14" fmla="*/ 0 h 71250"/>
                <a:gd name="connsiteX15" fmla="*/ 42519 w 47439"/>
                <a:gd name="connsiteY15" fmla="*/ 2183 h 7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439" h="71250">
                  <a:moveTo>
                    <a:pt x="42603" y="16910"/>
                  </a:moveTo>
                  <a:cubicBezTo>
                    <a:pt x="38176" y="15688"/>
                    <a:pt x="33624" y="14984"/>
                    <a:pt x="29034" y="14811"/>
                  </a:cubicBezTo>
                  <a:cubicBezTo>
                    <a:pt x="22082" y="14811"/>
                    <a:pt x="18304" y="17145"/>
                    <a:pt x="18304" y="20453"/>
                  </a:cubicBezTo>
                  <a:cubicBezTo>
                    <a:pt x="18304" y="24635"/>
                    <a:pt x="23342" y="26096"/>
                    <a:pt x="26264" y="27002"/>
                  </a:cubicBezTo>
                  <a:lnTo>
                    <a:pt x="31049" y="28514"/>
                  </a:lnTo>
                  <a:cubicBezTo>
                    <a:pt x="42301" y="32107"/>
                    <a:pt x="47439" y="39815"/>
                    <a:pt x="47439" y="48178"/>
                  </a:cubicBezTo>
                  <a:cubicBezTo>
                    <a:pt x="47439" y="65457"/>
                    <a:pt x="32326" y="71251"/>
                    <a:pt x="18892" y="71251"/>
                  </a:cubicBezTo>
                  <a:cubicBezTo>
                    <a:pt x="12606" y="71196"/>
                    <a:pt x="6339" y="70566"/>
                    <a:pt x="168" y="69370"/>
                  </a:cubicBezTo>
                  <a:lnTo>
                    <a:pt x="168" y="53552"/>
                  </a:lnTo>
                  <a:cubicBezTo>
                    <a:pt x="5493" y="55107"/>
                    <a:pt x="10996" y="55970"/>
                    <a:pt x="16541" y="56121"/>
                  </a:cubicBezTo>
                  <a:cubicBezTo>
                    <a:pt x="25172" y="56121"/>
                    <a:pt x="29152" y="53585"/>
                    <a:pt x="29152" y="49689"/>
                  </a:cubicBezTo>
                  <a:cubicBezTo>
                    <a:pt x="29152" y="46213"/>
                    <a:pt x="25709" y="44198"/>
                    <a:pt x="21411" y="42855"/>
                  </a:cubicBezTo>
                  <a:lnTo>
                    <a:pt x="17699" y="41646"/>
                  </a:lnTo>
                  <a:cubicBezTo>
                    <a:pt x="8044" y="38589"/>
                    <a:pt x="0" y="32913"/>
                    <a:pt x="0" y="21495"/>
                  </a:cubicBezTo>
                  <a:cubicBezTo>
                    <a:pt x="0" y="8631"/>
                    <a:pt x="9622" y="0"/>
                    <a:pt x="25609" y="0"/>
                  </a:cubicBezTo>
                  <a:cubicBezTo>
                    <a:pt x="31310" y="79"/>
                    <a:pt x="36984" y="812"/>
                    <a:pt x="42519" y="2183"/>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8" name="Freeform 27">
              <a:extLst>
                <a:ext uri="{FF2B5EF4-FFF2-40B4-BE49-F238E27FC236}">
                  <a16:creationId xmlns:a16="http://schemas.microsoft.com/office/drawing/2014/main" id="{BF511CF2-90B8-8380-A5F2-8AE31AA9D743}"/>
                </a:ext>
              </a:extLst>
            </p:cNvPr>
            <p:cNvSpPr/>
            <p:nvPr/>
          </p:nvSpPr>
          <p:spPr>
            <a:xfrm>
              <a:off x="609602" y="4822252"/>
              <a:ext cx="17229" cy="35281"/>
            </a:xfrm>
            <a:custGeom>
              <a:avLst/>
              <a:gdLst>
                <a:gd name="connsiteX0" fmla="*/ 17229 w 17229"/>
                <a:gd name="connsiteY0" fmla="*/ 8615 h 35281"/>
                <a:gd name="connsiteX1" fmla="*/ 8615 w 17229"/>
                <a:gd name="connsiteY1" fmla="*/ 0 h 35281"/>
                <a:gd name="connsiteX2" fmla="*/ 0 w 17229"/>
                <a:gd name="connsiteY2" fmla="*/ 8615 h 35281"/>
                <a:gd name="connsiteX3" fmla="*/ 0 w 17229"/>
                <a:gd name="connsiteY3" fmla="*/ 26667 h 35281"/>
                <a:gd name="connsiteX4" fmla="*/ 8615 w 17229"/>
                <a:gd name="connsiteY4" fmla="*/ 35281 h 35281"/>
                <a:gd name="connsiteX5" fmla="*/ 17229 w 17229"/>
                <a:gd name="connsiteY5" fmla="*/ 26667 h 3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35281">
                  <a:moveTo>
                    <a:pt x="17229" y="8615"/>
                  </a:moveTo>
                  <a:cubicBezTo>
                    <a:pt x="17229" y="3857"/>
                    <a:pt x="13372" y="0"/>
                    <a:pt x="8615" y="0"/>
                  </a:cubicBezTo>
                  <a:cubicBezTo>
                    <a:pt x="3857" y="0"/>
                    <a:pt x="0" y="3857"/>
                    <a:pt x="0" y="8615"/>
                  </a:cubicBezTo>
                  <a:lnTo>
                    <a:pt x="0" y="26667"/>
                  </a:lnTo>
                  <a:cubicBezTo>
                    <a:pt x="0" y="31424"/>
                    <a:pt x="3857" y="35281"/>
                    <a:pt x="8615" y="35281"/>
                  </a:cubicBezTo>
                  <a:cubicBezTo>
                    <a:pt x="13372" y="35281"/>
                    <a:pt x="17229" y="31424"/>
                    <a:pt x="17229" y="26667"/>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9" name="Freeform 28">
              <a:extLst>
                <a:ext uri="{FF2B5EF4-FFF2-40B4-BE49-F238E27FC236}">
                  <a16:creationId xmlns:a16="http://schemas.microsoft.com/office/drawing/2014/main" id="{439AE827-AADD-B8E9-51BB-A88807644DE2}"/>
                </a:ext>
              </a:extLst>
            </p:cNvPr>
            <p:cNvSpPr/>
            <p:nvPr/>
          </p:nvSpPr>
          <p:spPr>
            <a:xfrm>
              <a:off x="656906" y="4798575"/>
              <a:ext cx="17229" cy="58958"/>
            </a:xfrm>
            <a:custGeom>
              <a:avLst/>
              <a:gdLst>
                <a:gd name="connsiteX0" fmla="*/ 17229 w 17229"/>
                <a:gd name="connsiteY0" fmla="*/ 8615 h 58958"/>
                <a:gd name="connsiteX1" fmla="*/ 8615 w 17229"/>
                <a:gd name="connsiteY1" fmla="*/ 0 h 58958"/>
                <a:gd name="connsiteX2" fmla="*/ 0 w 17229"/>
                <a:gd name="connsiteY2" fmla="*/ 8615 h 58958"/>
                <a:gd name="connsiteX3" fmla="*/ 0 w 17229"/>
                <a:gd name="connsiteY3" fmla="*/ 50344 h 58958"/>
                <a:gd name="connsiteX4" fmla="*/ 8615 w 17229"/>
                <a:gd name="connsiteY4" fmla="*/ 58959 h 58958"/>
                <a:gd name="connsiteX5" fmla="*/ 17229 w 17229"/>
                <a:gd name="connsiteY5" fmla="*/ 50344 h 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58958">
                  <a:moveTo>
                    <a:pt x="17229" y="8615"/>
                  </a:moveTo>
                  <a:cubicBezTo>
                    <a:pt x="17229" y="3857"/>
                    <a:pt x="13372" y="0"/>
                    <a:pt x="8615" y="0"/>
                  </a:cubicBezTo>
                  <a:cubicBezTo>
                    <a:pt x="3857" y="0"/>
                    <a:pt x="0" y="3857"/>
                    <a:pt x="0" y="8615"/>
                  </a:cubicBezTo>
                  <a:lnTo>
                    <a:pt x="0" y="50344"/>
                  </a:lnTo>
                  <a:cubicBezTo>
                    <a:pt x="0" y="55102"/>
                    <a:pt x="3857" y="58959"/>
                    <a:pt x="8615" y="58959"/>
                  </a:cubicBezTo>
                  <a:cubicBezTo>
                    <a:pt x="13372" y="58959"/>
                    <a:pt x="17229" y="55102"/>
                    <a:pt x="17229" y="50344"/>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0" name="Freeform 29">
              <a:extLst>
                <a:ext uri="{FF2B5EF4-FFF2-40B4-BE49-F238E27FC236}">
                  <a16:creationId xmlns:a16="http://schemas.microsoft.com/office/drawing/2014/main" id="{A3A5AD7B-CB4B-E7EF-5D4C-6DD71FC5B3DF}"/>
                </a:ext>
              </a:extLst>
            </p:cNvPr>
            <p:cNvSpPr/>
            <p:nvPr/>
          </p:nvSpPr>
          <p:spPr>
            <a:xfrm>
              <a:off x="704211" y="4766165"/>
              <a:ext cx="17229" cy="108513"/>
            </a:xfrm>
            <a:custGeom>
              <a:avLst/>
              <a:gdLst>
                <a:gd name="connsiteX0" fmla="*/ 17229 w 17229"/>
                <a:gd name="connsiteY0" fmla="*/ 8615 h 108513"/>
                <a:gd name="connsiteX1" fmla="*/ 8615 w 17229"/>
                <a:gd name="connsiteY1" fmla="*/ 0 h 108513"/>
                <a:gd name="connsiteX2" fmla="*/ 0 w 17229"/>
                <a:gd name="connsiteY2" fmla="*/ 8615 h 108513"/>
                <a:gd name="connsiteX3" fmla="*/ 0 w 17229"/>
                <a:gd name="connsiteY3" fmla="*/ 99899 h 108513"/>
                <a:gd name="connsiteX4" fmla="*/ 8615 w 17229"/>
                <a:gd name="connsiteY4" fmla="*/ 108514 h 108513"/>
                <a:gd name="connsiteX5" fmla="*/ 17229 w 17229"/>
                <a:gd name="connsiteY5" fmla="*/ 99899 h 10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108513">
                  <a:moveTo>
                    <a:pt x="17229" y="8615"/>
                  </a:moveTo>
                  <a:cubicBezTo>
                    <a:pt x="17229" y="3857"/>
                    <a:pt x="13372" y="0"/>
                    <a:pt x="8615" y="0"/>
                  </a:cubicBezTo>
                  <a:cubicBezTo>
                    <a:pt x="3857" y="0"/>
                    <a:pt x="0" y="3857"/>
                    <a:pt x="0" y="8615"/>
                  </a:cubicBezTo>
                  <a:lnTo>
                    <a:pt x="0" y="99899"/>
                  </a:lnTo>
                  <a:cubicBezTo>
                    <a:pt x="0" y="104657"/>
                    <a:pt x="3857" y="108514"/>
                    <a:pt x="8615" y="108514"/>
                  </a:cubicBezTo>
                  <a:cubicBezTo>
                    <a:pt x="13372" y="108514"/>
                    <a:pt x="17229" y="104657"/>
                    <a:pt x="17229" y="99899"/>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1" name="Freeform 30">
              <a:extLst>
                <a:ext uri="{FF2B5EF4-FFF2-40B4-BE49-F238E27FC236}">
                  <a16:creationId xmlns:a16="http://schemas.microsoft.com/office/drawing/2014/main" id="{F67D1FD2-22FA-6D23-CFFF-E599AB7DB9EC}"/>
                </a:ext>
              </a:extLst>
            </p:cNvPr>
            <p:cNvSpPr/>
            <p:nvPr/>
          </p:nvSpPr>
          <p:spPr>
            <a:xfrm>
              <a:off x="751516" y="4798575"/>
              <a:ext cx="17229" cy="58958"/>
            </a:xfrm>
            <a:custGeom>
              <a:avLst/>
              <a:gdLst>
                <a:gd name="connsiteX0" fmla="*/ 17229 w 17229"/>
                <a:gd name="connsiteY0" fmla="*/ 8615 h 58958"/>
                <a:gd name="connsiteX1" fmla="*/ 8615 w 17229"/>
                <a:gd name="connsiteY1" fmla="*/ 0 h 58958"/>
                <a:gd name="connsiteX2" fmla="*/ 0 w 17229"/>
                <a:gd name="connsiteY2" fmla="*/ 8615 h 58958"/>
                <a:gd name="connsiteX3" fmla="*/ 0 w 17229"/>
                <a:gd name="connsiteY3" fmla="*/ 50344 h 58958"/>
                <a:gd name="connsiteX4" fmla="*/ 8615 w 17229"/>
                <a:gd name="connsiteY4" fmla="*/ 58959 h 58958"/>
                <a:gd name="connsiteX5" fmla="*/ 17229 w 17229"/>
                <a:gd name="connsiteY5" fmla="*/ 50344 h 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58958">
                  <a:moveTo>
                    <a:pt x="17229" y="8615"/>
                  </a:moveTo>
                  <a:cubicBezTo>
                    <a:pt x="17229" y="3857"/>
                    <a:pt x="13372" y="0"/>
                    <a:pt x="8615" y="0"/>
                  </a:cubicBezTo>
                  <a:cubicBezTo>
                    <a:pt x="3857" y="0"/>
                    <a:pt x="0" y="3857"/>
                    <a:pt x="0" y="8615"/>
                  </a:cubicBezTo>
                  <a:lnTo>
                    <a:pt x="0" y="50344"/>
                  </a:lnTo>
                  <a:cubicBezTo>
                    <a:pt x="0" y="55102"/>
                    <a:pt x="3857" y="58959"/>
                    <a:pt x="8615" y="58959"/>
                  </a:cubicBezTo>
                  <a:cubicBezTo>
                    <a:pt x="13372" y="58959"/>
                    <a:pt x="17229" y="55102"/>
                    <a:pt x="17229" y="50344"/>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2" name="Freeform 31">
              <a:extLst>
                <a:ext uri="{FF2B5EF4-FFF2-40B4-BE49-F238E27FC236}">
                  <a16:creationId xmlns:a16="http://schemas.microsoft.com/office/drawing/2014/main" id="{4FC86D8F-A2EE-0D87-2649-2578FABA9698}"/>
                </a:ext>
              </a:extLst>
            </p:cNvPr>
            <p:cNvSpPr/>
            <p:nvPr/>
          </p:nvSpPr>
          <p:spPr>
            <a:xfrm>
              <a:off x="798812" y="4822649"/>
              <a:ext cx="17196" cy="35247"/>
            </a:xfrm>
            <a:custGeom>
              <a:avLst/>
              <a:gdLst>
                <a:gd name="connsiteX0" fmla="*/ 17187 w 17196"/>
                <a:gd name="connsiteY0" fmla="*/ 8218 h 35247"/>
                <a:gd name="connsiteX1" fmla="*/ 8218 w 17196"/>
                <a:gd name="connsiteY1" fmla="*/ 9 h 35247"/>
                <a:gd name="connsiteX2" fmla="*/ 9 w 17196"/>
                <a:gd name="connsiteY2" fmla="*/ 8218 h 35247"/>
                <a:gd name="connsiteX3" fmla="*/ 9 w 17196"/>
                <a:gd name="connsiteY3" fmla="*/ 26270 h 35247"/>
                <a:gd name="connsiteX4" fmla="*/ 8218 w 17196"/>
                <a:gd name="connsiteY4" fmla="*/ 35239 h 35247"/>
                <a:gd name="connsiteX5" fmla="*/ 17187 w 17196"/>
                <a:gd name="connsiteY5" fmla="*/ 27030 h 35247"/>
                <a:gd name="connsiteX6" fmla="*/ 17187 w 17196"/>
                <a:gd name="connsiteY6" fmla="*/ 26270 h 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96" h="35247">
                  <a:moveTo>
                    <a:pt x="17187" y="8218"/>
                  </a:moveTo>
                  <a:cubicBezTo>
                    <a:pt x="16977" y="3474"/>
                    <a:pt x="12962" y="-201"/>
                    <a:pt x="8218" y="9"/>
                  </a:cubicBezTo>
                  <a:cubicBezTo>
                    <a:pt x="3768" y="205"/>
                    <a:pt x="205" y="3768"/>
                    <a:pt x="9" y="8218"/>
                  </a:cubicBezTo>
                  <a:lnTo>
                    <a:pt x="9" y="26270"/>
                  </a:lnTo>
                  <a:cubicBezTo>
                    <a:pt x="-201" y="31014"/>
                    <a:pt x="3475" y="35030"/>
                    <a:pt x="8218" y="35239"/>
                  </a:cubicBezTo>
                  <a:cubicBezTo>
                    <a:pt x="12962" y="35449"/>
                    <a:pt x="16977" y="31774"/>
                    <a:pt x="17187" y="27030"/>
                  </a:cubicBezTo>
                  <a:cubicBezTo>
                    <a:pt x="17199" y="26777"/>
                    <a:pt x="17199" y="26523"/>
                    <a:pt x="17187" y="26270"/>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3" name="Freeform 32">
              <a:extLst>
                <a:ext uri="{FF2B5EF4-FFF2-40B4-BE49-F238E27FC236}">
                  <a16:creationId xmlns:a16="http://schemas.microsoft.com/office/drawing/2014/main" id="{B3DD96E3-7EA3-4169-BABA-8F6836190DA6}"/>
                </a:ext>
              </a:extLst>
            </p:cNvPr>
            <p:cNvSpPr/>
            <p:nvPr/>
          </p:nvSpPr>
          <p:spPr>
            <a:xfrm>
              <a:off x="846159" y="4798608"/>
              <a:ext cx="17162" cy="58891"/>
            </a:xfrm>
            <a:custGeom>
              <a:avLst/>
              <a:gdLst>
                <a:gd name="connsiteX0" fmla="*/ 17162 w 17162"/>
                <a:gd name="connsiteY0" fmla="*/ 8581 h 58891"/>
                <a:gd name="connsiteX1" fmla="*/ 8581 w 17162"/>
                <a:gd name="connsiteY1" fmla="*/ 0 h 58891"/>
                <a:gd name="connsiteX2" fmla="*/ 0 w 17162"/>
                <a:gd name="connsiteY2" fmla="*/ 8581 h 58891"/>
                <a:gd name="connsiteX3" fmla="*/ 0 w 17162"/>
                <a:gd name="connsiteY3" fmla="*/ 50311 h 58891"/>
                <a:gd name="connsiteX4" fmla="*/ 8581 w 17162"/>
                <a:gd name="connsiteY4" fmla="*/ 58892 h 58891"/>
                <a:gd name="connsiteX5" fmla="*/ 17162 w 17162"/>
                <a:gd name="connsiteY5" fmla="*/ 50311 h 5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62" h="58891">
                  <a:moveTo>
                    <a:pt x="17162" y="8581"/>
                  </a:moveTo>
                  <a:cubicBezTo>
                    <a:pt x="17162" y="3842"/>
                    <a:pt x="13320" y="0"/>
                    <a:pt x="8581" y="0"/>
                  </a:cubicBezTo>
                  <a:cubicBezTo>
                    <a:pt x="3842" y="0"/>
                    <a:pt x="0" y="3842"/>
                    <a:pt x="0" y="8581"/>
                  </a:cubicBezTo>
                  <a:lnTo>
                    <a:pt x="0" y="50311"/>
                  </a:lnTo>
                  <a:cubicBezTo>
                    <a:pt x="0" y="55050"/>
                    <a:pt x="3842" y="58892"/>
                    <a:pt x="8581" y="58892"/>
                  </a:cubicBezTo>
                  <a:cubicBezTo>
                    <a:pt x="13320" y="58892"/>
                    <a:pt x="17162" y="55050"/>
                    <a:pt x="17162" y="50311"/>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4" name="Freeform 33">
              <a:extLst>
                <a:ext uri="{FF2B5EF4-FFF2-40B4-BE49-F238E27FC236}">
                  <a16:creationId xmlns:a16="http://schemas.microsoft.com/office/drawing/2014/main" id="{2A45B3EC-6F62-87A0-0CB9-341CEBEAFD12}"/>
                </a:ext>
              </a:extLst>
            </p:cNvPr>
            <p:cNvSpPr/>
            <p:nvPr/>
          </p:nvSpPr>
          <p:spPr>
            <a:xfrm>
              <a:off x="893497" y="4766199"/>
              <a:ext cx="17162" cy="108446"/>
            </a:xfrm>
            <a:custGeom>
              <a:avLst/>
              <a:gdLst>
                <a:gd name="connsiteX0" fmla="*/ 17162 w 17162"/>
                <a:gd name="connsiteY0" fmla="*/ 8581 h 108446"/>
                <a:gd name="connsiteX1" fmla="*/ 8581 w 17162"/>
                <a:gd name="connsiteY1" fmla="*/ 0 h 108446"/>
                <a:gd name="connsiteX2" fmla="*/ 0 w 17162"/>
                <a:gd name="connsiteY2" fmla="*/ 8581 h 108446"/>
                <a:gd name="connsiteX3" fmla="*/ 0 w 17162"/>
                <a:gd name="connsiteY3" fmla="*/ 99865 h 108446"/>
                <a:gd name="connsiteX4" fmla="*/ 8581 w 17162"/>
                <a:gd name="connsiteY4" fmla="*/ 108446 h 108446"/>
                <a:gd name="connsiteX5" fmla="*/ 17162 w 17162"/>
                <a:gd name="connsiteY5" fmla="*/ 99865 h 10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62" h="108446">
                  <a:moveTo>
                    <a:pt x="17162" y="8581"/>
                  </a:moveTo>
                  <a:cubicBezTo>
                    <a:pt x="17162" y="3842"/>
                    <a:pt x="13320" y="0"/>
                    <a:pt x="8581" y="0"/>
                  </a:cubicBezTo>
                  <a:cubicBezTo>
                    <a:pt x="3842" y="0"/>
                    <a:pt x="0" y="3842"/>
                    <a:pt x="0" y="8581"/>
                  </a:cubicBezTo>
                  <a:lnTo>
                    <a:pt x="0" y="99865"/>
                  </a:lnTo>
                  <a:cubicBezTo>
                    <a:pt x="0" y="104605"/>
                    <a:pt x="3842" y="108446"/>
                    <a:pt x="8581" y="108446"/>
                  </a:cubicBezTo>
                  <a:cubicBezTo>
                    <a:pt x="13320" y="108446"/>
                    <a:pt x="17162" y="104605"/>
                    <a:pt x="17162" y="99865"/>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5" name="Freeform 34">
              <a:extLst>
                <a:ext uri="{FF2B5EF4-FFF2-40B4-BE49-F238E27FC236}">
                  <a16:creationId xmlns:a16="http://schemas.microsoft.com/office/drawing/2014/main" id="{92681ADA-DCC7-4B55-6AF1-8F562B2A886C}"/>
                </a:ext>
              </a:extLst>
            </p:cNvPr>
            <p:cNvSpPr/>
            <p:nvPr/>
          </p:nvSpPr>
          <p:spPr>
            <a:xfrm>
              <a:off x="940718" y="4798922"/>
              <a:ext cx="17279" cy="58264"/>
            </a:xfrm>
            <a:custGeom>
              <a:avLst/>
              <a:gdLst>
                <a:gd name="connsiteX0" fmla="*/ 17280 w 17279"/>
                <a:gd name="connsiteY0" fmla="*/ 8267 h 58264"/>
                <a:gd name="connsiteX1" fmla="*/ 8259 w 17279"/>
                <a:gd name="connsiteY1" fmla="*/ 9 h 58264"/>
                <a:gd name="connsiteX2" fmla="*/ 0 w 17279"/>
                <a:gd name="connsiteY2" fmla="*/ 8267 h 58264"/>
                <a:gd name="connsiteX3" fmla="*/ 0 w 17279"/>
                <a:gd name="connsiteY3" fmla="*/ 49997 h 58264"/>
                <a:gd name="connsiteX4" fmla="*/ 9021 w 17279"/>
                <a:gd name="connsiteY4" fmla="*/ 58256 h 58264"/>
                <a:gd name="connsiteX5" fmla="*/ 17280 w 17279"/>
                <a:gd name="connsiteY5" fmla="*/ 49997 h 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9" h="58264">
                  <a:moveTo>
                    <a:pt x="17280" y="8267"/>
                  </a:moveTo>
                  <a:cubicBezTo>
                    <a:pt x="17070" y="3496"/>
                    <a:pt x="13031" y="-202"/>
                    <a:pt x="8259" y="9"/>
                  </a:cubicBezTo>
                  <a:cubicBezTo>
                    <a:pt x="3782" y="206"/>
                    <a:pt x="198" y="3790"/>
                    <a:pt x="0" y="8267"/>
                  </a:cubicBezTo>
                  <a:lnTo>
                    <a:pt x="0" y="49997"/>
                  </a:lnTo>
                  <a:cubicBezTo>
                    <a:pt x="210" y="54768"/>
                    <a:pt x="4249" y="58466"/>
                    <a:pt x="9021" y="58256"/>
                  </a:cubicBezTo>
                  <a:cubicBezTo>
                    <a:pt x="13498" y="58058"/>
                    <a:pt x="17081" y="54474"/>
                    <a:pt x="17280" y="49997"/>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6" name="Freeform 35">
              <a:extLst>
                <a:ext uri="{FF2B5EF4-FFF2-40B4-BE49-F238E27FC236}">
                  <a16:creationId xmlns:a16="http://schemas.microsoft.com/office/drawing/2014/main" id="{5A3815E7-EA90-4625-B64D-27730E532EFD}"/>
                </a:ext>
              </a:extLst>
            </p:cNvPr>
            <p:cNvSpPr/>
            <p:nvPr/>
          </p:nvSpPr>
          <p:spPr>
            <a:xfrm>
              <a:off x="988031" y="4822649"/>
              <a:ext cx="17196" cy="35247"/>
            </a:xfrm>
            <a:custGeom>
              <a:avLst/>
              <a:gdLst>
                <a:gd name="connsiteX0" fmla="*/ 17187 w 17196"/>
                <a:gd name="connsiteY0" fmla="*/ 8218 h 35247"/>
                <a:gd name="connsiteX1" fmla="*/ 8218 w 17196"/>
                <a:gd name="connsiteY1" fmla="*/ 9 h 35247"/>
                <a:gd name="connsiteX2" fmla="*/ 9 w 17196"/>
                <a:gd name="connsiteY2" fmla="*/ 8218 h 35247"/>
                <a:gd name="connsiteX3" fmla="*/ 9 w 17196"/>
                <a:gd name="connsiteY3" fmla="*/ 26270 h 35247"/>
                <a:gd name="connsiteX4" fmla="*/ 8218 w 17196"/>
                <a:gd name="connsiteY4" fmla="*/ 35239 h 35247"/>
                <a:gd name="connsiteX5" fmla="*/ 17187 w 17196"/>
                <a:gd name="connsiteY5" fmla="*/ 27030 h 35247"/>
                <a:gd name="connsiteX6" fmla="*/ 17187 w 17196"/>
                <a:gd name="connsiteY6" fmla="*/ 26270 h 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96" h="35247">
                  <a:moveTo>
                    <a:pt x="17187" y="8218"/>
                  </a:moveTo>
                  <a:cubicBezTo>
                    <a:pt x="16977" y="3474"/>
                    <a:pt x="12962" y="-201"/>
                    <a:pt x="8218" y="9"/>
                  </a:cubicBezTo>
                  <a:cubicBezTo>
                    <a:pt x="3768" y="205"/>
                    <a:pt x="205" y="3768"/>
                    <a:pt x="9" y="8218"/>
                  </a:cubicBezTo>
                  <a:lnTo>
                    <a:pt x="9" y="26270"/>
                  </a:lnTo>
                  <a:cubicBezTo>
                    <a:pt x="-201" y="31014"/>
                    <a:pt x="3475" y="35030"/>
                    <a:pt x="8218" y="35239"/>
                  </a:cubicBezTo>
                  <a:cubicBezTo>
                    <a:pt x="12962" y="35449"/>
                    <a:pt x="16977" y="31774"/>
                    <a:pt x="17187" y="27030"/>
                  </a:cubicBezTo>
                  <a:cubicBezTo>
                    <a:pt x="17199" y="26777"/>
                    <a:pt x="17199" y="26523"/>
                    <a:pt x="17187" y="26270"/>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grpSp>
      <p:pic>
        <p:nvPicPr>
          <p:cNvPr id="37" name="Graphic 36">
            <a:extLst>
              <a:ext uri="{FF2B5EF4-FFF2-40B4-BE49-F238E27FC236}">
                <a16:creationId xmlns:a16="http://schemas.microsoft.com/office/drawing/2014/main" id="{D9AC9D61-2169-D3AF-83B1-7ADF6368A38F}"/>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791" t="39565" r="9108" b="36988"/>
          <a:stretch/>
        </p:blipFill>
        <p:spPr>
          <a:xfrm>
            <a:off x="8863729" y="6366327"/>
            <a:ext cx="3169355" cy="436604"/>
          </a:xfrm>
          <a:prstGeom prst="rect">
            <a:avLst/>
          </a:prstGeom>
        </p:spPr>
      </p:pic>
    </p:spTree>
    <p:extLst>
      <p:ext uri="{BB962C8B-B14F-4D97-AF65-F5344CB8AC3E}">
        <p14:creationId xmlns:p14="http://schemas.microsoft.com/office/powerpoint/2010/main" val="50159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ulti_Slide">
    <p:bg>
      <p:bgPr>
        <a:blipFill>
          <a:blip r:embed="rId2" cstate="print">
            <a:alphaModFix amt="30000"/>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719" y="1797051"/>
            <a:ext cx="11037201" cy="4098595"/>
          </a:xfrm>
          <a:prstGeom prst="rect">
            <a:avLst/>
          </a:prstGeom>
        </p:spPr>
        <p:txBody>
          <a:bodyPr lIns="91420" tIns="45710" rIns="91420" bIns="45710">
            <a:noAutofit/>
          </a:bodyPr>
          <a:lstStyle>
            <a:lvl1pPr marL="380825" marR="0" indent="-380825" algn="ctr" defTabSz="609321" rtl="0" eaLnBrk="1" fontAlgn="auto" latinLnBrk="0" hangingPunct="1">
              <a:lnSpc>
                <a:spcPct val="100000"/>
              </a:lnSpc>
              <a:spcBef>
                <a:spcPct val="20000"/>
              </a:spcBef>
              <a:spcAft>
                <a:spcPts val="0"/>
              </a:spcAft>
              <a:buClrTx/>
              <a:buSzTx/>
              <a:buFont typeface="Arial"/>
              <a:buNone/>
              <a:tabLst/>
              <a:defRPr sz="2666" b="0" i="0" baseline="0">
                <a:solidFill>
                  <a:schemeClr val="tx1"/>
                </a:solidFill>
                <a:latin typeface="+mn-lt"/>
                <a:cs typeface="CiscoSans ExtraLight"/>
              </a:defRPr>
            </a:lvl1pPr>
          </a:lstStyle>
          <a:p>
            <a:pPr lvl="0"/>
            <a:r>
              <a:rPr lang="en-US"/>
              <a:t>Click to edit Master text styles</a:t>
            </a:r>
          </a:p>
        </p:txBody>
      </p:sp>
      <p:sp>
        <p:nvSpPr>
          <p:cNvPr id="41" name="Title Placeholder 5">
            <a:extLst>
              <a:ext uri="{FF2B5EF4-FFF2-40B4-BE49-F238E27FC236}">
                <a16:creationId xmlns:a16="http://schemas.microsoft.com/office/drawing/2014/main" id="{51CE1ADD-3945-48FE-B831-396DC6EBF12A}"/>
              </a:ext>
            </a:extLst>
          </p:cNvPr>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4000" b="0" i="0" u="none" kern="1200" baseline="0" dirty="0">
                <a:solidFill>
                  <a:srgbClr val="0051AF"/>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lvl="0"/>
            <a:r>
              <a:rPr lang="en-GB"/>
              <a:t>Title Goes Here</a:t>
            </a:r>
          </a:p>
        </p:txBody>
      </p:sp>
      <p:sp>
        <p:nvSpPr>
          <p:cNvPr id="2" name="Rectangle 1">
            <a:extLst>
              <a:ext uri="{FF2B5EF4-FFF2-40B4-BE49-F238E27FC236}">
                <a16:creationId xmlns:a16="http://schemas.microsoft.com/office/drawing/2014/main" id="{CBE14B69-21C9-F453-41B9-2845A931A9F7}"/>
              </a:ext>
            </a:extLst>
          </p:cNvPr>
          <p:cNvSpPr>
            <a:spLocks noChangeArrowheads="1"/>
          </p:cNvSpPr>
          <p:nvPr userDrawn="1"/>
        </p:nvSpPr>
        <p:spPr bwMode="ltGray">
          <a:xfrm>
            <a:off x="1094486" y="6409011"/>
            <a:ext cx="6044736" cy="219784"/>
          </a:xfrm>
          <a:prstGeom prst="rect">
            <a:avLst/>
          </a:prstGeom>
          <a:noFill/>
          <a:ln w="9525">
            <a:noFill/>
            <a:miter lim="800000"/>
            <a:headEnd/>
            <a:tailEnd/>
          </a:ln>
          <a:effectLst/>
        </p:spPr>
        <p:txBody>
          <a:bodyPr wrap="square" lIns="109458" tIns="54727" rIns="109458" bIns="54727" anchor="b">
            <a:spAutoFit/>
          </a:bodyPr>
          <a:lstStyle/>
          <a:p>
            <a:pPr defTabSz="1085486" fontAlgn="auto">
              <a:spcBef>
                <a:spcPts val="0"/>
              </a:spcBef>
              <a:spcAft>
                <a:spcPts val="0"/>
              </a:spcAft>
              <a:defRPr/>
            </a:pPr>
            <a:r>
              <a:rPr lang="en-US" sz="710" spc="36">
                <a:solidFill>
                  <a:srgbClr val="414244"/>
                </a:solidFill>
                <a:latin typeface="CiscoSansTT Light" panose="020B0503020201020303" pitchFamily="34" charset="0"/>
                <a:ea typeface="+mn-ea"/>
                <a:cs typeface="CiscoSansTT Light" panose="020B0503020201020303" pitchFamily="34" charset="0"/>
              </a:rPr>
              <a:t>© 2024  Cisco and/or its affiliates. All rights reserved.   Cisco Confidential</a:t>
            </a:r>
          </a:p>
        </p:txBody>
      </p:sp>
      <p:grpSp>
        <p:nvGrpSpPr>
          <p:cNvPr id="3" name="Picture 7">
            <a:extLst>
              <a:ext uri="{FF2B5EF4-FFF2-40B4-BE49-F238E27FC236}">
                <a16:creationId xmlns:a16="http://schemas.microsoft.com/office/drawing/2014/main" id="{8E3D5387-868D-665A-64E0-AD14A7FA4816}"/>
              </a:ext>
            </a:extLst>
          </p:cNvPr>
          <p:cNvGrpSpPr/>
          <p:nvPr userDrawn="1"/>
        </p:nvGrpSpPr>
        <p:grpSpPr>
          <a:xfrm>
            <a:off x="383800" y="6354128"/>
            <a:ext cx="527363" cy="278057"/>
            <a:chOff x="609602" y="4766165"/>
            <a:chExt cx="395625" cy="208597"/>
          </a:xfrm>
          <a:solidFill>
            <a:srgbClr val="414244"/>
          </a:solidFill>
        </p:grpSpPr>
        <p:sp>
          <p:nvSpPr>
            <p:cNvPr id="4" name="Freeform 3">
              <a:extLst>
                <a:ext uri="{FF2B5EF4-FFF2-40B4-BE49-F238E27FC236}">
                  <a16:creationId xmlns:a16="http://schemas.microsoft.com/office/drawing/2014/main" id="{50176D0D-1528-457E-0865-8863E7F56F07}"/>
                </a:ext>
              </a:extLst>
            </p:cNvPr>
            <p:cNvSpPr/>
            <p:nvPr/>
          </p:nvSpPr>
          <p:spPr>
            <a:xfrm>
              <a:off x="721490" y="4904754"/>
              <a:ext cx="17346" cy="68748"/>
            </a:xfrm>
            <a:custGeom>
              <a:avLst/>
              <a:gdLst>
                <a:gd name="connsiteX0" fmla="*/ 0 w 17346"/>
                <a:gd name="connsiteY0" fmla="*/ 0 h 68748"/>
                <a:gd name="connsiteX1" fmla="*/ 17347 w 17346"/>
                <a:gd name="connsiteY1" fmla="*/ 0 h 68748"/>
                <a:gd name="connsiteX2" fmla="*/ 17347 w 17346"/>
                <a:gd name="connsiteY2" fmla="*/ 68749 h 68748"/>
                <a:gd name="connsiteX3" fmla="*/ 0 w 17346"/>
                <a:gd name="connsiteY3" fmla="*/ 68749 h 68748"/>
              </a:gdLst>
              <a:ahLst/>
              <a:cxnLst>
                <a:cxn ang="0">
                  <a:pos x="connsiteX0" y="connsiteY0"/>
                </a:cxn>
                <a:cxn ang="0">
                  <a:pos x="connsiteX1" y="connsiteY1"/>
                </a:cxn>
                <a:cxn ang="0">
                  <a:pos x="connsiteX2" y="connsiteY2"/>
                </a:cxn>
                <a:cxn ang="0">
                  <a:pos x="connsiteX3" y="connsiteY3"/>
                </a:cxn>
              </a:cxnLst>
              <a:rect l="l" t="t" r="r" b="b"/>
              <a:pathLst>
                <a:path w="17346" h="68748">
                  <a:moveTo>
                    <a:pt x="0" y="0"/>
                  </a:moveTo>
                  <a:lnTo>
                    <a:pt x="17347" y="0"/>
                  </a:lnTo>
                  <a:lnTo>
                    <a:pt x="17347" y="68749"/>
                  </a:lnTo>
                  <a:lnTo>
                    <a:pt x="0" y="68749"/>
                  </a:ln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6" name="Freeform 5">
              <a:extLst>
                <a:ext uri="{FF2B5EF4-FFF2-40B4-BE49-F238E27FC236}">
                  <a16:creationId xmlns:a16="http://schemas.microsoft.com/office/drawing/2014/main" id="{7AA5691F-FB4B-4C5D-5D70-2F9AA4E6FD82}"/>
                </a:ext>
              </a:extLst>
            </p:cNvPr>
            <p:cNvSpPr/>
            <p:nvPr/>
          </p:nvSpPr>
          <p:spPr>
            <a:xfrm>
              <a:off x="826276" y="4903562"/>
              <a:ext cx="52443" cy="71183"/>
            </a:xfrm>
            <a:custGeom>
              <a:avLst/>
              <a:gdLst>
                <a:gd name="connsiteX0" fmla="*/ 52443 w 52443"/>
                <a:gd name="connsiteY0" fmla="*/ 20890 h 71183"/>
                <a:gd name="connsiteX1" fmla="*/ 37851 w 52443"/>
                <a:gd name="connsiteY1" fmla="*/ 17212 h 71183"/>
                <a:gd name="connsiteX2" fmla="*/ 18858 w 52443"/>
                <a:gd name="connsiteY2" fmla="*/ 35550 h 71183"/>
                <a:gd name="connsiteX3" fmla="*/ 37851 w 52443"/>
                <a:gd name="connsiteY3" fmla="*/ 53904 h 71183"/>
                <a:gd name="connsiteX4" fmla="*/ 52443 w 52443"/>
                <a:gd name="connsiteY4" fmla="*/ 50260 h 71183"/>
                <a:gd name="connsiteX5" fmla="*/ 52443 w 52443"/>
                <a:gd name="connsiteY5" fmla="*/ 68732 h 71183"/>
                <a:gd name="connsiteX6" fmla="*/ 36625 w 52443"/>
                <a:gd name="connsiteY6" fmla="*/ 71184 h 71183"/>
                <a:gd name="connsiteX7" fmla="*/ 0 w 52443"/>
                <a:gd name="connsiteY7" fmla="*/ 35583 h 71183"/>
                <a:gd name="connsiteX8" fmla="*/ 36625 w 52443"/>
                <a:gd name="connsiteY8" fmla="*/ 0 h 71183"/>
                <a:gd name="connsiteX9" fmla="*/ 52443 w 52443"/>
                <a:gd name="connsiteY9" fmla="*/ 2468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43" h="71183">
                  <a:moveTo>
                    <a:pt x="52443" y="20890"/>
                  </a:moveTo>
                  <a:cubicBezTo>
                    <a:pt x="47966" y="18454"/>
                    <a:pt x="42947" y="17188"/>
                    <a:pt x="37851" y="17212"/>
                  </a:cubicBezTo>
                  <a:cubicBezTo>
                    <a:pt x="26633" y="17212"/>
                    <a:pt x="18858" y="25021"/>
                    <a:pt x="18858" y="35550"/>
                  </a:cubicBezTo>
                  <a:cubicBezTo>
                    <a:pt x="18858" y="45760"/>
                    <a:pt x="26297" y="53904"/>
                    <a:pt x="37851" y="53904"/>
                  </a:cubicBezTo>
                  <a:cubicBezTo>
                    <a:pt x="42940" y="53911"/>
                    <a:pt x="47953" y="52658"/>
                    <a:pt x="52443" y="50260"/>
                  </a:cubicBezTo>
                  <a:lnTo>
                    <a:pt x="52443" y="68732"/>
                  </a:lnTo>
                  <a:cubicBezTo>
                    <a:pt x="47318" y="70316"/>
                    <a:pt x="41988" y="71140"/>
                    <a:pt x="36625" y="71184"/>
                  </a:cubicBezTo>
                  <a:cubicBezTo>
                    <a:pt x="17112" y="71184"/>
                    <a:pt x="0" y="57750"/>
                    <a:pt x="0" y="35583"/>
                  </a:cubicBezTo>
                  <a:cubicBezTo>
                    <a:pt x="0" y="15063"/>
                    <a:pt x="15483" y="0"/>
                    <a:pt x="36625" y="0"/>
                  </a:cubicBezTo>
                  <a:cubicBezTo>
                    <a:pt x="41992" y="15"/>
                    <a:pt x="47327" y="847"/>
                    <a:pt x="52443" y="2468"/>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7" name="Freeform 6">
              <a:extLst>
                <a:ext uri="{FF2B5EF4-FFF2-40B4-BE49-F238E27FC236}">
                  <a16:creationId xmlns:a16="http://schemas.microsoft.com/office/drawing/2014/main" id="{70D8B594-C821-F6E3-237E-6BCB9F9BCC48}"/>
                </a:ext>
              </a:extLst>
            </p:cNvPr>
            <p:cNvSpPr/>
            <p:nvPr/>
          </p:nvSpPr>
          <p:spPr>
            <a:xfrm>
              <a:off x="645202" y="4903528"/>
              <a:ext cx="52443" cy="71183"/>
            </a:xfrm>
            <a:custGeom>
              <a:avLst/>
              <a:gdLst>
                <a:gd name="connsiteX0" fmla="*/ 52443 w 52443"/>
                <a:gd name="connsiteY0" fmla="*/ 20924 h 71183"/>
                <a:gd name="connsiteX1" fmla="*/ 37867 w 52443"/>
                <a:gd name="connsiteY1" fmla="*/ 17246 h 71183"/>
                <a:gd name="connsiteX2" fmla="*/ 18858 w 52443"/>
                <a:gd name="connsiteY2" fmla="*/ 35583 h 71183"/>
                <a:gd name="connsiteX3" fmla="*/ 37867 w 52443"/>
                <a:gd name="connsiteY3" fmla="*/ 53938 h 71183"/>
                <a:gd name="connsiteX4" fmla="*/ 52443 w 52443"/>
                <a:gd name="connsiteY4" fmla="*/ 50294 h 71183"/>
                <a:gd name="connsiteX5" fmla="*/ 52443 w 52443"/>
                <a:gd name="connsiteY5" fmla="*/ 68766 h 71183"/>
                <a:gd name="connsiteX6" fmla="*/ 36608 w 52443"/>
                <a:gd name="connsiteY6" fmla="*/ 71184 h 71183"/>
                <a:gd name="connsiteX7" fmla="*/ 0 w 52443"/>
                <a:gd name="connsiteY7" fmla="*/ 35583 h 71183"/>
                <a:gd name="connsiteX8" fmla="*/ 36608 w 52443"/>
                <a:gd name="connsiteY8" fmla="*/ 0 h 71183"/>
                <a:gd name="connsiteX9" fmla="*/ 52426 w 52443"/>
                <a:gd name="connsiteY9" fmla="*/ 2469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43" h="71183">
                  <a:moveTo>
                    <a:pt x="52443" y="20924"/>
                  </a:moveTo>
                  <a:cubicBezTo>
                    <a:pt x="47975" y="18481"/>
                    <a:pt x="42959" y="17215"/>
                    <a:pt x="37867" y="17246"/>
                  </a:cubicBezTo>
                  <a:cubicBezTo>
                    <a:pt x="26633" y="17246"/>
                    <a:pt x="18858" y="25055"/>
                    <a:pt x="18858" y="35583"/>
                  </a:cubicBezTo>
                  <a:cubicBezTo>
                    <a:pt x="18858" y="45793"/>
                    <a:pt x="26314" y="53938"/>
                    <a:pt x="37867" y="53938"/>
                  </a:cubicBezTo>
                  <a:cubicBezTo>
                    <a:pt x="42954" y="53956"/>
                    <a:pt x="47964" y="52704"/>
                    <a:pt x="52443" y="50294"/>
                  </a:cubicBezTo>
                  <a:lnTo>
                    <a:pt x="52443" y="68766"/>
                  </a:lnTo>
                  <a:cubicBezTo>
                    <a:pt x="47312" y="70346"/>
                    <a:pt x="41976" y="71160"/>
                    <a:pt x="36608" y="71184"/>
                  </a:cubicBezTo>
                  <a:cubicBezTo>
                    <a:pt x="17112" y="71184"/>
                    <a:pt x="0" y="57750"/>
                    <a:pt x="0" y="35583"/>
                  </a:cubicBezTo>
                  <a:cubicBezTo>
                    <a:pt x="0" y="15063"/>
                    <a:pt x="15500" y="0"/>
                    <a:pt x="36608" y="0"/>
                  </a:cubicBezTo>
                  <a:cubicBezTo>
                    <a:pt x="41976" y="11"/>
                    <a:pt x="47310" y="843"/>
                    <a:pt x="52426" y="2469"/>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8" name="Freeform 7">
              <a:extLst>
                <a:ext uri="{FF2B5EF4-FFF2-40B4-BE49-F238E27FC236}">
                  <a16:creationId xmlns:a16="http://schemas.microsoft.com/office/drawing/2014/main" id="{FE339FC0-131C-1CE8-C14C-9C2636FCD34E}"/>
                </a:ext>
              </a:extLst>
            </p:cNvPr>
            <p:cNvSpPr/>
            <p:nvPr/>
          </p:nvSpPr>
          <p:spPr>
            <a:xfrm>
              <a:off x="896990" y="4903579"/>
              <a:ext cx="72627" cy="71183"/>
            </a:xfrm>
            <a:custGeom>
              <a:avLst/>
              <a:gdLst>
                <a:gd name="connsiteX0" fmla="*/ 72628 w 72627"/>
                <a:gd name="connsiteY0" fmla="*/ 35583 h 71183"/>
                <a:gd name="connsiteX1" fmla="*/ 36306 w 72627"/>
                <a:gd name="connsiteY1" fmla="*/ 71184 h 71183"/>
                <a:gd name="connsiteX2" fmla="*/ 0 w 72627"/>
                <a:gd name="connsiteY2" fmla="*/ 35583 h 71183"/>
                <a:gd name="connsiteX3" fmla="*/ 36306 w 72627"/>
                <a:gd name="connsiteY3" fmla="*/ 0 h 71183"/>
                <a:gd name="connsiteX4" fmla="*/ 72628 w 72627"/>
                <a:gd name="connsiteY4" fmla="*/ 35583 h 71183"/>
                <a:gd name="connsiteX5" fmla="*/ 36306 w 72627"/>
                <a:gd name="connsiteY5" fmla="*/ 17464 h 71183"/>
                <a:gd name="connsiteX6" fmla="*/ 18069 w 72627"/>
                <a:gd name="connsiteY6" fmla="*/ 35399 h 71183"/>
                <a:gd name="connsiteX7" fmla="*/ 36003 w 72627"/>
                <a:gd name="connsiteY7" fmla="*/ 53634 h 71183"/>
                <a:gd name="connsiteX8" fmla="*/ 54240 w 72627"/>
                <a:gd name="connsiteY8" fmla="*/ 35701 h 71183"/>
                <a:gd name="connsiteX9" fmla="*/ 54240 w 72627"/>
                <a:gd name="connsiteY9" fmla="*/ 35583 h 71183"/>
                <a:gd name="connsiteX10" fmla="*/ 36779 w 72627"/>
                <a:gd name="connsiteY10" fmla="*/ 17517 h 71183"/>
                <a:gd name="connsiteX11" fmla="*/ 36306 w 72627"/>
                <a:gd name="connsiteY11" fmla="*/ 17515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627" h="71183">
                  <a:moveTo>
                    <a:pt x="72628" y="35583"/>
                  </a:moveTo>
                  <a:cubicBezTo>
                    <a:pt x="72628" y="55248"/>
                    <a:pt x="57515" y="71184"/>
                    <a:pt x="36306" y="71184"/>
                  </a:cubicBezTo>
                  <a:cubicBezTo>
                    <a:pt x="15097" y="71184"/>
                    <a:pt x="0" y="55248"/>
                    <a:pt x="0" y="35583"/>
                  </a:cubicBezTo>
                  <a:cubicBezTo>
                    <a:pt x="0" y="15919"/>
                    <a:pt x="15113" y="0"/>
                    <a:pt x="36306" y="0"/>
                  </a:cubicBezTo>
                  <a:cubicBezTo>
                    <a:pt x="57498" y="0"/>
                    <a:pt x="72628" y="15953"/>
                    <a:pt x="72628" y="35583"/>
                  </a:cubicBezTo>
                  <a:moveTo>
                    <a:pt x="36306" y="17464"/>
                  </a:moveTo>
                  <a:cubicBezTo>
                    <a:pt x="26317" y="17381"/>
                    <a:pt x="18153" y="25410"/>
                    <a:pt x="18069" y="35399"/>
                  </a:cubicBezTo>
                  <a:cubicBezTo>
                    <a:pt x="17987" y="45387"/>
                    <a:pt x="26015" y="53552"/>
                    <a:pt x="36003" y="53634"/>
                  </a:cubicBezTo>
                  <a:cubicBezTo>
                    <a:pt x="45992" y="53718"/>
                    <a:pt x="54156" y="45689"/>
                    <a:pt x="54240" y="35701"/>
                  </a:cubicBezTo>
                  <a:cubicBezTo>
                    <a:pt x="54240" y="35661"/>
                    <a:pt x="54240" y="35622"/>
                    <a:pt x="54240" y="35583"/>
                  </a:cubicBezTo>
                  <a:cubicBezTo>
                    <a:pt x="54408" y="25773"/>
                    <a:pt x="46589" y="17684"/>
                    <a:pt x="36779" y="17517"/>
                  </a:cubicBezTo>
                  <a:cubicBezTo>
                    <a:pt x="36621" y="17514"/>
                    <a:pt x="36463" y="17513"/>
                    <a:pt x="36306" y="17515"/>
                  </a:cubicBezTo>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9" name="Freeform 8">
              <a:extLst>
                <a:ext uri="{FF2B5EF4-FFF2-40B4-BE49-F238E27FC236}">
                  <a16:creationId xmlns:a16="http://schemas.microsoft.com/office/drawing/2014/main" id="{6D24A404-2731-BE80-FF0A-6CD5FB678C73}"/>
                </a:ext>
              </a:extLst>
            </p:cNvPr>
            <p:cNvSpPr/>
            <p:nvPr/>
          </p:nvSpPr>
          <p:spPr>
            <a:xfrm>
              <a:off x="762028" y="4903461"/>
              <a:ext cx="47439" cy="71250"/>
            </a:xfrm>
            <a:custGeom>
              <a:avLst/>
              <a:gdLst>
                <a:gd name="connsiteX0" fmla="*/ 42603 w 47439"/>
                <a:gd name="connsiteY0" fmla="*/ 16910 h 71250"/>
                <a:gd name="connsiteX1" fmla="*/ 29034 w 47439"/>
                <a:gd name="connsiteY1" fmla="*/ 14811 h 71250"/>
                <a:gd name="connsiteX2" fmla="*/ 18304 w 47439"/>
                <a:gd name="connsiteY2" fmla="*/ 20453 h 71250"/>
                <a:gd name="connsiteX3" fmla="*/ 26264 w 47439"/>
                <a:gd name="connsiteY3" fmla="*/ 27002 h 71250"/>
                <a:gd name="connsiteX4" fmla="*/ 31049 w 47439"/>
                <a:gd name="connsiteY4" fmla="*/ 28514 h 71250"/>
                <a:gd name="connsiteX5" fmla="*/ 47439 w 47439"/>
                <a:gd name="connsiteY5" fmla="*/ 48178 h 71250"/>
                <a:gd name="connsiteX6" fmla="*/ 18892 w 47439"/>
                <a:gd name="connsiteY6" fmla="*/ 71251 h 71250"/>
                <a:gd name="connsiteX7" fmla="*/ 168 w 47439"/>
                <a:gd name="connsiteY7" fmla="*/ 69370 h 71250"/>
                <a:gd name="connsiteX8" fmla="*/ 168 w 47439"/>
                <a:gd name="connsiteY8" fmla="*/ 53552 h 71250"/>
                <a:gd name="connsiteX9" fmla="*/ 16541 w 47439"/>
                <a:gd name="connsiteY9" fmla="*/ 56121 h 71250"/>
                <a:gd name="connsiteX10" fmla="*/ 29152 w 47439"/>
                <a:gd name="connsiteY10" fmla="*/ 49689 h 71250"/>
                <a:gd name="connsiteX11" fmla="*/ 21411 w 47439"/>
                <a:gd name="connsiteY11" fmla="*/ 42855 h 71250"/>
                <a:gd name="connsiteX12" fmla="*/ 17699 w 47439"/>
                <a:gd name="connsiteY12" fmla="*/ 41646 h 71250"/>
                <a:gd name="connsiteX13" fmla="*/ 0 w 47439"/>
                <a:gd name="connsiteY13" fmla="*/ 21495 h 71250"/>
                <a:gd name="connsiteX14" fmla="*/ 25609 w 47439"/>
                <a:gd name="connsiteY14" fmla="*/ 0 h 71250"/>
                <a:gd name="connsiteX15" fmla="*/ 42519 w 47439"/>
                <a:gd name="connsiteY15" fmla="*/ 2183 h 7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439" h="71250">
                  <a:moveTo>
                    <a:pt x="42603" y="16910"/>
                  </a:moveTo>
                  <a:cubicBezTo>
                    <a:pt x="38176" y="15688"/>
                    <a:pt x="33624" y="14984"/>
                    <a:pt x="29034" y="14811"/>
                  </a:cubicBezTo>
                  <a:cubicBezTo>
                    <a:pt x="22082" y="14811"/>
                    <a:pt x="18304" y="17145"/>
                    <a:pt x="18304" y="20453"/>
                  </a:cubicBezTo>
                  <a:cubicBezTo>
                    <a:pt x="18304" y="24635"/>
                    <a:pt x="23342" y="26096"/>
                    <a:pt x="26264" y="27002"/>
                  </a:cubicBezTo>
                  <a:lnTo>
                    <a:pt x="31049" y="28514"/>
                  </a:lnTo>
                  <a:cubicBezTo>
                    <a:pt x="42301" y="32107"/>
                    <a:pt x="47439" y="39815"/>
                    <a:pt x="47439" y="48178"/>
                  </a:cubicBezTo>
                  <a:cubicBezTo>
                    <a:pt x="47439" y="65457"/>
                    <a:pt x="32326" y="71251"/>
                    <a:pt x="18892" y="71251"/>
                  </a:cubicBezTo>
                  <a:cubicBezTo>
                    <a:pt x="12606" y="71196"/>
                    <a:pt x="6339" y="70566"/>
                    <a:pt x="168" y="69370"/>
                  </a:cubicBezTo>
                  <a:lnTo>
                    <a:pt x="168" y="53552"/>
                  </a:lnTo>
                  <a:cubicBezTo>
                    <a:pt x="5493" y="55107"/>
                    <a:pt x="10996" y="55970"/>
                    <a:pt x="16541" y="56121"/>
                  </a:cubicBezTo>
                  <a:cubicBezTo>
                    <a:pt x="25172" y="56121"/>
                    <a:pt x="29152" y="53585"/>
                    <a:pt x="29152" y="49689"/>
                  </a:cubicBezTo>
                  <a:cubicBezTo>
                    <a:pt x="29152" y="46213"/>
                    <a:pt x="25709" y="44198"/>
                    <a:pt x="21411" y="42855"/>
                  </a:cubicBezTo>
                  <a:lnTo>
                    <a:pt x="17699" y="41646"/>
                  </a:lnTo>
                  <a:cubicBezTo>
                    <a:pt x="8044" y="38589"/>
                    <a:pt x="0" y="32913"/>
                    <a:pt x="0" y="21495"/>
                  </a:cubicBezTo>
                  <a:cubicBezTo>
                    <a:pt x="0" y="8631"/>
                    <a:pt x="9622" y="0"/>
                    <a:pt x="25609" y="0"/>
                  </a:cubicBezTo>
                  <a:cubicBezTo>
                    <a:pt x="31310" y="79"/>
                    <a:pt x="36984" y="812"/>
                    <a:pt x="42519" y="2183"/>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0" name="Freeform 9">
              <a:extLst>
                <a:ext uri="{FF2B5EF4-FFF2-40B4-BE49-F238E27FC236}">
                  <a16:creationId xmlns:a16="http://schemas.microsoft.com/office/drawing/2014/main" id="{FF91D7A9-2B51-060E-D9D8-9B9E061D6D34}"/>
                </a:ext>
              </a:extLst>
            </p:cNvPr>
            <p:cNvSpPr/>
            <p:nvPr/>
          </p:nvSpPr>
          <p:spPr>
            <a:xfrm>
              <a:off x="609602" y="4822252"/>
              <a:ext cx="17229" cy="35281"/>
            </a:xfrm>
            <a:custGeom>
              <a:avLst/>
              <a:gdLst>
                <a:gd name="connsiteX0" fmla="*/ 17229 w 17229"/>
                <a:gd name="connsiteY0" fmla="*/ 8615 h 35281"/>
                <a:gd name="connsiteX1" fmla="*/ 8615 w 17229"/>
                <a:gd name="connsiteY1" fmla="*/ 0 h 35281"/>
                <a:gd name="connsiteX2" fmla="*/ 0 w 17229"/>
                <a:gd name="connsiteY2" fmla="*/ 8615 h 35281"/>
                <a:gd name="connsiteX3" fmla="*/ 0 w 17229"/>
                <a:gd name="connsiteY3" fmla="*/ 26667 h 35281"/>
                <a:gd name="connsiteX4" fmla="*/ 8615 w 17229"/>
                <a:gd name="connsiteY4" fmla="*/ 35281 h 35281"/>
                <a:gd name="connsiteX5" fmla="*/ 17229 w 17229"/>
                <a:gd name="connsiteY5" fmla="*/ 26667 h 3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35281">
                  <a:moveTo>
                    <a:pt x="17229" y="8615"/>
                  </a:moveTo>
                  <a:cubicBezTo>
                    <a:pt x="17229" y="3857"/>
                    <a:pt x="13372" y="0"/>
                    <a:pt x="8615" y="0"/>
                  </a:cubicBezTo>
                  <a:cubicBezTo>
                    <a:pt x="3857" y="0"/>
                    <a:pt x="0" y="3857"/>
                    <a:pt x="0" y="8615"/>
                  </a:cubicBezTo>
                  <a:lnTo>
                    <a:pt x="0" y="26667"/>
                  </a:lnTo>
                  <a:cubicBezTo>
                    <a:pt x="0" y="31424"/>
                    <a:pt x="3857" y="35281"/>
                    <a:pt x="8615" y="35281"/>
                  </a:cubicBezTo>
                  <a:cubicBezTo>
                    <a:pt x="13372" y="35281"/>
                    <a:pt x="17229" y="31424"/>
                    <a:pt x="17229" y="26667"/>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1" name="Freeform 10">
              <a:extLst>
                <a:ext uri="{FF2B5EF4-FFF2-40B4-BE49-F238E27FC236}">
                  <a16:creationId xmlns:a16="http://schemas.microsoft.com/office/drawing/2014/main" id="{BDD87B76-93F5-91BE-0BE1-02EC22DB69BD}"/>
                </a:ext>
              </a:extLst>
            </p:cNvPr>
            <p:cNvSpPr/>
            <p:nvPr/>
          </p:nvSpPr>
          <p:spPr>
            <a:xfrm>
              <a:off x="656906" y="4798575"/>
              <a:ext cx="17229" cy="58958"/>
            </a:xfrm>
            <a:custGeom>
              <a:avLst/>
              <a:gdLst>
                <a:gd name="connsiteX0" fmla="*/ 17229 w 17229"/>
                <a:gd name="connsiteY0" fmla="*/ 8615 h 58958"/>
                <a:gd name="connsiteX1" fmla="*/ 8615 w 17229"/>
                <a:gd name="connsiteY1" fmla="*/ 0 h 58958"/>
                <a:gd name="connsiteX2" fmla="*/ 0 w 17229"/>
                <a:gd name="connsiteY2" fmla="*/ 8615 h 58958"/>
                <a:gd name="connsiteX3" fmla="*/ 0 w 17229"/>
                <a:gd name="connsiteY3" fmla="*/ 50344 h 58958"/>
                <a:gd name="connsiteX4" fmla="*/ 8615 w 17229"/>
                <a:gd name="connsiteY4" fmla="*/ 58959 h 58958"/>
                <a:gd name="connsiteX5" fmla="*/ 17229 w 17229"/>
                <a:gd name="connsiteY5" fmla="*/ 50344 h 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58958">
                  <a:moveTo>
                    <a:pt x="17229" y="8615"/>
                  </a:moveTo>
                  <a:cubicBezTo>
                    <a:pt x="17229" y="3857"/>
                    <a:pt x="13372" y="0"/>
                    <a:pt x="8615" y="0"/>
                  </a:cubicBezTo>
                  <a:cubicBezTo>
                    <a:pt x="3857" y="0"/>
                    <a:pt x="0" y="3857"/>
                    <a:pt x="0" y="8615"/>
                  </a:cubicBezTo>
                  <a:lnTo>
                    <a:pt x="0" y="50344"/>
                  </a:lnTo>
                  <a:cubicBezTo>
                    <a:pt x="0" y="55102"/>
                    <a:pt x="3857" y="58959"/>
                    <a:pt x="8615" y="58959"/>
                  </a:cubicBezTo>
                  <a:cubicBezTo>
                    <a:pt x="13372" y="58959"/>
                    <a:pt x="17229" y="55102"/>
                    <a:pt x="17229" y="50344"/>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2" name="Freeform 11">
              <a:extLst>
                <a:ext uri="{FF2B5EF4-FFF2-40B4-BE49-F238E27FC236}">
                  <a16:creationId xmlns:a16="http://schemas.microsoft.com/office/drawing/2014/main" id="{221D4DD6-3C99-968A-24F7-20AEA4B82516}"/>
                </a:ext>
              </a:extLst>
            </p:cNvPr>
            <p:cNvSpPr/>
            <p:nvPr/>
          </p:nvSpPr>
          <p:spPr>
            <a:xfrm>
              <a:off x="704211" y="4766165"/>
              <a:ext cx="17229" cy="108513"/>
            </a:xfrm>
            <a:custGeom>
              <a:avLst/>
              <a:gdLst>
                <a:gd name="connsiteX0" fmla="*/ 17229 w 17229"/>
                <a:gd name="connsiteY0" fmla="*/ 8615 h 108513"/>
                <a:gd name="connsiteX1" fmla="*/ 8615 w 17229"/>
                <a:gd name="connsiteY1" fmla="*/ 0 h 108513"/>
                <a:gd name="connsiteX2" fmla="*/ 0 w 17229"/>
                <a:gd name="connsiteY2" fmla="*/ 8615 h 108513"/>
                <a:gd name="connsiteX3" fmla="*/ 0 w 17229"/>
                <a:gd name="connsiteY3" fmla="*/ 99899 h 108513"/>
                <a:gd name="connsiteX4" fmla="*/ 8615 w 17229"/>
                <a:gd name="connsiteY4" fmla="*/ 108514 h 108513"/>
                <a:gd name="connsiteX5" fmla="*/ 17229 w 17229"/>
                <a:gd name="connsiteY5" fmla="*/ 99899 h 10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108513">
                  <a:moveTo>
                    <a:pt x="17229" y="8615"/>
                  </a:moveTo>
                  <a:cubicBezTo>
                    <a:pt x="17229" y="3857"/>
                    <a:pt x="13372" y="0"/>
                    <a:pt x="8615" y="0"/>
                  </a:cubicBezTo>
                  <a:cubicBezTo>
                    <a:pt x="3857" y="0"/>
                    <a:pt x="0" y="3857"/>
                    <a:pt x="0" y="8615"/>
                  </a:cubicBezTo>
                  <a:lnTo>
                    <a:pt x="0" y="99899"/>
                  </a:lnTo>
                  <a:cubicBezTo>
                    <a:pt x="0" y="104657"/>
                    <a:pt x="3857" y="108514"/>
                    <a:pt x="8615" y="108514"/>
                  </a:cubicBezTo>
                  <a:cubicBezTo>
                    <a:pt x="13372" y="108514"/>
                    <a:pt x="17229" y="104657"/>
                    <a:pt x="17229" y="99899"/>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3" name="Freeform 12">
              <a:extLst>
                <a:ext uri="{FF2B5EF4-FFF2-40B4-BE49-F238E27FC236}">
                  <a16:creationId xmlns:a16="http://schemas.microsoft.com/office/drawing/2014/main" id="{307C9C4F-2688-FC3E-B19F-D3877608B04E}"/>
                </a:ext>
              </a:extLst>
            </p:cNvPr>
            <p:cNvSpPr/>
            <p:nvPr/>
          </p:nvSpPr>
          <p:spPr>
            <a:xfrm>
              <a:off x="751516" y="4798575"/>
              <a:ext cx="17229" cy="58958"/>
            </a:xfrm>
            <a:custGeom>
              <a:avLst/>
              <a:gdLst>
                <a:gd name="connsiteX0" fmla="*/ 17229 w 17229"/>
                <a:gd name="connsiteY0" fmla="*/ 8615 h 58958"/>
                <a:gd name="connsiteX1" fmla="*/ 8615 w 17229"/>
                <a:gd name="connsiteY1" fmla="*/ 0 h 58958"/>
                <a:gd name="connsiteX2" fmla="*/ 0 w 17229"/>
                <a:gd name="connsiteY2" fmla="*/ 8615 h 58958"/>
                <a:gd name="connsiteX3" fmla="*/ 0 w 17229"/>
                <a:gd name="connsiteY3" fmla="*/ 50344 h 58958"/>
                <a:gd name="connsiteX4" fmla="*/ 8615 w 17229"/>
                <a:gd name="connsiteY4" fmla="*/ 58959 h 58958"/>
                <a:gd name="connsiteX5" fmla="*/ 17229 w 17229"/>
                <a:gd name="connsiteY5" fmla="*/ 50344 h 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58958">
                  <a:moveTo>
                    <a:pt x="17229" y="8615"/>
                  </a:moveTo>
                  <a:cubicBezTo>
                    <a:pt x="17229" y="3857"/>
                    <a:pt x="13372" y="0"/>
                    <a:pt x="8615" y="0"/>
                  </a:cubicBezTo>
                  <a:cubicBezTo>
                    <a:pt x="3857" y="0"/>
                    <a:pt x="0" y="3857"/>
                    <a:pt x="0" y="8615"/>
                  </a:cubicBezTo>
                  <a:lnTo>
                    <a:pt x="0" y="50344"/>
                  </a:lnTo>
                  <a:cubicBezTo>
                    <a:pt x="0" y="55102"/>
                    <a:pt x="3857" y="58959"/>
                    <a:pt x="8615" y="58959"/>
                  </a:cubicBezTo>
                  <a:cubicBezTo>
                    <a:pt x="13372" y="58959"/>
                    <a:pt x="17229" y="55102"/>
                    <a:pt x="17229" y="50344"/>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4" name="Freeform 13">
              <a:extLst>
                <a:ext uri="{FF2B5EF4-FFF2-40B4-BE49-F238E27FC236}">
                  <a16:creationId xmlns:a16="http://schemas.microsoft.com/office/drawing/2014/main" id="{B019AC4E-6B13-4211-CD99-5EECD308E023}"/>
                </a:ext>
              </a:extLst>
            </p:cNvPr>
            <p:cNvSpPr/>
            <p:nvPr/>
          </p:nvSpPr>
          <p:spPr>
            <a:xfrm>
              <a:off x="798812" y="4822649"/>
              <a:ext cx="17196" cy="35247"/>
            </a:xfrm>
            <a:custGeom>
              <a:avLst/>
              <a:gdLst>
                <a:gd name="connsiteX0" fmla="*/ 17187 w 17196"/>
                <a:gd name="connsiteY0" fmla="*/ 8218 h 35247"/>
                <a:gd name="connsiteX1" fmla="*/ 8218 w 17196"/>
                <a:gd name="connsiteY1" fmla="*/ 9 h 35247"/>
                <a:gd name="connsiteX2" fmla="*/ 9 w 17196"/>
                <a:gd name="connsiteY2" fmla="*/ 8218 h 35247"/>
                <a:gd name="connsiteX3" fmla="*/ 9 w 17196"/>
                <a:gd name="connsiteY3" fmla="*/ 26270 h 35247"/>
                <a:gd name="connsiteX4" fmla="*/ 8218 w 17196"/>
                <a:gd name="connsiteY4" fmla="*/ 35239 h 35247"/>
                <a:gd name="connsiteX5" fmla="*/ 17187 w 17196"/>
                <a:gd name="connsiteY5" fmla="*/ 27030 h 35247"/>
                <a:gd name="connsiteX6" fmla="*/ 17187 w 17196"/>
                <a:gd name="connsiteY6" fmla="*/ 26270 h 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96" h="35247">
                  <a:moveTo>
                    <a:pt x="17187" y="8218"/>
                  </a:moveTo>
                  <a:cubicBezTo>
                    <a:pt x="16977" y="3474"/>
                    <a:pt x="12962" y="-201"/>
                    <a:pt x="8218" y="9"/>
                  </a:cubicBezTo>
                  <a:cubicBezTo>
                    <a:pt x="3768" y="205"/>
                    <a:pt x="205" y="3768"/>
                    <a:pt x="9" y="8218"/>
                  </a:cubicBezTo>
                  <a:lnTo>
                    <a:pt x="9" y="26270"/>
                  </a:lnTo>
                  <a:cubicBezTo>
                    <a:pt x="-201" y="31014"/>
                    <a:pt x="3475" y="35030"/>
                    <a:pt x="8218" y="35239"/>
                  </a:cubicBezTo>
                  <a:cubicBezTo>
                    <a:pt x="12962" y="35449"/>
                    <a:pt x="16977" y="31774"/>
                    <a:pt x="17187" y="27030"/>
                  </a:cubicBezTo>
                  <a:cubicBezTo>
                    <a:pt x="17199" y="26777"/>
                    <a:pt x="17199" y="26523"/>
                    <a:pt x="17187" y="26270"/>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5" name="Freeform 14">
              <a:extLst>
                <a:ext uri="{FF2B5EF4-FFF2-40B4-BE49-F238E27FC236}">
                  <a16:creationId xmlns:a16="http://schemas.microsoft.com/office/drawing/2014/main" id="{8722BDE3-7545-97F0-7788-9F0394F14693}"/>
                </a:ext>
              </a:extLst>
            </p:cNvPr>
            <p:cNvSpPr/>
            <p:nvPr/>
          </p:nvSpPr>
          <p:spPr>
            <a:xfrm>
              <a:off x="846159" y="4798608"/>
              <a:ext cx="17162" cy="58891"/>
            </a:xfrm>
            <a:custGeom>
              <a:avLst/>
              <a:gdLst>
                <a:gd name="connsiteX0" fmla="*/ 17162 w 17162"/>
                <a:gd name="connsiteY0" fmla="*/ 8581 h 58891"/>
                <a:gd name="connsiteX1" fmla="*/ 8581 w 17162"/>
                <a:gd name="connsiteY1" fmla="*/ 0 h 58891"/>
                <a:gd name="connsiteX2" fmla="*/ 0 w 17162"/>
                <a:gd name="connsiteY2" fmla="*/ 8581 h 58891"/>
                <a:gd name="connsiteX3" fmla="*/ 0 w 17162"/>
                <a:gd name="connsiteY3" fmla="*/ 50311 h 58891"/>
                <a:gd name="connsiteX4" fmla="*/ 8581 w 17162"/>
                <a:gd name="connsiteY4" fmla="*/ 58892 h 58891"/>
                <a:gd name="connsiteX5" fmla="*/ 17162 w 17162"/>
                <a:gd name="connsiteY5" fmla="*/ 50311 h 5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62" h="58891">
                  <a:moveTo>
                    <a:pt x="17162" y="8581"/>
                  </a:moveTo>
                  <a:cubicBezTo>
                    <a:pt x="17162" y="3842"/>
                    <a:pt x="13320" y="0"/>
                    <a:pt x="8581" y="0"/>
                  </a:cubicBezTo>
                  <a:cubicBezTo>
                    <a:pt x="3842" y="0"/>
                    <a:pt x="0" y="3842"/>
                    <a:pt x="0" y="8581"/>
                  </a:cubicBezTo>
                  <a:lnTo>
                    <a:pt x="0" y="50311"/>
                  </a:lnTo>
                  <a:cubicBezTo>
                    <a:pt x="0" y="55050"/>
                    <a:pt x="3842" y="58892"/>
                    <a:pt x="8581" y="58892"/>
                  </a:cubicBezTo>
                  <a:cubicBezTo>
                    <a:pt x="13320" y="58892"/>
                    <a:pt x="17162" y="55050"/>
                    <a:pt x="17162" y="50311"/>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6" name="Freeform 15">
              <a:extLst>
                <a:ext uri="{FF2B5EF4-FFF2-40B4-BE49-F238E27FC236}">
                  <a16:creationId xmlns:a16="http://schemas.microsoft.com/office/drawing/2014/main" id="{9BAD1744-97E5-1A55-6D65-40EADD0CAB25}"/>
                </a:ext>
              </a:extLst>
            </p:cNvPr>
            <p:cNvSpPr/>
            <p:nvPr/>
          </p:nvSpPr>
          <p:spPr>
            <a:xfrm>
              <a:off x="893497" y="4766199"/>
              <a:ext cx="17162" cy="108446"/>
            </a:xfrm>
            <a:custGeom>
              <a:avLst/>
              <a:gdLst>
                <a:gd name="connsiteX0" fmla="*/ 17162 w 17162"/>
                <a:gd name="connsiteY0" fmla="*/ 8581 h 108446"/>
                <a:gd name="connsiteX1" fmla="*/ 8581 w 17162"/>
                <a:gd name="connsiteY1" fmla="*/ 0 h 108446"/>
                <a:gd name="connsiteX2" fmla="*/ 0 w 17162"/>
                <a:gd name="connsiteY2" fmla="*/ 8581 h 108446"/>
                <a:gd name="connsiteX3" fmla="*/ 0 w 17162"/>
                <a:gd name="connsiteY3" fmla="*/ 99865 h 108446"/>
                <a:gd name="connsiteX4" fmla="*/ 8581 w 17162"/>
                <a:gd name="connsiteY4" fmla="*/ 108446 h 108446"/>
                <a:gd name="connsiteX5" fmla="*/ 17162 w 17162"/>
                <a:gd name="connsiteY5" fmla="*/ 99865 h 10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62" h="108446">
                  <a:moveTo>
                    <a:pt x="17162" y="8581"/>
                  </a:moveTo>
                  <a:cubicBezTo>
                    <a:pt x="17162" y="3842"/>
                    <a:pt x="13320" y="0"/>
                    <a:pt x="8581" y="0"/>
                  </a:cubicBezTo>
                  <a:cubicBezTo>
                    <a:pt x="3842" y="0"/>
                    <a:pt x="0" y="3842"/>
                    <a:pt x="0" y="8581"/>
                  </a:cubicBezTo>
                  <a:lnTo>
                    <a:pt x="0" y="99865"/>
                  </a:lnTo>
                  <a:cubicBezTo>
                    <a:pt x="0" y="104605"/>
                    <a:pt x="3842" y="108446"/>
                    <a:pt x="8581" y="108446"/>
                  </a:cubicBezTo>
                  <a:cubicBezTo>
                    <a:pt x="13320" y="108446"/>
                    <a:pt x="17162" y="104605"/>
                    <a:pt x="17162" y="99865"/>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7" name="Freeform 16">
              <a:extLst>
                <a:ext uri="{FF2B5EF4-FFF2-40B4-BE49-F238E27FC236}">
                  <a16:creationId xmlns:a16="http://schemas.microsoft.com/office/drawing/2014/main" id="{EBE6A5D1-4914-491B-2B6E-7551BBC15391}"/>
                </a:ext>
              </a:extLst>
            </p:cNvPr>
            <p:cNvSpPr/>
            <p:nvPr/>
          </p:nvSpPr>
          <p:spPr>
            <a:xfrm>
              <a:off x="940718" y="4798922"/>
              <a:ext cx="17279" cy="58264"/>
            </a:xfrm>
            <a:custGeom>
              <a:avLst/>
              <a:gdLst>
                <a:gd name="connsiteX0" fmla="*/ 17280 w 17279"/>
                <a:gd name="connsiteY0" fmla="*/ 8267 h 58264"/>
                <a:gd name="connsiteX1" fmla="*/ 8259 w 17279"/>
                <a:gd name="connsiteY1" fmla="*/ 9 h 58264"/>
                <a:gd name="connsiteX2" fmla="*/ 0 w 17279"/>
                <a:gd name="connsiteY2" fmla="*/ 8267 h 58264"/>
                <a:gd name="connsiteX3" fmla="*/ 0 w 17279"/>
                <a:gd name="connsiteY3" fmla="*/ 49997 h 58264"/>
                <a:gd name="connsiteX4" fmla="*/ 9021 w 17279"/>
                <a:gd name="connsiteY4" fmla="*/ 58256 h 58264"/>
                <a:gd name="connsiteX5" fmla="*/ 17280 w 17279"/>
                <a:gd name="connsiteY5" fmla="*/ 49997 h 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9" h="58264">
                  <a:moveTo>
                    <a:pt x="17280" y="8267"/>
                  </a:moveTo>
                  <a:cubicBezTo>
                    <a:pt x="17070" y="3496"/>
                    <a:pt x="13031" y="-202"/>
                    <a:pt x="8259" y="9"/>
                  </a:cubicBezTo>
                  <a:cubicBezTo>
                    <a:pt x="3782" y="206"/>
                    <a:pt x="198" y="3790"/>
                    <a:pt x="0" y="8267"/>
                  </a:cubicBezTo>
                  <a:lnTo>
                    <a:pt x="0" y="49997"/>
                  </a:lnTo>
                  <a:cubicBezTo>
                    <a:pt x="210" y="54768"/>
                    <a:pt x="4249" y="58466"/>
                    <a:pt x="9021" y="58256"/>
                  </a:cubicBezTo>
                  <a:cubicBezTo>
                    <a:pt x="13498" y="58058"/>
                    <a:pt x="17081" y="54474"/>
                    <a:pt x="17280" y="49997"/>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18" name="Freeform 17">
              <a:extLst>
                <a:ext uri="{FF2B5EF4-FFF2-40B4-BE49-F238E27FC236}">
                  <a16:creationId xmlns:a16="http://schemas.microsoft.com/office/drawing/2014/main" id="{69A0F311-0D79-C2D5-1190-93C945D632DB}"/>
                </a:ext>
              </a:extLst>
            </p:cNvPr>
            <p:cNvSpPr/>
            <p:nvPr/>
          </p:nvSpPr>
          <p:spPr>
            <a:xfrm>
              <a:off x="988031" y="4822649"/>
              <a:ext cx="17196" cy="35247"/>
            </a:xfrm>
            <a:custGeom>
              <a:avLst/>
              <a:gdLst>
                <a:gd name="connsiteX0" fmla="*/ 17187 w 17196"/>
                <a:gd name="connsiteY0" fmla="*/ 8218 h 35247"/>
                <a:gd name="connsiteX1" fmla="*/ 8218 w 17196"/>
                <a:gd name="connsiteY1" fmla="*/ 9 h 35247"/>
                <a:gd name="connsiteX2" fmla="*/ 9 w 17196"/>
                <a:gd name="connsiteY2" fmla="*/ 8218 h 35247"/>
                <a:gd name="connsiteX3" fmla="*/ 9 w 17196"/>
                <a:gd name="connsiteY3" fmla="*/ 26270 h 35247"/>
                <a:gd name="connsiteX4" fmla="*/ 8218 w 17196"/>
                <a:gd name="connsiteY4" fmla="*/ 35239 h 35247"/>
                <a:gd name="connsiteX5" fmla="*/ 17187 w 17196"/>
                <a:gd name="connsiteY5" fmla="*/ 27030 h 35247"/>
                <a:gd name="connsiteX6" fmla="*/ 17187 w 17196"/>
                <a:gd name="connsiteY6" fmla="*/ 26270 h 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96" h="35247">
                  <a:moveTo>
                    <a:pt x="17187" y="8218"/>
                  </a:moveTo>
                  <a:cubicBezTo>
                    <a:pt x="16977" y="3474"/>
                    <a:pt x="12962" y="-201"/>
                    <a:pt x="8218" y="9"/>
                  </a:cubicBezTo>
                  <a:cubicBezTo>
                    <a:pt x="3768" y="205"/>
                    <a:pt x="205" y="3768"/>
                    <a:pt x="9" y="8218"/>
                  </a:cubicBezTo>
                  <a:lnTo>
                    <a:pt x="9" y="26270"/>
                  </a:lnTo>
                  <a:cubicBezTo>
                    <a:pt x="-201" y="31014"/>
                    <a:pt x="3475" y="35030"/>
                    <a:pt x="8218" y="35239"/>
                  </a:cubicBezTo>
                  <a:cubicBezTo>
                    <a:pt x="12962" y="35449"/>
                    <a:pt x="16977" y="31774"/>
                    <a:pt x="17187" y="27030"/>
                  </a:cubicBezTo>
                  <a:cubicBezTo>
                    <a:pt x="17199" y="26777"/>
                    <a:pt x="17199" y="26523"/>
                    <a:pt x="17187" y="26270"/>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grpSp>
      <p:pic>
        <p:nvPicPr>
          <p:cNvPr id="19" name="Graphic 18">
            <a:extLst>
              <a:ext uri="{FF2B5EF4-FFF2-40B4-BE49-F238E27FC236}">
                <a16:creationId xmlns:a16="http://schemas.microsoft.com/office/drawing/2014/main" id="{71E75CDA-A654-2FBB-C1ED-519D2339C239}"/>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791" t="39565" r="9108" b="36988"/>
          <a:stretch/>
        </p:blipFill>
        <p:spPr>
          <a:xfrm>
            <a:off x="8863729" y="6366327"/>
            <a:ext cx="3169355" cy="436604"/>
          </a:xfrm>
          <a:prstGeom prst="rect">
            <a:avLst/>
          </a:prstGeom>
        </p:spPr>
      </p:pic>
    </p:spTree>
    <p:extLst>
      <p:ext uri="{BB962C8B-B14F-4D97-AF65-F5344CB8AC3E}">
        <p14:creationId xmlns:p14="http://schemas.microsoft.com/office/powerpoint/2010/main" val="320511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Half_Page_Blank">
    <p:bg>
      <p:bgPr>
        <a:blipFill>
          <a:blip r:embed="rId2" cstate="print">
            <a:alphaModFix amt="30000"/>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0787" y="0"/>
            <a:ext cx="6105199"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6">
              <a:solidFill>
                <a:schemeClr val="bg1"/>
              </a:solidFill>
            </a:endParaRPr>
          </a:p>
        </p:txBody>
      </p:sp>
      <p:sp>
        <p:nvSpPr>
          <p:cNvPr id="4" name="Text Placeholder 3"/>
          <p:cNvSpPr>
            <a:spLocks noGrp="1"/>
          </p:cNvSpPr>
          <p:nvPr>
            <p:ph type="body" sz="quarter" idx="10" hasCustomPrompt="1"/>
          </p:nvPr>
        </p:nvSpPr>
        <p:spPr>
          <a:xfrm>
            <a:off x="616241" y="2220243"/>
            <a:ext cx="4881427" cy="3901157"/>
          </a:xfrm>
          <a:prstGeom prst="rect">
            <a:avLst/>
          </a:prstGeom>
        </p:spPr>
        <p:txBody>
          <a:bodyPr lIns="91420" tIns="45710" rIns="91420" bIns="45710">
            <a:noAutofit/>
          </a:bodyPr>
          <a:lstStyle>
            <a:lvl1pPr marL="232775" indent="-156594">
              <a:lnSpc>
                <a:spcPct val="95000"/>
              </a:lnSpc>
              <a:spcBef>
                <a:spcPts val="1480"/>
              </a:spcBef>
              <a:buClr>
                <a:schemeClr val="tx2"/>
              </a:buClr>
              <a:buSzPct val="60000"/>
              <a:buFont typeface="Arial"/>
              <a:buChar char="•"/>
              <a:defRPr sz="2666" b="0" i="0">
                <a:solidFill>
                  <a:srgbClr val="0051AF"/>
                </a:solidFill>
                <a:latin typeface="+mn-lt"/>
                <a:ea typeface="CiscoSansTT Thin" charset="0"/>
                <a:cs typeface="CiscoSansTT Thin" charset="0"/>
              </a:defRPr>
            </a:lvl1pPr>
            <a:lvl2pPr marL="385137" indent="-152362">
              <a:lnSpc>
                <a:spcPct val="95000"/>
              </a:lnSpc>
              <a:spcBef>
                <a:spcPts val="600"/>
              </a:spcBef>
              <a:buClr>
                <a:schemeClr val="tx2"/>
              </a:buClr>
              <a:buSzPct val="60000"/>
              <a:buFont typeface="Arial"/>
              <a:buChar char="•"/>
              <a:defRPr sz="2399" b="0" i="0">
                <a:solidFill>
                  <a:srgbClr val="0051AF"/>
                </a:solidFill>
                <a:latin typeface="+mn-lt"/>
                <a:ea typeface="CiscoSansTT Thin" charset="0"/>
                <a:cs typeface="CiscoSansTT Thin" charset="0"/>
              </a:defRPr>
            </a:lvl2pPr>
            <a:lvl3pPr marL="537499" indent="-152362">
              <a:buClr>
                <a:schemeClr val="tx2"/>
              </a:buClr>
              <a:buSzPct val="60000"/>
              <a:buFont typeface="Arial"/>
              <a:buChar char="•"/>
              <a:defRPr sz="2133" b="0" i="0">
                <a:solidFill>
                  <a:srgbClr val="0051AF"/>
                </a:solidFill>
                <a:latin typeface="+mn-lt"/>
                <a:ea typeface="CiscoSansTT Thin" charset="0"/>
                <a:cs typeface="CiscoSansTT Thin" charset="0"/>
              </a:defRPr>
            </a:lvl3pPr>
            <a:lvl4pPr marL="689861" indent="-152362">
              <a:buClr>
                <a:schemeClr val="tx2"/>
              </a:buClr>
              <a:buSzPct val="60000"/>
              <a:buFont typeface="Arial"/>
              <a:buChar char="•"/>
              <a:defRPr sz="1866" b="0" i="0">
                <a:solidFill>
                  <a:srgbClr val="0051AF"/>
                </a:solidFill>
                <a:latin typeface="+mn-lt"/>
                <a:ea typeface="CiscoSansTT Thin" charset="0"/>
                <a:cs typeface="CiscoSansTT Thin" charset="0"/>
              </a:defRPr>
            </a:lvl4pPr>
            <a:lvl5pPr marL="842223" indent="-152362">
              <a:buClr>
                <a:schemeClr val="tx2"/>
              </a:buClr>
              <a:buSzPct val="60000"/>
              <a:buFont typeface="Arial"/>
              <a:buChar char="•"/>
              <a:defRPr sz="1600" b="0" i="0">
                <a:solidFill>
                  <a:srgbClr val="0051AF"/>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4000" b="0" i="0" u="none" kern="1200" baseline="0" dirty="0">
                <a:solidFill>
                  <a:srgbClr val="0051AF"/>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lvl="0"/>
            <a:r>
              <a:rPr lang="en-GB"/>
              <a:t>Title Goes Here</a:t>
            </a:r>
          </a:p>
        </p:txBody>
      </p:sp>
      <p:grpSp>
        <p:nvGrpSpPr>
          <p:cNvPr id="2" name="Picture 7">
            <a:extLst>
              <a:ext uri="{FF2B5EF4-FFF2-40B4-BE49-F238E27FC236}">
                <a16:creationId xmlns:a16="http://schemas.microsoft.com/office/drawing/2014/main" id="{904D3E14-60F4-8B08-0025-74599E376E09}"/>
              </a:ext>
            </a:extLst>
          </p:cNvPr>
          <p:cNvGrpSpPr/>
          <p:nvPr userDrawn="1"/>
        </p:nvGrpSpPr>
        <p:grpSpPr>
          <a:xfrm>
            <a:off x="383800" y="6354128"/>
            <a:ext cx="527363" cy="278057"/>
            <a:chOff x="609602" y="4766165"/>
            <a:chExt cx="395625" cy="208597"/>
          </a:xfrm>
          <a:solidFill>
            <a:schemeClr val="tx1"/>
          </a:solidFill>
        </p:grpSpPr>
        <p:sp>
          <p:nvSpPr>
            <p:cNvPr id="3" name="Freeform 2">
              <a:extLst>
                <a:ext uri="{FF2B5EF4-FFF2-40B4-BE49-F238E27FC236}">
                  <a16:creationId xmlns:a16="http://schemas.microsoft.com/office/drawing/2014/main" id="{6C4C483A-9D8E-AB65-2479-B460648D523F}"/>
                </a:ext>
              </a:extLst>
            </p:cNvPr>
            <p:cNvSpPr/>
            <p:nvPr/>
          </p:nvSpPr>
          <p:spPr>
            <a:xfrm>
              <a:off x="721490" y="4904754"/>
              <a:ext cx="17346" cy="68748"/>
            </a:xfrm>
            <a:custGeom>
              <a:avLst/>
              <a:gdLst>
                <a:gd name="connsiteX0" fmla="*/ 0 w 17346"/>
                <a:gd name="connsiteY0" fmla="*/ 0 h 68748"/>
                <a:gd name="connsiteX1" fmla="*/ 17347 w 17346"/>
                <a:gd name="connsiteY1" fmla="*/ 0 h 68748"/>
                <a:gd name="connsiteX2" fmla="*/ 17347 w 17346"/>
                <a:gd name="connsiteY2" fmla="*/ 68749 h 68748"/>
                <a:gd name="connsiteX3" fmla="*/ 0 w 17346"/>
                <a:gd name="connsiteY3" fmla="*/ 68749 h 68748"/>
              </a:gdLst>
              <a:ahLst/>
              <a:cxnLst>
                <a:cxn ang="0">
                  <a:pos x="connsiteX0" y="connsiteY0"/>
                </a:cxn>
                <a:cxn ang="0">
                  <a:pos x="connsiteX1" y="connsiteY1"/>
                </a:cxn>
                <a:cxn ang="0">
                  <a:pos x="connsiteX2" y="connsiteY2"/>
                </a:cxn>
                <a:cxn ang="0">
                  <a:pos x="connsiteX3" y="connsiteY3"/>
                </a:cxn>
              </a:cxnLst>
              <a:rect l="l" t="t" r="r" b="b"/>
              <a:pathLst>
                <a:path w="17346" h="68748">
                  <a:moveTo>
                    <a:pt x="0" y="0"/>
                  </a:moveTo>
                  <a:lnTo>
                    <a:pt x="17347" y="0"/>
                  </a:lnTo>
                  <a:lnTo>
                    <a:pt x="17347" y="68749"/>
                  </a:lnTo>
                  <a:lnTo>
                    <a:pt x="0" y="68749"/>
                  </a:lnTo>
                  <a:close/>
                </a:path>
              </a:pathLst>
            </a:custGeom>
            <a:grpFill/>
            <a:ln w="165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B1B27755-AD3F-8C75-56D3-CCE5766F4B51}"/>
                </a:ext>
              </a:extLst>
            </p:cNvPr>
            <p:cNvSpPr/>
            <p:nvPr/>
          </p:nvSpPr>
          <p:spPr>
            <a:xfrm>
              <a:off x="826276" y="4903562"/>
              <a:ext cx="52443" cy="71183"/>
            </a:xfrm>
            <a:custGeom>
              <a:avLst/>
              <a:gdLst>
                <a:gd name="connsiteX0" fmla="*/ 52443 w 52443"/>
                <a:gd name="connsiteY0" fmla="*/ 20890 h 71183"/>
                <a:gd name="connsiteX1" fmla="*/ 37851 w 52443"/>
                <a:gd name="connsiteY1" fmla="*/ 17212 h 71183"/>
                <a:gd name="connsiteX2" fmla="*/ 18858 w 52443"/>
                <a:gd name="connsiteY2" fmla="*/ 35550 h 71183"/>
                <a:gd name="connsiteX3" fmla="*/ 37851 w 52443"/>
                <a:gd name="connsiteY3" fmla="*/ 53904 h 71183"/>
                <a:gd name="connsiteX4" fmla="*/ 52443 w 52443"/>
                <a:gd name="connsiteY4" fmla="*/ 50260 h 71183"/>
                <a:gd name="connsiteX5" fmla="*/ 52443 w 52443"/>
                <a:gd name="connsiteY5" fmla="*/ 68732 h 71183"/>
                <a:gd name="connsiteX6" fmla="*/ 36625 w 52443"/>
                <a:gd name="connsiteY6" fmla="*/ 71184 h 71183"/>
                <a:gd name="connsiteX7" fmla="*/ 0 w 52443"/>
                <a:gd name="connsiteY7" fmla="*/ 35583 h 71183"/>
                <a:gd name="connsiteX8" fmla="*/ 36625 w 52443"/>
                <a:gd name="connsiteY8" fmla="*/ 0 h 71183"/>
                <a:gd name="connsiteX9" fmla="*/ 52443 w 52443"/>
                <a:gd name="connsiteY9" fmla="*/ 2468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43" h="71183">
                  <a:moveTo>
                    <a:pt x="52443" y="20890"/>
                  </a:moveTo>
                  <a:cubicBezTo>
                    <a:pt x="47966" y="18454"/>
                    <a:pt x="42947" y="17188"/>
                    <a:pt x="37851" y="17212"/>
                  </a:cubicBezTo>
                  <a:cubicBezTo>
                    <a:pt x="26633" y="17212"/>
                    <a:pt x="18858" y="25021"/>
                    <a:pt x="18858" y="35550"/>
                  </a:cubicBezTo>
                  <a:cubicBezTo>
                    <a:pt x="18858" y="45760"/>
                    <a:pt x="26297" y="53904"/>
                    <a:pt x="37851" y="53904"/>
                  </a:cubicBezTo>
                  <a:cubicBezTo>
                    <a:pt x="42940" y="53911"/>
                    <a:pt x="47953" y="52658"/>
                    <a:pt x="52443" y="50260"/>
                  </a:cubicBezTo>
                  <a:lnTo>
                    <a:pt x="52443" y="68732"/>
                  </a:lnTo>
                  <a:cubicBezTo>
                    <a:pt x="47318" y="70316"/>
                    <a:pt x="41988" y="71140"/>
                    <a:pt x="36625" y="71184"/>
                  </a:cubicBezTo>
                  <a:cubicBezTo>
                    <a:pt x="17112" y="71184"/>
                    <a:pt x="0" y="57750"/>
                    <a:pt x="0" y="35583"/>
                  </a:cubicBezTo>
                  <a:cubicBezTo>
                    <a:pt x="0" y="15063"/>
                    <a:pt x="15483" y="0"/>
                    <a:pt x="36625" y="0"/>
                  </a:cubicBezTo>
                  <a:cubicBezTo>
                    <a:pt x="41992" y="15"/>
                    <a:pt x="47327" y="847"/>
                    <a:pt x="52443" y="2468"/>
                  </a:cubicBezTo>
                  <a:close/>
                </a:path>
              </a:pathLst>
            </a:custGeom>
            <a:grpFill/>
            <a:ln w="165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E59893B6-10F6-E0B9-01B5-AD4C4CD0B329}"/>
                </a:ext>
              </a:extLst>
            </p:cNvPr>
            <p:cNvSpPr/>
            <p:nvPr/>
          </p:nvSpPr>
          <p:spPr>
            <a:xfrm>
              <a:off x="645202" y="4903528"/>
              <a:ext cx="52443" cy="71183"/>
            </a:xfrm>
            <a:custGeom>
              <a:avLst/>
              <a:gdLst>
                <a:gd name="connsiteX0" fmla="*/ 52443 w 52443"/>
                <a:gd name="connsiteY0" fmla="*/ 20924 h 71183"/>
                <a:gd name="connsiteX1" fmla="*/ 37867 w 52443"/>
                <a:gd name="connsiteY1" fmla="*/ 17246 h 71183"/>
                <a:gd name="connsiteX2" fmla="*/ 18858 w 52443"/>
                <a:gd name="connsiteY2" fmla="*/ 35583 h 71183"/>
                <a:gd name="connsiteX3" fmla="*/ 37867 w 52443"/>
                <a:gd name="connsiteY3" fmla="*/ 53938 h 71183"/>
                <a:gd name="connsiteX4" fmla="*/ 52443 w 52443"/>
                <a:gd name="connsiteY4" fmla="*/ 50294 h 71183"/>
                <a:gd name="connsiteX5" fmla="*/ 52443 w 52443"/>
                <a:gd name="connsiteY5" fmla="*/ 68766 h 71183"/>
                <a:gd name="connsiteX6" fmla="*/ 36608 w 52443"/>
                <a:gd name="connsiteY6" fmla="*/ 71184 h 71183"/>
                <a:gd name="connsiteX7" fmla="*/ 0 w 52443"/>
                <a:gd name="connsiteY7" fmla="*/ 35583 h 71183"/>
                <a:gd name="connsiteX8" fmla="*/ 36608 w 52443"/>
                <a:gd name="connsiteY8" fmla="*/ 0 h 71183"/>
                <a:gd name="connsiteX9" fmla="*/ 52426 w 52443"/>
                <a:gd name="connsiteY9" fmla="*/ 2469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43" h="71183">
                  <a:moveTo>
                    <a:pt x="52443" y="20924"/>
                  </a:moveTo>
                  <a:cubicBezTo>
                    <a:pt x="47975" y="18481"/>
                    <a:pt x="42959" y="17215"/>
                    <a:pt x="37867" y="17246"/>
                  </a:cubicBezTo>
                  <a:cubicBezTo>
                    <a:pt x="26633" y="17246"/>
                    <a:pt x="18858" y="25055"/>
                    <a:pt x="18858" y="35583"/>
                  </a:cubicBezTo>
                  <a:cubicBezTo>
                    <a:pt x="18858" y="45793"/>
                    <a:pt x="26314" y="53938"/>
                    <a:pt x="37867" y="53938"/>
                  </a:cubicBezTo>
                  <a:cubicBezTo>
                    <a:pt x="42954" y="53956"/>
                    <a:pt x="47964" y="52704"/>
                    <a:pt x="52443" y="50294"/>
                  </a:cubicBezTo>
                  <a:lnTo>
                    <a:pt x="52443" y="68766"/>
                  </a:lnTo>
                  <a:cubicBezTo>
                    <a:pt x="47312" y="70346"/>
                    <a:pt x="41976" y="71160"/>
                    <a:pt x="36608" y="71184"/>
                  </a:cubicBezTo>
                  <a:cubicBezTo>
                    <a:pt x="17112" y="71184"/>
                    <a:pt x="0" y="57750"/>
                    <a:pt x="0" y="35583"/>
                  </a:cubicBezTo>
                  <a:cubicBezTo>
                    <a:pt x="0" y="15063"/>
                    <a:pt x="15500" y="0"/>
                    <a:pt x="36608" y="0"/>
                  </a:cubicBezTo>
                  <a:cubicBezTo>
                    <a:pt x="41976" y="11"/>
                    <a:pt x="47310" y="843"/>
                    <a:pt x="52426" y="2469"/>
                  </a:cubicBezTo>
                  <a:close/>
                </a:path>
              </a:pathLst>
            </a:custGeom>
            <a:grpFill/>
            <a:ln w="165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CEA901EC-7735-EBEF-F52F-CF9A4BCC460B}"/>
                </a:ext>
              </a:extLst>
            </p:cNvPr>
            <p:cNvSpPr/>
            <p:nvPr/>
          </p:nvSpPr>
          <p:spPr>
            <a:xfrm>
              <a:off x="896990" y="4903579"/>
              <a:ext cx="72627" cy="71183"/>
            </a:xfrm>
            <a:custGeom>
              <a:avLst/>
              <a:gdLst>
                <a:gd name="connsiteX0" fmla="*/ 72628 w 72627"/>
                <a:gd name="connsiteY0" fmla="*/ 35583 h 71183"/>
                <a:gd name="connsiteX1" fmla="*/ 36306 w 72627"/>
                <a:gd name="connsiteY1" fmla="*/ 71184 h 71183"/>
                <a:gd name="connsiteX2" fmla="*/ 0 w 72627"/>
                <a:gd name="connsiteY2" fmla="*/ 35583 h 71183"/>
                <a:gd name="connsiteX3" fmla="*/ 36306 w 72627"/>
                <a:gd name="connsiteY3" fmla="*/ 0 h 71183"/>
                <a:gd name="connsiteX4" fmla="*/ 72628 w 72627"/>
                <a:gd name="connsiteY4" fmla="*/ 35583 h 71183"/>
                <a:gd name="connsiteX5" fmla="*/ 36306 w 72627"/>
                <a:gd name="connsiteY5" fmla="*/ 17464 h 71183"/>
                <a:gd name="connsiteX6" fmla="*/ 18069 w 72627"/>
                <a:gd name="connsiteY6" fmla="*/ 35399 h 71183"/>
                <a:gd name="connsiteX7" fmla="*/ 36003 w 72627"/>
                <a:gd name="connsiteY7" fmla="*/ 53634 h 71183"/>
                <a:gd name="connsiteX8" fmla="*/ 54240 w 72627"/>
                <a:gd name="connsiteY8" fmla="*/ 35701 h 71183"/>
                <a:gd name="connsiteX9" fmla="*/ 54240 w 72627"/>
                <a:gd name="connsiteY9" fmla="*/ 35583 h 71183"/>
                <a:gd name="connsiteX10" fmla="*/ 36779 w 72627"/>
                <a:gd name="connsiteY10" fmla="*/ 17517 h 71183"/>
                <a:gd name="connsiteX11" fmla="*/ 36306 w 72627"/>
                <a:gd name="connsiteY11" fmla="*/ 17515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627" h="71183">
                  <a:moveTo>
                    <a:pt x="72628" y="35583"/>
                  </a:moveTo>
                  <a:cubicBezTo>
                    <a:pt x="72628" y="55248"/>
                    <a:pt x="57515" y="71184"/>
                    <a:pt x="36306" y="71184"/>
                  </a:cubicBezTo>
                  <a:cubicBezTo>
                    <a:pt x="15097" y="71184"/>
                    <a:pt x="0" y="55248"/>
                    <a:pt x="0" y="35583"/>
                  </a:cubicBezTo>
                  <a:cubicBezTo>
                    <a:pt x="0" y="15919"/>
                    <a:pt x="15113" y="0"/>
                    <a:pt x="36306" y="0"/>
                  </a:cubicBezTo>
                  <a:cubicBezTo>
                    <a:pt x="57498" y="0"/>
                    <a:pt x="72628" y="15953"/>
                    <a:pt x="72628" y="35583"/>
                  </a:cubicBezTo>
                  <a:moveTo>
                    <a:pt x="36306" y="17464"/>
                  </a:moveTo>
                  <a:cubicBezTo>
                    <a:pt x="26317" y="17381"/>
                    <a:pt x="18153" y="25410"/>
                    <a:pt x="18069" y="35399"/>
                  </a:cubicBezTo>
                  <a:cubicBezTo>
                    <a:pt x="17987" y="45387"/>
                    <a:pt x="26015" y="53552"/>
                    <a:pt x="36003" y="53634"/>
                  </a:cubicBezTo>
                  <a:cubicBezTo>
                    <a:pt x="45992" y="53718"/>
                    <a:pt x="54156" y="45689"/>
                    <a:pt x="54240" y="35701"/>
                  </a:cubicBezTo>
                  <a:cubicBezTo>
                    <a:pt x="54240" y="35661"/>
                    <a:pt x="54240" y="35622"/>
                    <a:pt x="54240" y="35583"/>
                  </a:cubicBezTo>
                  <a:cubicBezTo>
                    <a:pt x="54408" y="25773"/>
                    <a:pt x="46589" y="17684"/>
                    <a:pt x="36779" y="17517"/>
                  </a:cubicBezTo>
                  <a:cubicBezTo>
                    <a:pt x="36621" y="17514"/>
                    <a:pt x="36463" y="17513"/>
                    <a:pt x="36306" y="17515"/>
                  </a:cubicBezTo>
                </a:path>
              </a:pathLst>
            </a:custGeom>
            <a:grpFill/>
            <a:ln w="165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9C124018-AF88-7A6B-50ED-EB5740A20292}"/>
                </a:ext>
              </a:extLst>
            </p:cNvPr>
            <p:cNvSpPr/>
            <p:nvPr/>
          </p:nvSpPr>
          <p:spPr>
            <a:xfrm>
              <a:off x="762028" y="4903461"/>
              <a:ext cx="47439" cy="71250"/>
            </a:xfrm>
            <a:custGeom>
              <a:avLst/>
              <a:gdLst>
                <a:gd name="connsiteX0" fmla="*/ 42603 w 47439"/>
                <a:gd name="connsiteY0" fmla="*/ 16910 h 71250"/>
                <a:gd name="connsiteX1" fmla="*/ 29034 w 47439"/>
                <a:gd name="connsiteY1" fmla="*/ 14811 h 71250"/>
                <a:gd name="connsiteX2" fmla="*/ 18304 w 47439"/>
                <a:gd name="connsiteY2" fmla="*/ 20453 h 71250"/>
                <a:gd name="connsiteX3" fmla="*/ 26264 w 47439"/>
                <a:gd name="connsiteY3" fmla="*/ 27002 h 71250"/>
                <a:gd name="connsiteX4" fmla="*/ 31049 w 47439"/>
                <a:gd name="connsiteY4" fmla="*/ 28514 h 71250"/>
                <a:gd name="connsiteX5" fmla="*/ 47439 w 47439"/>
                <a:gd name="connsiteY5" fmla="*/ 48178 h 71250"/>
                <a:gd name="connsiteX6" fmla="*/ 18892 w 47439"/>
                <a:gd name="connsiteY6" fmla="*/ 71251 h 71250"/>
                <a:gd name="connsiteX7" fmla="*/ 168 w 47439"/>
                <a:gd name="connsiteY7" fmla="*/ 69370 h 71250"/>
                <a:gd name="connsiteX8" fmla="*/ 168 w 47439"/>
                <a:gd name="connsiteY8" fmla="*/ 53552 h 71250"/>
                <a:gd name="connsiteX9" fmla="*/ 16541 w 47439"/>
                <a:gd name="connsiteY9" fmla="*/ 56121 h 71250"/>
                <a:gd name="connsiteX10" fmla="*/ 29152 w 47439"/>
                <a:gd name="connsiteY10" fmla="*/ 49689 h 71250"/>
                <a:gd name="connsiteX11" fmla="*/ 21411 w 47439"/>
                <a:gd name="connsiteY11" fmla="*/ 42855 h 71250"/>
                <a:gd name="connsiteX12" fmla="*/ 17699 w 47439"/>
                <a:gd name="connsiteY12" fmla="*/ 41646 h 71250"/>
                <a:gd name="connsiteX13" fmla="*/ 0 w 47439"/>
                <a:gd name="connsiteY13" fmla="*/ 21495 h 71250"/>
                <a:gd name="connsiteX14" fmla="*/ 25609 w 47439"/>
                <a:gd name="connsiteY14" fmla="*/ 0 h 71250"/>
                <a:gd name="connsiteX15" fmla="*/ 42519 w 47439"/>
                <a:gd name="connsiteY15" fmla="*/ 2183 h 7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439" h="71250">
                  <a:moveTo>
                    <a:pt x="42603" y="16910"/>
                  </a:moveTo>
                  <a:cubicBezTo>
                    <a:pt x="38176" y="15688"/>
                    <a:pt x="33624" y="14984"/>
                    <a:pt x="29034" y="14811"/>
                  </a:cubicBezTo>
                  <a:cubicBezTo>
                    <a:pt x="22082" y="14811"/>
                    <a:pt x="18304" y="17145"/>
                    <a:pt x="18304" y="20453"/>
                  </a:cubicBezTo>
                  <a:cubicBezTo>
                    <a:pt x="18304" y="24635"/>
                    <a:pt x="23342" y="26096"/>
                    <a:pt x="26264" y="27002"/>
                  </a:cubicBezTo>
                  <a:lnTo>
                    <a:pt x="31049" y="28514"/>
                  </a:lnTo>
                  <a:cubicBezTo>
                    <a:pt x="42301" y="32107"/>
                    <a:pt x="47439" y="39815"/>
                    <a:pt x="47439" y="48178"/>
                  </a:cubicBezTo>
                  <a:cubicBezTo>
                    <a:pt x="47439" y="65457"/>
                    <a:pt x="32326" y="71251"/>
                    <a:pt x="18892" y="71251"/>
                  </a:cubicBezTo>
                  <a:cubicBezTo>
                    <a:pt x="12606" y="71196"/>
                    <a:pt x="6339" y="70566"/>
                    <a:pt x="168" y="69370"/>
                  </a:cubicBezTo>
                  <a:lnTo>
                    <a:pt x="168" y="53552"/>
                  </a:lnTo>
                  <a:cubicBezTo>
                    <a:pt x="5493" y="55107"/>
                    <a:pt x="10996" y="55970"/>
                    <a:pt x="16541" y="56121"/>
                  </a:cubicBezTo>
                  <a:cubicBezTo>
                    <a:pt x="25172" y="56121"/>
                    <a:pt x="29152" y="53585"/>
                    <a:pt x="29152" y="49689"/>
                  </a:cubicBezTo>
                  <a:cubicBezTo>
                    <a:pt x="29152" y="46213"/>
                    <a:pt x="25709" y="44198"/>
                    <a:pt x="21411" y="42855"/>
                  </a:cubicBezTo>
                  <a:lnTo>
                    <a:pt x="17699" y="41646"/>
                  </a:lnTo>
                  <a:cubicBezTo>
                    <a:pt x="8044" y="38589"/>
                    <a:pt x="0" y="32913"/>
                    <a:pt x="0" y="21495"/>
                  </a:cubicBezTo>
                  <a:cubicBezTo>
                    <a:pt x="0" y="8631"/>
                    <a:pt x="9622" y="0"/>
                    <a:pt x="25609" y="0"/>
                  </a:cubicBezTo>
                  <a:cubicBezTo>
                    <a:pt x="31310" y="79"/>
                    <a:pt x="36984" y="812"/>
                    <a:pt x="42519" y="2183"/>
                  </a:cubicBezTo>
                  <a:close/>
                </a:path>
              </a:pathLst>
            </a:custGeom>
            <a:grpFill/>
            <a:ln w="165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CE7DBBF8-09D3-DEB8-B20C-DF0A6B91D645}"/>
                </a:ext>
              </a:extLst>
            </p:cNvPr>
            <p:cNvSpPr/>
            <p:nvPr/>
          </p:nvSpPr>
          <p:spPr>
            <a:xfrm>
              <a:off x="609602" y="4822252"/>
              <a:ext cx="17229" cy="35281"/>
            </a:xfrm>
            <a:custGeom>
              <a:avLst/>
              <a:gdLst>
                <a:gd name="connsiteX0" fmla="*/ 17229 w 17229"/>
                <a:gd name="connsiteY0" fmla="*/ 8615 h 35281"/>
                <a:gd name="connsiteX1" fmla="*/ 8615 w 17229"/>
                <a:gd name="connsiteY1" fmla="*/ 0 h 35281"/>
                <a:gd name="connsiteX2" fmla="*/ 0 w 17229"/>
                <a:gd name="connsiteY2" fmla="*/ 8615 h 35281"/>
                <a:gd name="connsiteX3" fmla="*/ 0 w 17229"/>
                <a:gd name="connsiteY3" fmla="*/ 26667 h 35281"/>
                <a:gd name="connsiteX4" fmla="*/ 8615 w 17229"/>
                <a:gd name="connsiteY4" fmla="*/ 35281 h 35281"/>
                <a:gd name="connsiteX5" fmla="*/ 17229 w 17229"/>
                <a:gd name="connsiteY5" fmla="*/ 26667 h 3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35281">
                  <a:moveTo>
                    <a:pt x="17229" y="8615"/>
                  </a:moveTo>
                  <a:cubicBezTo>
                    <a:pt x="17229" y="3857"/>
                    <a:pt x="13372" y="0"/>
                    <a:pt x="8615" y="0"/>
                  </a:cubicBezTo>
                  <a:cubicBezTo>
                    <a:pt x="3857" y="0"/>
                    <a:pt x="0" y="3857"/>
                    <a:pt x="0" y="8615"/>
                  </a:cubicBezTo>
                  <a:lnTo>
                    <a:pt x="0" y="26667"/>
                  </a:lnTo>
                  <a:cubicBezTo>
                    <a:pt x="0" y="31424"/>
                    <a:pt x="3857" y="35281"/>
                    <a:pt x="8615" y="35281"/>
                  </a:cubicBezTo>
                  <a:cubicBezTo>
                    <a:pt x="13372" y="35281"/>
                    <a:pt x="17229" y="31424"/>
                    <a:pt x="17229" y="26667"/>
                  </a:cubicBezTo>
                  <a:close/>
                </a:path>
              </a:pathLst>
            </a:custGeom>
            <a:grpFill/>
            <a:ln w="165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1E38F4C5-8966-3693-A11C-07B4442CF222}"/>
                </a:ext>
              </a:extLst>
            </p:cNvPr>
            <p:cNvSpPr/>
            <p:nvPr/>
          </p:nvSpPr>
          <p:spPr>
            <a:xfrm>
              <a:off x="656906" y="4798575"/>
              <a:ext cx="17229" cy="58958"/>
            </a:xfrm>
            <a:custGeom>
              <a:avLst/>
              <a:gdLst>
                <a:gd name="connsiteX0" fmla="*/ 17229 w 17229"/>
                <a:gd name="connsiteY0" fmla="*/ 8615 h 58958"/>
                <a:gd name="connsiteX1" fmla="*/ 8615 w 17229"/>
                <a:gd name="connsiteY1" fmla="*/ 0 h 58958"/>
                <a:gd name="connsiteX2" fmla="*/ 0 w 17229"/>
                <a:gd name="connsiteY2" fmla="*/ 8615 h 58958"/>
                <a:gd name="connsiteX3" fmla="*/ 0 w 17229"/>
                <a:gd name="connsiteY3" fmla="*/ 50344 h 58958"/>
                <a:gd name="connsiteX4" fmla="*/ 8615 w 17229"/>
                <a:gd name="connsiteY4" fmla="*/ 58959 h 58958"/>
                <a:gd name="connsiteX5" fmla="*/ 17229 w 17229"/>
                <a:gd name="connsiteY5" fmla="*/ 50344 h 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58958">
                  <a:moveTo>
                    <a:pt x="17229" y="8615"/>
                  </a:moveTo>
                  <a:cubicBezTo>
                    <a:pt x="17229" y="3857"/>
                    <a:pt x="13372" y="0"/>
                    <a:pt x="8615" y="0"/>
                  </a:cubicBezTo>
                  <a:cubicBezTo>
                    <a:pt x="3857" y="0"/>
                    <a:pt x="0" y="3857"/>
                    <a:pt x="0" y="8615"/>
                  </a:cubicBezTo>
                  <a:lnTo>
                    <a:pt x="0" y="50344"/>
                  </a:lnTo>
                  <a:cubicBezTo>
                    <a:pt x="0" y="55102"/>
                    <a:pt x="3857" y="58959"/>
                    <a:pt x="8615" y="58959"/>
                  </a:cubicBezTo>
                  <a:cubicBezTo>
                    <a:pt x="13372" y="58959"/>
                    <a:pt x="17229" y="55102"/>
                    <a:pt x="17229" y="50344"/>
                  </a:cubicBezTo>
                  <a:close/>
                </a:path>
              </a:pathLst>
            </a:custGeom>
            <a:grpFill/>
            <a:ln w="165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0F2EE793-5BDE-1AD2-0EAA-F98325D2964D}"/>
                </a:ext>
              </a:extLst>
            </p:cNvPr>
            <p:cNvSpPr/>
            <p:nvPr/>
          </p:nvSpPr>
          <p:spPr>
            <a:xfrm>
              <a:off x="704211" y="4766165"/>
              <a:ext cx="17229" cy="108513"/>
            </a:xfrm>
            <a:custGeom>
              <a:avLst/>
              <a:gdLst>
                <a:gd name="connsiteX0" fmla="*/ 17229 w 17229"/>
                <a:gd name="connsiteY0" fmla="*/ 8615 h 108513"/>
                <a:gd name="connsiteX1" fmla="*/ 8615 w 17229"/>
                <a:gd name="connsiteY1" fmla="*/ 0 h 108513"/>
                <a:gd name="connsiteX2" fmla="*/ 0 w 17229"/>
                <a:gd name="connsiteY2" fmla="*/ 8615 h 108513"/>
                <a:gd name="connsiteX3" fmla="*/ 0 w 17229"/>
                <a:gd name="connsiteY3" fmla="*/ 99899 h 108513"/>
                <a:gd name="connsiteX4" fmla="*/ 8615 w 17229"/>
                <a:gd name="connsiteY4" fmla="*/ 108514 h 108513"/>
                <a:gd name="connsiteX5" fmla="*/ 17229 w 17229"/>
                <a:gd name="connsiteY5" fmla="*/ 99899 h 10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108513">
                  <a:moveTo>
                    <a:pt x="17229" y="8615"/>
                  </a:moveTo>
                  <a:cubicBezTo>
                    <a:pt x="17229" y="3857"/>
                    <a:pt x="13372" y="0"/>
                    <a:pt x="8615" y="0"/>
                  </a:cubicBezTo>
                  <a:cubicBezTo>
                    <a:pt x="3857" y="0"/>
                    <a:pt x="0" y="3857"/>
                    <a:pt x="0" y="8615"/>
                  </a:cubicBezTo>
                  <a:lnTo>
                    <a:pt x="0" y="99899"/>
                  </a:lnTo>
                  <a:cubicBezTo>
                    <a:pt x="0" y="104657"/>
                    <a:pt x="3857" y="108514"/>
                    <a:pt x="8615" y="108514"/>
                  </a:cubicBezTo>
                  <a:cubicBezTo>
                    <a:pt x="13372" y="108514"/>
                    <a:pt x="17229" y="104657"/>
                    <a:pt x="17229" y="99899"/>
                  </a:cubicBezTo>
                  <a:close/>
                </a:path>
              </a:pathLst>
            </a:custGeom>
            <a:grpFill/>
            <a:ln w="165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03E361D9-2284-B461-2461-DE7F7275438A}"/>
                </a:ext>
              </a:extLst>
            </p:cNvPr>
            <p:cNvSpPr/>
            <p:nvPr/>
          </p:nvSpPr>
          <p:spPr>
            <a:xfrm>
              <a:off x="751516" y="4798575"/>
              <a:ext cx="17229" cy="58958"/>
            </a:xfrm>
            <a:custGeom>
              <a:avLst/>
              <a:gdLst>
                <a:gd name="connsiteX0" fmla="*/ 17229 w 17229"/>
                <a:gd name="connsiteY0" fmla="*/ 8615 h 58958"/>
                <a:gd name="connsiteX1" fmla="*/ 8615 w 17229"/>
                <a:gd name="connsiteY1" fmla="*/ 0 h 58958"/>
                <a:gd name="connsiteX2" fmla="*/ 0 w 17229"/>
                <a:gd name="connsiteY2" fmla="*/ 8615 h 58958"/>
                <a:gd name="connsiteX3" fmla="*/ 0 w 17229"/>
                <a:gd name="connsiteY3" fmla="*/ 50344 h 58958"/>
                <a:gd name="connsiteX4" fmla="*/ 8615 w 17229"/>
                <a:gd name="connsiteY4" fmla="*/ 58959 h 58958"/>
                <a:gd name="connsiteX5" fmla="*/ 17229 w 17229"/>
                <a:gd name="connsiteY5" fmla="*/ 50344 h 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58958">
                  <a:moveTo>
                    <a:pt x="17229" y="8615"/>
                  </a:moveTo>
                  <a:cubicBezTo>
                    <a:pt x="17229" y="3857"/>
                    <a:pt x="13372" y="0"/>
                    <a:pt x="8615" y="0"/>
                  </a:cubicBezTo>
                  <a:cubicBezTo>
                    <a:pt x="3857" y="0"/>
                    <a:pt x="0" y="3857"/>
                    <a:pt x="0" y="8615"/>
                  </a:cubicBezTo>
                  <a:lnTo>
                    <a:pt x="0" y="50344"/>
                  </a:lnTo>
                  <a:cubicBezTo>
                    <a:pt x="0" y="55102"/>
                    <a:pt x="3857" y="58959"/>
                    <a:pt x="8615" y="58959"/>
                  </a:cubicBezTo>
                  <a:cubicBezTo>
                    <a:pt x="13372" y="58959"/>
                    <a:pt x="17229" y="55102"/>
                    <a:pt x="17229" y="50344"/>
                  </a:cubicBezTo>
                  <a:close/>
                </a:path>
              </a:pathLst>
            </a:custGeom>
            <a:grpFill/>
            <a:ln w="165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CB6FCB79-0497-5A76-76E0-3E3BD4F7E478}"/>
                </a:ext>
              </a:extLst>
            </p:cNvPr>
            <p:cNvSpPr/>
            <p:nvPr/>
          </p:nvSpPr>
          <p:spPr>
            <a:xfrm>
              <a:off x="798812" y="4822649"/>
              <a:ext cx="17196" cy="35247"/>
            </a:xfrm>
            <a:custGeom>
              <a:avLst/>
              <a:gdLst>
                <a:gd name="connsiteX0" fmla="*/ 17187 w 17196"/>
                <a:gd name="connsiteY0" fmla="*/ 8218 h 35247"/>
                <a:gd name="connsiteX1" fmla="*/ 8218 w 17196"/>
                <a:gd name="connsiteY1" fmla="*/ 9 h 35247"/>
                <a:gd name="connsiteX2" fmla="*/ 9 w 17196"/>
                <a:gd name="connsiteY2" fmla="*/ 8218 h 35247"/>
                <a:gd name="connsiteX3" fmla="*/ 9 w 17196"/>
                <a:gd name="connsiteY3" fmla="*/ 26270 h 35247"/>
                <a:gd name="connsiteX4" fmla="*/ 8218 w 17196"/>
                <a:gd name="connsiteY4" fmla="*/ 35239 h 35247"/>
                <a:gd name="connsiteX5" fmla="*/ 17187 w 17196"/>
                <a:gd name="connsiteY5" fmla="*/ 27030 h 35247"/>
                <a:gd name="connsiteX6" fmla="*/ 17187 w 17196"/>
                <a:gd name="connsiteY6" fmla="*/ 26270 h 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96" h="35247">
                  <a:moveTo>
                    <a:pt x="17187" y="8218"/>
                  </a:moveTo>
                  <a:cubicBezTo>
                    <a:pt x="16977" y="3474"/>
                    <a:pt x="12962" y="-201"/>
                    <a:pt x="8218" y="9"/>
                  </a:cubicBezTo>
                  <a:cubicBezTo>
                    <a:pt x="3768" y="205"/>
                    <a:pt x="205" y="3768"/>
                    <a:pt x="9" y="8218"/>
                  </a:cubicBezTo>
                  <a:lnTo>
                    <a:pt x="9" y="26270"/>
                  </a:lnTo>
                  <a:cubicBezTo>
                    <a:pt x="-201" y="31014"/>
                    <a:pt x="3475" y="35030"/>
                    <a:pt x="8218" y="35239"/>
                  </a:cubicBezTo>
                  <a:cubicBezTo>
                    <a:pt x="12962" y="35449"/>
                    <a:pt x="16977" y="31774"/>
                    <a:pt x="17187" y="27030"/>
                  </a:cubicBezTo>
                  <a:cubicBezTo>
                    <a:pt x="17199" y="26777"/>
                    <a:pt x="17199" y="26523"/>
                    <a:pt x="17187" y="26270"/>
                  </a:cubicBezTo>
                  <a:close/>
                </a:path>
              </a:pathLst>
            </a:custGeom>
            <a:grpFill/>
            <a:ln w="165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F586E4B7-7275-6A7D-4A90-69C3EC453568}"/>
                </a:ext>
              </a:extLst>
            </p:cNvPr>
            <p:cNvSpPr/>
            <p:nvPr/>
          </p:nvSpPr>
          <p:spPr>
            <a:xfrm>
              <a:off x="846159" y="4798608"/>
              <a:ext cx="17162" cy="58891"/>
            </a:xfrm>
            <a:custGeom>
              <a:avLst/>
              <a:gdLst>
                <a:gd name="connsiteX0" fmla="*/ 17162 w 17162"/>
                <a:gd name="connsiteY0" fmla="*/ 8581 h 58891"/>
                <a:gd name="connsiteX1" fmla="*/ 8581 w 17162"/>
                <a:gd name="connsiteY1" fmla="*/ 0 h 58891"/>
                <a:gd name="connsiteX2" fmla="*/ 0 w 17162"/>
                <a:gd name="connsiteY2" fmla="*/ 8581 h 58891"/>
                <a:gd name="connsiteX3" fmla="*/ 0 w 17162"/>
                <a:gd name="connsiteY3" fmla="*/ 50311 h 58891"/>
                <a:gd name="connsiteX4" fmla="*/ 8581 w 17162"/>
                <a:gd name="connsiteY4" fmla="*/ 58892 h 58891"/>
                <a:gd name="connsiteX5" fmla="*/ 17162 w 17162"/>
                <a:gd name="connsiteY5" fmla="*/ 50311 h 5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62" h="58891">
                  <a:moveTo>
                    <a:pt x="17162" y="8581"/>
                  </a:moveTo>
                  <a:cubicBezTo>
                    <a:pt x="17162" y="3842"/>
                    <a:pt x="13320" y="0"/>
                    <a:pt x="8581" y="0"/>
                  </a:cubicBezTo>
                  <a:cubicBezTo>
                    <a:pt x="3842" y="0"/>
                    <a:pt x="0" y="3842"/>
                    <a:pt x="0" y="8581"/>
                  </a:cubicBezTo>
                  <a:lnTo>
                    <a:pt x="0" y="50311"/>
                  </a:lnTo>
                  <a:cubicBezTo>
                    <a:pt x="0" y="55050"/>
                    <a:pt x="3842" y="58892"/>
                    <a:pt x="8581" y="58892"/>
                  </a:cubicBezTo>
                  <a:cubicBezTo>
                    <a:pt x="13320" y="58892"/>
                    <a:pt x="17162" y="55050"/>
                    <a:pt x="17162" y="50311"/>
                  </a:cubicBezTo>
                  <a:close/>
                </a:path>
              </a:pathLst>
            </a:custGeom>
            <a:grpFill/>
            <a:ln w="165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BA0D07A-CA65-14EB-8B81-EAE43CA7BC28}"/>
                </a:ext>
              </a:extLst>
            </p:cNvPr>
            <p:cNvSpPr/>
            <p:nvPr/>
          </p:nvSpPr>
          <p:spPr>
            <a:xfrm>
              <a:off x="893497" y="4766199"/>
              <a:ext cx="17162" cy="108446"/>
            </a:xfrm>
            <a:custGeom>
              <a:avLst/>
              <a:gdLst>
                <a:gd name="connsiteX0" fmla="*/ 17162 w 17162"/>
                <a:gd name="connsiteY0" fmla="*/ 8581 h 108446"/>
                <a:gd name="connsiteX1" fmla="*/ 8581 w 17162"/>
                <a:gd name="connsiteY1" fmla="*/ 0 h 108446"/>
                <a:gd name="connsiteX2" fmla="*/ 0 w 17162"/>
                <a:gd name="connsiteY2" fmla="*/ 8581 h 108446"/>
                <a:gd name="connsiteX3" fmla="*/ 0 w 17162"/>
                <a:gd name="connsiteY3" fmla="*/ 99865 h 108446"/>
                <a:gd name="connsiteX4" fmla="*/ 8581 w 17162"/>
                <a:gd name="connsiteY4" fmla="*/ 108446 h 108446"/>
                <a:gd name="connsiteX5" fmla="*/ 17162 w 17162"/>
                <a:gd name="connsiteY5" fmla="*/ 99865 h 10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62" h="108446">
                  <a:moveTo>
                    <a:pt x="17162" y="8581"/>
                  </a:moveTo>
                  <a:cubicBezTo>
                    <a:pt x="17162" y="3842"/>
                    <a:pt x="13320" y="0"/>
                    <a:pt x="8581" y="0"/>
                  </a:cubicBezTo>
                  <a:cubicBezTo>
                    <a:pt x="3842" y="0"/>
                    <a:pt x="0" y="3842"/>
                    <a:pt x="0" y="8581"/>
                  </a:cubicBezTo>
                  <a:lnTo>
                    <a:pt x="0" y="99865"/>
                  </a:lnTo>
                  <a:cubicBezTo>
                    <a:pt x="0" y="104605"/>
                    <a:pt x="3842" y="108446"/>
                    <a:pt x="8581" y="108446"/>
                  </a:cubicBezTo>
                  <a:cubicBezTo>
                    <a:pt x="13320" y="108446"/>
                    <a:pt x="17162" y="104605"/>
                    <a:pt x="17162" y="99865"/>
                  </a:cubicBezTo>
                  <a:close/>
                </a:path>
              </a:pathLst>
            </a:custGeom>
            <a:grpFill/>
            <a:ln w="165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70D252C-1CE7-FCCD-2901-6166F0B839FA}"/>
                </a:ext>
              </a:extLst>
            </p:cNvPr>
            <p:cNvSpPr/>
            <p:nvPr/>
          </p:nvSpPr>
          <p:spPr>
            <a:xfrm>
              <a:off x="940718" y="4798922"/>
              <a:ext cx="17279" cy="58264"/>
            </a:xfrm>
            <a:custGeom>
              <a:avLst/>
              <a:gdLst>
                <a:gd name="connsiteX0" fmla="*/ 17280 w 17279"/>
                <a:gd name="connsiteY0" fmla="*/ 8267 h 58264"/>
                <a:gd name="connsiteX1" fmla="*/ 8259 w 17279"/>
                <a:gd name="connsiteY1" fmla="*/ 9 h 58264"/>
                <a:gd name="connsiteX2" fmla="*/ 0 w 17279"/>
                <a:gd name="connsiteY2" fmla="*/ 8267 h 58264"/>
                <a:gd name="connsiteX3" fmla="*/ 0 w 17279"/>
                <a:gd name="connsiteY3" fmla="*/ 49997 h 58264"/>
                <a:gd name="connsiteX4" fmla="*/ 9021 w 17279"/>
                <a:gd name="connsiteY4" fmla="*/ 58256 h 58264"/>
                <a:gd name="connsiteX5" fmla="*/ 17280 w 17279"/>
                <a:gd name="connsiteY5" fmla="*/ 49997 h 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9" h="58264">
                  <a:moveTo>
                    <a:pt x="17280" y="8267"/>
                  </a:moveTo>
                  <a:cubicBezTo>
                    <a:pt x="17070" y="3496"/>
                    <a:pt x="13031" y="-202"/>
                    <a:pt x="8259" y="9"/>
                  </a:cubicBezTo>
                  <a:cubicBezTo>
                    <a:pt x="3782" y="206"/>
                    <a:pt x="198" y="3790"/>
                    <a:pt x="0" y="8267"/>
                  </a:cubicBezTo>
                  <a:lnTo>
                    <a:pt x="0" y="49997"/>
                  </a:lnTo>
                  <a:cubicBezTo>
                    <a:pt x="210" y="54768"/>
                    <a:pt x="4249" y="58466"/>
                    <a:pt x="9021" y="58256"/>
                  </a:cubicBezTo>
                  <a:cubicBezTo>
                    <a:pt x="13498" y="58058"/>
                    <a:pt x="17081" y="54474"/>
                    <a:pt x="17280" y="49997"/>
                  </a:cubicBezTo>
                  <a:close/>
                </a:path>
              </a:pathLst>
            </a:custGeom>
            <a:grpFill/>
            <a:ln w="165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1EF2217-F232-118E-23F9-3DD9A03CD4E0}"/>
                </a:ext>
              </a:extLst>
            </p:cNvPr>
            <p:cNvSpPr/>
            <p:nvPr/>
          </p:nvSpPr>
          <p:spPr>
            <a:xfrm>
              <a:off x="988031" y="4822649"/>
              <a:ext cx="17196" cy="35247"/>
            </a:xfrm>
            <a:custGeom>
              <a:avLst/>
              <a:gdLst>
                <a:gd name="connsiteX0" fmla="*/ 17187 w 17196"/>
                <a:gd name="connsiteY0" fmla="*/ 8218 h 35247"/>
                <a:gd name="connsiteX1" fmla="*/ 8218 w 17196"/>
                <a:gd name="connsiteY1" fmla="*/ 9 h 35247"/>
                <a:gd name="connsiteX2" fmla="*/ 9 w 17196"/>
                <a:gd name="connsiteY2" fmla="*/ 8218 h 35247"/>
                <a:gd name="connsiteX3" fmla="*/ 9 w 17196"/>
                <a:gd name="connsiteY3" fmla="*/ 26270 h 35247"/>
                <a:gd name="connsiteX4" fmla="*/ 8218 w 17196"/>
                <a:gd name="connsiteY4" fmla="*/ 35239 h 35247"/>
                <a:gd name="connsiteX5" fmla="*/ 17187 w 17196"/>
                <a:gd name="connsiteY5" fmla="*/ 27030 h 35247"/>
                <a:gd name="connsiteX6" fmla="*/ 17187 w 17196"/>
                <a:gd name="connsiteY6" fmla="*/ 26270 h 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96" h="35247">
                  <a:moveTo>
                    <a:pt x="17187" y="8218"/>
                  </a:moveTo>
                  <a:cubicBezTo>
                    <a:pt x="16977" y="3474"/>
                    <a:pt x="12962" y="-201"/>
                    <a:pt x="8218" y="9"/>
                  </a:cubicBezTo>
                  <a:cubicBezTo>
                    <a:pt x="3768" y="205"/>
                    <a:pt x="205" y="3768"/>
                    <a:pt x="9" y="8218"/>
                  </a:cubicBezTo>
                  <a:lnTo>
                    <a:pt x="9" y="26270"/>
                  </a:lnTo>
                  <a:cubicBezTo>
                    <a:pt x="-201" y="31014"/>
                    <a:pt x="3475" y="35030"/>
                    <a:pt x="8218" y="35239"/>
                  </a:cubicBezTo>
                  <a:cubicBezTo>
                    <a:pt x="12962" y="35449"/>
                    <a:pt x="16977" y="31774"/>
                    <a:pt x="17187" y="27030"/>
                  </a:cubicBezTo>
                  <a:cubicBezTo>
                    <a:pt x="17199" y="26777"/>
                    <a:pt x="17199" y="26523"/>
                    <a:pt x="17187" y="26270"/>
                  </a:cubicBezTo>
                  <a:close/>
                </a:path>
              </a:pathLst>
            </a:custGeom>
            <a:grpFill/>
            <a:ln w="1655" cap="flat">
              <a:noFill/>
              <a:prstDash val="solid"/>
              <a:miter/>
            </a:ln>
          </p:spPr>
          <p:txBody>
            <a:bodyPr rtlCol="0" anchor="ctr"/>
            <a:lstStyle/>
            <a:p>
              <a:endParaRPr lang="en-US"/>
            </a:p>
          </p:txBody>
        </p:sp>
      </p:grpSp>
      <p:sp>
        <p:nvSpPr>
          <p:cNvPr id="22" name="Rectangle 21">
            <a:extLst>
              <a:ext uri="{FF2B5EF4-FFF2-40B4-BE49-F238E27FC236}">
                <a16:creationId xmlns:a16="http://schemas.microsoft.com/office/drawing/2014/main" id="{D1620935-611F-46B7-CD53-11B5344A0C84}"/>
              </a:ext>
            </a:extLst>
          </p:cNvPr>
          <p:cNvSpPr>
            <a:spLocks noChangeArrowheads="1"/>
          </p:cNvSpPr>
          <p:nvPr userDrawn="1"/>
        </p:nvSpPr>
        <p:spPr bwMode="ltGray">
          <a:xfrm>
            <a:off x="1094486" y="6409011"/>
            <a:ext cx="6044736" cy="219784"/>
          </a:xfrm>
          <a:prstGeom prst="rect">
            <a:avLst/>
          </a:prstGeom>
          <a:noFill/>
          <a:ln w="9525">
            <a:noFill/>
            <a:miter lim="800000"/>
            <a:headEnd/>
            <a:tailEnd/>
          </a:ln>
          <a:effectLst/>
        </p:spPr>
        <p:txBody>
          <a:bodyPr wrap="square" lIns="109458" tIns="54727" rIns="109458" bIns="54727" anchor="b">
            <a:spAutoFit/>
          </a:bodyPr>
          <a:lstStyle/>
          <a:p>
            <a:pPr defTabSz="1085486" fontAlgn="auto">
              <a:spcBef>
                <a:spcPts val="0"/>
              </a:spcBef>
              <a:spcAft>
                <a:spcPts val="0"/>
              </a:spcAft>
              <a:defRPr/>
            </a:pPr>
            <a:r>
              <a:rPr lang="en-US" sz="710" spc="36">
                <a:solidFill>
                  <a:srgbClr val="414244"/>
                </a:solidFill>
                <a:latin typeface="CiscoSansTT Light" panose="020B0503020201020303" pitchFamily="34" charset="0"/>
                <a:ea typeface="+mn-ea"/>
                <a:cs typeface="CiscoSansTT Light" panose="020B0503020201020303" pitchFamily="34" charset="0"/>
              </a:rPr>
              <a:t>© 2024  Cisco and/or its affiliates. All rights reserved.   Cisco Confidential</a:t>
            </a:r>
          </a:p>
        </p:txBody>
      </p:sp>
      <p:grpSp>
        <p:nvGrpSpPr>
          <p:cNvPr id="23" name="Picture 7">
            <a:extLst>
              <a:ext uri="{FF2B5EF4-FFF2-40B4-BE49-F238E27FC236}">
                <a16:creationId xmlns:a16="http://schemas.microsoft.com/office/drawing/2014/main" id="{6C0DB5B2-ECE8-A35E-FB94-67F44E0F72AB}"/>
              </a:ext>
            </a:extLst>
          </p:cNvPr>
          <p:cNvGrpSpPr/>
          <p:nvPr userDrawn="1"/>
        </p:nvGrpSpPr>
        <p:grpSpPr>
          <a:xfrm>
            <a:off x="383800" y="6354128"/>
            <a:ext cx="527363" cy="278057"/>
            <a:chOff x="609602" y="4766165"/>
            <a:chExt cx="395625" cy="208597"/>
          </a:xfrm>
          <a:solidFill>
            <a:srgbClr val="414244"/>
          </a:solidFill>
        </p:grpSpPr>
        <p:sp>
          <p:nvSpPr>
            <p:cNvPr id="24" name="Freeform 23">
              <a:extLst>
                <a:ext uri="{FF2B5EF4-FFF2-40B4-BE49-F238E27FC236}">
                  <a16:creationId xmlns:a16="http://schemas.microsoft.com/office/drawing/2014/main" id="{B6A14F56-BD2C-F2D5-427C-6BA3895C6612}"/>
                </a:ext>
              </a:extLst>
            </p:cNvPr>
            <p:cNvSpPr/>
            <p:nvPr/>
          </p:nvSpPr>
          <p:spPr>
            <a:xfrm>
              <a:off x="721490" y="4904754"/>
              <a:ext cx="17346" cy="68748"/>
            </a:xfrm>
            <a:custGeom>
              <a:avLst/>
              <a:gdLst>
                <a:gd name="connsiteX0" fmla="*/ 0 w 17346"/>
                <a:gd name="connsiteY0" fmla="*/ 0 h 68748"/>
                <a:gd name="connsiteX1" fmla="*/ 17347 w 17346"/>
                <a:gd name="connsiteY1" fmla="*/ 0 h 68748"/>
                <a:gd name="connsiteX2" fmla="*/ 17347 w 17346"/>
                <a:gd name="connsiteY2" fmla="*/ 68749 h 68748"/>
                <a:gd name="connsiteX3" fmla="*/ 0 w 17346"/>
                <a:gd name="connsiteY3" fmla="*/ 68749 h 68748"/>
              </a:gdLst>
              <a:ahLst/>
              <a:cxnLst>
                <a:cxn ang="0">
                  <a:pos x="connsiteX0" y="connsiteY0"/>
                </a:cxn>
                <a:cxn ang="0">
                  <a:pos x="connsiteX1" y="connsiteY1"/>
                </a:cxn>
                <a:cxn ang="0">
                  <a:pos x="connsiteX2" y="connsiteY2"/>
                </a:cxn>
                <a:cxn ang="0">
                  <a:pos x="connsiteX3" y="connsiteY3"/>
                </a:cxn>
              </a:cxnLst>
              <a:rect l="l" t="t" r="r" b="b"/>
              <a:pathLst>
                <a:path w="17346" h="68748">
                  <a:moveTo>
                    <a:pt x="0" y="0"/>
                  </a:moveTo>
                  <a:lnTo>
                    <a:pt x="17347" y="0"/>
                  </a:lnTo>
                  <a:lnTo>
                    <a:pt x="17347" y="68749"/>
                  </a:lnTo>
                  <a:lnTo>
                    <a:pt x="0" y="68749"/>
                  </a:ln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5" name="Freeform 24">
              <a:extLst>
                <a:ext uri="{FF2B5EF4-FFF2-40B4-BE49-F238E27FC236}">
                  <a16:creationId xmlns:a16="http://schemas.microsoft.com/office/drawing/2014/main" id="{F341002D-D851-45D6-E256-6FDAEAD7762A}"/>
                </a:ext>
              </a:extLst>
            </p:cNvPr>
            <p:cNvSpPr/>
            <p:nvPr/>
          </p:nvSpPr>
          <p:spPr>
            <a:xfrm>
              <a:off x="826276" y="4903562"/>
              <a:ext cx="52443" cy="71183"/>
            </a:xfrm>
            <a:custGeom>
              <a:avLst/>
              <a:gdLst>
                <a:gd name="connsiteX0" fmla="*/ 52443 w 52443"/>
                <a:gd name="connsiteY0" fmla="*/ 20890 h 71183"/>
                <a:gd name="connsiteX1" fmla="*/ 37851 w 52443"/>
                <a:gd name="connsiteY1" fmla="*/ 17212 h 71183"/>
                <a:gd name="connsiteX2" fmla="*/ 18858 w 52443"/>
                <a:gd name="connsiteY2" fmla="*/ 35550 h 71183"/>
                <a:gd name="connsiteX3" fmla="*/ 37851 w 52443"/>
                <a:gd name="connsiteY3" fmla="*/ 53904 h 71183"/>
                <a:gd name="connsiteX4" fmla="*/ 52443 w 52443"/>
                <a:gd name="connsiteY4" fmla="*/ 50260 h 71183"/>
                <a:gd name="connsiteX5" fmla="*/ 52443 w 52443"/>
                <a:gd name="connsiteY5" fmla="*/ 68732 h 71183"/>
                <a:gd name="connsiteX6" fmla="*/ 36625 w 52443"/>
                <a:gd name="connsiteY6" fmla="*/ 71184 h 71183"/>
                <a:gd name="connsiteX7" fmla="*/ 0 w 52443"/>
                <a:gd name="connsiteY7" fmla="*/ 35583 h 71183"/>
                <a:gd name="connsiteX8" fmla="*/ 36625 w 52443"/>
                <a:gd name="connsiteY8" fmla="*/ 0 h 71183"/>
                <a:gd name="connsiteX9" fmla="*/ 52443 w 52443"/>
                <a:gd name="connsiteY9" fmla="*/ 2468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43" h="71183">
                  <a:moveTo>
                    <a:pt x="52443" y="20890"/>
                  </a:moveTo>
                  <a:cubicBezTo>
                    <a:pt x="47966" y="18454"/>
                    <a:pt x="42947" y="17188"/>
                    <a:pt x="37851" y="17212"/>
                  </a:cubicBezTo>
                  <a:cubicBezTo>
                    <a:pt x="26633" y="17212"/>
                    <a:pt x="18858" y="25021"/>
                    <a:pt x="18858" y="35550"/>
                  </a:cubicBezTo>
                  <a:cubicBezTo>
                    <a:pt x="18858" y="45760"/>
                    <a:pt x="26297" y="53904"/>
                    <a:pt x="37851" y="53904"/>
                  </a:cubicBezTo>
                  <a:cubicBezTo>
                    <a:pt x="42940" y="53911"/>
                    <a:pt x="47953" y="52658"/>
                    <a:pt x="52443" y="50260"/>
                  </a:cubicBezTo>
                  <a:lnTo>
                    <a:pt x="52443" y="68732"/>
                  </a:lnTo>
                  <a:cubicBezTo>
                    <a:pt x="47318" y="70316"/>
                    <a:pt x="41988" y="71140"/>
                    <a:pt x="36625" y="71184"/>
                  </a:cubicBezTo>
                  <a:cubicBezTo>
                    <a:pt x="17112" y="71184"/>
                    <a:pt x="0" y="57750"/>
                    <a:pt x="0" y="35583"/>
                  </a:cubicBezTo>
                  <a:cubicBezTo>
                    <a:pt x="0" y="15063"/>
                    <a:pt x="15483" y="0"/>
                    <a:pt x="36625" y="0"/>
                  </a:cubicBezTo>
                  <a:cubicBezTo>
                    <a:pt x="41992" y="15"/>
                    <a:pt x="47327" y="847"/>
                    <a:pt x="52443" y="2468"/>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6" name="Freeform 25">
              <a:extLst>
                <a:ext uri="{FF2B5EF4-FFF2-40B4-BE49-F238E27FC236}">
                  <a16:creationId xmlns:a16="http://schemas.microsoft.com/office/drawing/2014/main" id="{A00F2613-3F73-A6F9-E294-41B8DCFC301A}"/>
                </a:ext>
              </a:extLst>
            </p:cNvPr>
            <p:cNvSpPr/>
            <p:nvPr/>
          </p:nvSpPr>
          <p:spPr>
            <a:xfrm>
              <a:off x="645202" y="4903528"/>
              <a:ext cx="52443" cy="71183"/>
            </a:xfrm>
            <a:custGeom>
              <a:avLst/>
              <a:gdLst>
                <a:gd name="connsiteX0" fmla="*/ 52443 w 52443"/>
                <a:gd name="connsiteY0" fmla="*/ 20924 h 71183"/>
                <a:gd name="connsiteX1" fmla="*/ 37867 w 52443"/>
                <a:gd name="connsiteY1" fmla="*/ 17246 h 71183"/>
                <a:gd name="connsiteX2" fmla="*/ 18858 w 52443"/>
                <a:gd name="connsiteY2" fmla="*/ 35583 h 71183"/>
                <a:gd name="connsiteX3" fmla="*/ 37867 w 52443"/>
                <a:gd name="connsiteY3" fmla="*/ 53938 h 71183"/>
                <a:gd name="connsiteX4" fmla="*/ 52443 w 52443"/>
                <a:gd name="connsiteY4" fmla="*/ 50294 h 71183"/>
                <a:gd name="connsiteX5" fmla="*/ 52443 w 52443"/>
                <a:gd name="connsiteY5" fmla="*/ 68766 h 71183"/>
                <a:gd name="connsiteX6" fmla="*/ 36608 w 52443"/>
                <a:gd name="connsiteY6" fmla="*/ 71184 h 71183"/>
                <a:gd name="connsiteX7" fmla="*/ 0 w 52443"/>
                <a:gd name="connsiteY7" fmla="*/ 35583 h 71183"/>
                <a:gd name="connsiteX8" fmla="*/ 36608 w 52443"/>
                <a:gd name="connsiteY8" fmla="*/ 0 h 71183"/>
                <a:gd name="connsiteX9" fmla="*/ 52426 w 52443"/>
                <a:gd name="connsiteY9" fmla="*/ 2469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43" h="71183">
                  <a:moveTo>
                    <a:pt x="52443" y="20924"/>
                  </a:moveTo>
                  <a:cubicBezTo>
                    <a:pt x="47975" y="18481"/>
                    <a:pt x="42959" y="17215"/>
                    <a:pt x="37867" y="17246"/>
                  </a:cubicBezTo>
                  <a:cubicBezTo>
                    <a:pt x="26633" y="17246"/>
                    <a:pt x="18858" y="25055"/>
                    <a:pt x="18858" y="35583"/>
                  </a:cubicBezTo>
                  <a:cubicBezTo>
                    <a:pt x="18858" y="45793"/>
                    <a:pt x="26314" y="53938"/>
                    <a:pt x="37867" y="53938"/>
                  </a:cubicBezTo>
                  <a:cubicBezTo>
                    <a:pt x="42954" y="53956"/>
                    <a:pt x="47964" y="52704"/>
                    <a:pt x="52443" y="50294"/>
                  </a:cubicBezTo>
                  <a:lnTo>
                    <a:pt x="52443" y="68766"/>
                  </a:lnTo>
                  <a:cubicBezTo>
                    <a:pt x="47312" y="70346"/>
                    <a:pt x="41976" y="71160"/>
                    <a:pt x="36608" y="71184"/>
                  </a:cubicBezTo>
                  <a:cubicBezTo>
                    <a:pt x="17112" y="71184"/>
                    <a:pt x="0" y="57750"/>
                    <a:pt x="0" y="35583"/>
                  </a:cubicBezTo>
                  <a:cubicBezTo>
                    <a:pt x="0" y="15063"/>
                    <a:pt x="15500" y="0"/>
                    <a:pt x="36608" y="0"/>
                  </a:cubicBezTo>
                  <a:cubicBezTo>
                    <a:pt x="41976" y="11"/>
                    <a:pt x="47310" y="843"/>
                    <a:pt x="52426" y="2469"/>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7" name="Freeform 26">
              <a:extLst>
                <a:ext uri="{FF2B5EF4-FFF2-40B4-BE49-F238E27FC236}">
                  <a16:creationId xmlns:a16="http://schemas.microsoft.com/office/drawing/2014/main" id="{48C9394D-AF95-906C-D368-95953FD115B0}"/>
                </a:ext>
              </a:extLst>
            </p:cNvPr>
            <p:cNvSpPr/>
            <p:nvPr/>
          </p:nvSpPr>
          <p:spPr>
            <a:xfrm>
              <a:off x="896990" y="4903579"/>
              <a:ext cx="72627" cy="71183"/>
            </a:xfrm>
            <a:custGeom>
              <a:avLst/>
              <a:gdLst>
                <a:gd name="connsiteX0" fmla="*/ 72628 w 72627"/>
                <a:gd name="connsiteY0" fmla="*/ 35583 h 71183"/>
                <a:gd name="connsiteX1" fmla="*/ 36306 w 72627"/>
                <a:gd name="connsiteY1" fmla="*/ 71184 h 71183"/>
                <a:gd name="connsiteX2" fmla="*/ 0 w 72627"/>
                <a:gd name="connsiteY2" fmla="*/ 35583 h 71183"/>
                <a:gd name="connsiteX3" fmla="*/ 36306 w 72627"/>
                <a:gd name="connsiteY3" fmla="*/ 0 h 71183"/>
                <a:gd name="connsiteX4" fmla="*/ 72628 w 72627"/>
                <a:gd name="connsiteY4" fmla="*/ 35583 h 71183"/>
                <a:gd name="connsiteX5" fmla="*/ 36306 w 72627"/>
                <a:gd name="connsiteY5" fmla="*/ 17464 h 71183"/>
                <a:gd name="connsiteX6" fmla="*/ 18069 w 72627"/>
                <a:gd name="connsiteY6" fmla="*/ 35399 h 71183"/>
                <a:gd name="connsiteX7" fmla="*/ 36003 w 72627"/>
                <a:gd name="connsiteY7" fmla="*/ 53634 h 71183"/>
                <a:gd name="connsiteX8" fmla="*/ 54240 w 72627"/>
                <a:gd name="connsiteY8" fmla="*/ 35701 h 71183"/>
                <a:gd name="connsiteX9" fmla="*/ 54240 w 72627"/>
                <a:gd name="connsiteY9" fmla="*/ 35583 h 71183"/>
                <a:gd name="connsiteX10" fmla="*/ 36779 w 72627"/>
                <a:gd name="connsiteY10" fmla="*/ 17517 h 71183"/>
                <a:gd name="connsiteX11" fmla="*/ 36306 w 72627"/>
                <a:gd name="connsiteY11" fmla="*/ 17515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627" h="71183">
                  <a:moveTo>
                    <a:pt x="72628" y="35583"/>
                  </a:moveTo>
                  <a:cubicBezTo>
                    <a:pt x="72628" y="55248"/>
                    <a:pt x="57515" y="71184"/>
                    <a:pt x="36306" y="71184"/>
                  </a:cubicBezTo>
                  <a:cubicBezTo>
                    <a:pt x="15097" y="71184"/>
                    <a:pt x="0" y="55248"/>
                    <a:pt x="0" y="35583"/>
                  </a:cubicBezTo>
                  <a:cubicBezTo>
                    <a:pt x="0" y="15919"/>
                    <a:pt x="15113" y="0"/>
                    <a:pt x="36306" y="0"/>
                  </a:cubicBezTo>
                  <a:cubicBezTo>
                    <a:pt x="57498" y="0"/>
                    <a:pt x="72628" y="15953"/>
                    <a:pt x="72628" y="35583"/>
                  </a:cubicBezTo>
                  <a:moveTo>
                    <a:pt x="36306" y="17464"/>
                  </a:moveTo>
                  <a:cubicBezTo>
                    <a:pt x="26317" y="17381"/>
                    <a:pt x="18153" y="25410"/>
                    <a:pt x="18069" y="35399"/>
                  </a:cubicBezTo>
                  <a:cubicBezTo>
                    <a:pt x="17987" y="45387"/>
                    <a:pt x="26015" y="53552"/>
                    <a:pt x="36003" y="53634"/>
                  </a:cubicBezTo>
                  <a:cubicBezTo>
                    <a:pt x="45992" y="53718"/>
                    <a:pt x="54156" y="45689"/>
                    <a:pt x="54240" y="35701"/>
                  </a:cubicBezTo>
                  <a:cubicBezTo>
                    <a:pt x="54240" y="35661"/>
                    <a:pt x="54240" y="35622"/>
                    <a:pt x="54240" y="35583"/>
                  </a:cubicBezTo>
                  <a:cubicBezTo>
                    <a:pt x="54408" y="25773"/>
                    <a:pt x="46589" y="17684"/>
                    <a:pt x="36779" y="17517"/>
                  </a:cubicBezTo>
                  <a:cubicBezTo>
                    <a:pt x="36621" y="17514"/>
                    <a:pt x="36463" y="17513"/>
                    <a:pt x="36306" y="17515"/>
                  </a:cubicBezTo>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8" name="Freeform 27">
              <a:extLst>
                <a:ext uri="{FF2B5EF4-FFF2-40B4-BE49-F238E27FC236}">
                  <a16:creationId xmlns:a16="http://schemas.microsoft.com/office/drawing/2014/main" id="{E66EA7D7-E3BE-7C1A-3582-3C41E1528523}"/>
                </a:ext>
              </a:extLst>
            </p:cNvPr>
            <p:cNvSpPr/>
            <p:nvPr/>
          </p:nvSpPr>
          <p:spPr>
            <a:xfrm>
              <a:off x="762028" y="4903461"/>
              <a:ext cx="47439" cy="71250"/>
            </a:xfrm>
            <a:custGeom>
              <a:avLst/>
              <a:gdLst>
                <a:gd name="connsiteX0" fmla="*/ 42603 w 47439"/>
                <a:gd name="connsiteY0" fmla="*/ 16910 h 71250"/>
                <a:gd name="connsiteX1" fmla="*/ 29034 w 47439"/>
                <a:gd name="connsiteY1" fmla="*/ 14811 h 71250"/>
                <a:gd name="connsiteX2" fmla="*/ 18304 w 47439"/>
                <a:gd name="connsiteY2" fmla="*/ 20453 h 71250"/>
                <a:gd name="connsiteX3" fmla="*/ 26264 w 47439"/>
                <a:gd name="connsiteY3" fmla="*/ 27002 h 71250"/>
                <a:gd name="connsiteX4" fmla="*/ 31049 w 47439"/>
                <a:gd name="connsiteY4" fmla="*/ 28514 h 71250"/>
                <a:gd name="connsiteX5" fmla="*/ 47439 w 47439"/>
                <a:gd name="connsiteY5" fmla="*/ 48178 h 71250"/>
                <a:gd name="connsiteX6" fmla="*/ 18892 w 47439"/>
                <a:gd name="connsiteY6" fmla="*/ 71251 h 71250"/>
                <a:gd name="connsiteX7" fmla="*/ 168 w 47439"/>
                <a:gd name="connsiteY7" fmla="*/ 69370 h 71250"/>
                <a:gd name="connsiteX8" fmla="*/ 168 w 47439"/>
                <a:gd name="connsiteY8" fmla="*/ 53552 h 71250"/>
                <a:gd name="connsiteX9" fmla="*/ 16541 w 47439"/>
                <a:gd name="connsiteY9" fmla="*/ 56121 h 71250"/>
                <a:gd name="connsiteX10" fmla="*/ 29152 w 47439"/>
                <a:gd name="connsiteY10" fmla="*/ 49689 h 71250"/>
                <a:gd name="connsiteX11" fmla="*/ 21411 w 47439"/>
                <a:gd name="connsiteY11" fmla="*/ 42855 h 71250"/>
                <a:gd name="connsiteX12" fmla="*/ 17699 w 47439"/>
                <a:gd name="connsiteY12" fmla="*/ 41646 h 71250"/>
                <a:gd name="connsiteX13" fmla="*/ 0 w 47439"/>
                <a:gd name="connsiteY13" fmla="*/ 21495 h 71250"/>
                <a:gd name="connsiteX14" fmla="*/ 25609 w 47439"/>
                <a:gd name="connsiteY14" fmla="*/ 0 h 71250"/>
                <a:gd name="connsiteX15" fmla="*/ 42519 w 47439"/>
                <a:gd name="connsiteY15" fmla="*/ 2183 h 7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439" h="71250">
                  <a:moveTo>
                    <a:pt x="42603" y="16910"/>
                  </a:moveTo>
                  <a:cubicBezTo>
                    <a:pt x="38176" y="15688"/>
                    <a:pt x="33624" y="14984"/>
                    <a:pt x="29034" y="14811"/>
                  </a:cubicBezTo>
                  <a:cubicBezTo>
                    <a:pt x="22082" y="14811"/>
                    <a:pt x="18304" y="17145"/>
                    <a:pt x="18304" y="20453"/>
                  </a:cubicBezTo>
                  <a:cubicBezTo>
                    <a:pt x="18304" y="24635"/>
                    <a:pt x="23342" y="26096"/>
                    <a:pt x="26264" y="27002"/>
                  </a:cubicBezTo>
                  <a:lnTo>
                    <a:pt x="31049" y="28514"/>
                  </a:lnTo>
                  <a:cubicBezTo>
                    <a:pt x="42301" y="32107"/>
                    <a:pt x="47439" y="39815"/>
                    <a:pt x="47439" y="48178"/>
                  </a:cubicBezTo>
                  <a:cubicBezTo>
                    <a:pt x="47439" y="65457"/>
                    <a:pt x="32326" y="71251"/>
                    <a:pt x="18892" y="71251"/>
                  </a:cubicBezTo>
                  <a:cubicBezTo>
                    <a:pt x="12606" y="71196"/>
                    <a:pt x="6339" y="70566"/>
                    <a:pt x="168" y="69370"/>
                  </a:cubicBezTo>
                  <a:lnTo>
                    <a:pt x="168" y="53552"/>
                  </a:lnTo>
                  <a:cubicBezTo>
                    <a:pt x="5493" y="55107"/>
                    <a:pt x="10996" y="55970"/>
                    <a:pt x="16541" y="56121"/>
                  </a:cubicBezTo>
                  <a:cubicBezTo>
                    <a:pt x="25172" y="56121"/>
                    <a:pt x="29152" y="53585"/>
                    <a:pt x="29152" y="49689"/>
                  </a:cubicBezTo>
                  <a:cubicBezTo>
                    <a:pt x="29152" y="46213"/>
                    <a:pt x="25709" y="44198"/>
                    <a:pt x="21411" y="42855"/>
                  </a:cubicBezTo>
                  <a:lnTo>
                    <a:pt x="17699" y="41646"/>
                  </a:lnTo>
                  <a:cubicBezTo>
                    <a:pt x="8044" y="38589"/>
                    <a:pt x="0" y="32913"/>
                    <a:pt x="0" y="21495"/>
                  </a:cubicBezTo>
                  <a:cubicBezTo>
                    <a:pt x="0" y="8631"/>
                    <a:pt x="9622" y="0"/>
                    <a:pt x="25609" y="0"/>
                  </a:cubicBezTo>
                  <a:cubicBezTo>
                    <a:pt x="31310" y="79"/>
                    <a:pt x="36984" y="812"/>
                    <a:pt x="42519" y="2183"/>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9" name="Freeform 28">
              <a:extLst>
                <a:ext uri="{FF2B5EF4-FFF2-40B4-BE49-F238E27FC236}">
                  <a16:creationId xmlns:a16="http://schemas.microsoft.com/office/drawing/2014/main" id="{408ED874-A6D4-D03C-AB77-0D42C0D3C8D1}"/>
                </a:ext>
              </a:extLst>
            </p:cNvPr>
            <p:cNvSpPr/>
            <p:nvPr/>
          </p:nvSpPr>
          <p:spPr>
            <a:xfrm>
              <a:off x="609602" y="4822252"/>
              <a:ext cx="17229" cy="35281"/>
            </a:xfrm>
            <a:custGeom>
              <a:avLst/>
              <a:gdLst>
                <a:gd name="connsiteX0" fmla="*/ 17229 w 17229"/>
                <a:gd name="connsiteY0" fmla="*/ 8615 h 35281"/>
                <a:gd name="connsiteX1" fmla="*/ 8615 w 17229"/>
                <a:gd name="connsiteY1" fmla="*/ 0 h 35281"/>
                <a:gd name="connsiteX2" fmla="*/ 0 w 17229"/>
                <a:gd name="connsiteY2" fmla="*/ 8615 h 35281"/>
                <a:gd name="connsiteX3" fmla="*/ 0 w 17229"/>
                <a:gd name="connsiteY3" fmla="*/ 26667 h 35281"/>
                <a:gd name="connsiteX4" fmla="*/ 8615 w 17229"/>
                <a:gd name="connsiteY4" fmla="*/ 35281 h 35281"/>
                <a:gd name="connsiteX5" fmla="*/ 17229 w 17229"/>
                <a:gd name="connsiteY5" fmla="*/ 26667 h 3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35281">
                  <a:moveTo>
                    <a:pt x="17229" y="8615"/>
                  </a:moveTo>
                  <a:cubicBezTo>
                    <a:pt x="17229" y="3857"/>
                    <a:pt x="13372" y="0"/>
                    <a:pt x="8615" y="0"/>
                  </a:cubicBezTo>
                  <a:cubicBezTo>
                    <a:pt x="3857" y="0"/>
                    <a:pt x="0" y="3857"/>
                    <a:pt x="0" y="8615"/>
                  </a:cubicBezTo>
                  <a:lnTo>
                    <a:pt x="0" y="26667"/>
                  </a:lnTo>
                  <a:cubicBezTo>
                    <a:pt x="0" y="31424"/>
                    <a:pt x="3857" y="35281"/>
                    <a:pt x="8615" y="35281"/>
                  </a:cubicBezTo>
                  <a:cubicBezTo>
                    <a:pt x="13372" y="35281"/>
                    <a:pt x="17229" y="31424"/>
                    <a:pt x="17229" y="26667"/>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0" name="Freeform 29">
              <a:extLst>
                <a:ext uri="{FF2B5EF4-FFF2-40B4-BE49-F238E27FC236}">
                  <a16:creationId xmlns:a16="http://schemas.microsoft.com/office/drawing/2014/main" id="{20CFF76E-D3B0-BD33-D348-3A38AA0D6363}"/>
                </a:ext>
              </a:extLst>
            </p:cNvPr>
            <p:cNvSpPr/>
            <p:nvPr/>
          </p:nvSpPr>
          <p:spPr>
            <a:xfrm>
              <a:off x="656906" y="4798575"/>
              <a:ext cx="17229" cy="58958"/>
            </a:xfrm>
            <a:custGeom>
              <a:avLst/>
              <a:gdLst>
                <a:gd name="connsiteX0" fmla="*/ 17229 w 17229"/>
                <a:gd name="connsiteY0" fmla="*/ 8615 h 58958"/>
                <a:gd name="connsiteX1" fmla="*/ 8615 w 17229"/>
                <a:gd name="connsiteY1" fmla="*/ 0 h 58958"/>
                <a:gd name="connsiteX2" fmla="*/ 0 w 17229"/>
                <a:gd name="connsiteY2" fmla="*/ 8615 h 58958"/>
                <a:gd name="connsiteX3" fmla="*/ 0 w 17229"/>
                <a:gd name="connsiteY3" fmla="*/ 50344 h 58958"/>
                <a:gd name="connsiteX4" fmla="*/ 8615 w 17229"/>
                <a:gd name="connsiteY4" fmla="*/ 58959 h 58958"/>
                <a:gd name="connsiteX5" fmla="*/ 17229 w 17229"/>
                <a:gd name="connsiteY5" fmla="*/ 50344 h 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58958">
                  <a:moveTo>
                    <a:pt x="17229" y="8615"/>
                  </a:moveTo>
                  <a:cubicBezTo>
                    <a:pt x="17229" y="3857"/>
                    <a:pt x="13372" y="0"/>
                    <a:pt x="8615" y="0"/>
                  </a:cubicBezTo>
                  <a:cubicBezTo>
                    <a:pt x="3857" y="0"/>
                    <a:pt x="0" y="3857"/>
                    <a:pt x="0" y="8615"/>
                  </a:cubicBezTo>
                  <a:lnTo>
                    <a:pt x="0" y="50344"/>
                  </a:lnTo>
                  <a:cubicBezTo>
                    <a:pt x="0" y="55102"/>
                    <a:pt x="3857" y="58959"/>
                    <a:pt x="8615" y="58959"/>
                  </a:cubicBezTo>
                  <a:cubicBezTo>
                    <a:pt x="13372" y="58959"/>
                    <a:pt x="17229" y="55102"/>
                    <a:pt x="17229" y="50344"/>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1" name="Freeform 30">
              <a:extLst>
                <a:ext uri="{FF2B5EF4-FFF2-40B4-BE49-F238E27FC236}">
                  <a16:creationId xmlns:a16="http://schemas.microsoft.com/office/drawing/2014/main" id="{C4DB3CD0-689D-19A8-80C2-70B6FE782019}"/>
                </a:ext>
              </a:extLst>
            </p:cNvPr>
            <p:cNvSpPr/>
            <p:nvPr/>
          </p:nvSpPr>
          <p:spPr>
            <a:xfrm>
              <a:off x="704211" y="4766165"/>
              <a:ext cx="17229" cy="108513"/>
            </a:xfrm>
            <a:custGeom>
              <a:avLst/>
              <a:gdLst>
                <a:gd name="connsiteX0" fmla="*/ 17229 w 17229"/>
                <a:gd name="connsiteY0" fmla="*/ 8615 h 108513"/>
                <a:gd name="connsiteX1" fmla="*/ 8615 w 17229"/>
                <a:gd name="connsiteY1" fmla="*/ 0 h 108513"/>
                <a:gd name="connsiteX2" fmla="*/ 0 w 17229"/>
                <a:gd name="connsiteY2" fmla="*/ 8615 h 108513"/>
                <a:gd name="connsiteX3" fmla="*/ 0 w 17229"/>
                <a:gd name="connsiteY3" fmla="*/ 99899 h 108513"/>
                <a:gd name="connsiteX4" fmla="*/ 8615 w 17229"/>
                <a:gd name="connsiteY4" fmla="*/ 108514 h 108513"/>
                <a:gd name="connsiteX5" fmla="*/ 17229 w 17229"/>
                <a:gd name="connsiteY5" fmla="*/ 99899 h 10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108513">
                  <a:moveTo>
                    <a:pt x="17229" y="8615"/>
                  </a:moveTo>
                  <a:cubicBezTo>
                    <a:pt x="17229" y="3857"/>
                    <a:pt x="13372" y="0"/>
                    <a:pt x="8615" y="0"/>
                  </a:cubicBezTo>
                  <a:cubicBezTo>
                    <a:pt x="3857" y="0"/>
                    <a:pt x="0" y="3857"/>
                    <a:pt x="0" y="8615"/>
                  </a:cubicBezTo>
                  <a:lnTo>
                    <a:pt x="0" y="99899"/>
                  </a:lnTo>
                  <a:cubicBezTo>
                    <a:pt x="0" y="104657"/>
                    <a:pt x="3857" y="108514"/>
                    <a:pt x="8615" y="108514"/>
                  </a:cubicBezTo>
                  <a:cubicBezTo>
                    <a:pt x="13372" y="108514"/>
                    <a:pt x="17229" y="104657"/>
                    <a:pt x="17229" y="99899"/>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2" name="Freeform 31">
              <a:extLst>
                <a:ext uri="{FF2B5EF4-FFF2-40B4-BE49-F238E27FC236}">
                  <a16:creationId xmlns:a16="http://schemas.microsoft.com/office/drawing/2014/main" id="{748DE08C-B957-B2F8-E48B-70ED1A5790A1}"/>
                </a:ext>
              </a:extLst>
            </p:cNvPr>
            <p:cNvSpPr/>
            <p:nvPr/>
          </p:nvSpPr>
          <p:spPr>
            <a:xfrm>
              <a:off x="751516" y="4798575"/>
              <a:ext cx="17229" cy="58958"/>
            </a:xfrm>
            <a:custGeom>
              <a:avLst/>
              <a:gdLst>
                <a:gd name="connsiteX0" fmla="*/ 17229 w 17229"/>
                <a:gd name="connsiteY0" fmla="*/ 8615 h 58958"/>
                <a:gd name="connsiteX1" fmla="*/ 8615 w 17229"/>
                <a:gd name="connsiteY1" fmla="*/ 0 h 58958"/>
                <a:gd name="connsiteX2" fmla="*/ 0 w 17229"/>
                <a:gd name="connsiteY2" fmla="*/ 8615 h 58958"/>
                <a:gd name="connsiteX3" fmla="*/ 0 w 17229"/>
                <a:gd name="connsiteY3" fmla="*/ 50344 h 58958"/>
                <a:gd name="connsiteX4" fmla="*/ 8615 w 17229"/>
                <a:gd name="connsiteY4" fmla="*/ 58959 h 58958"/>
                <a:gd name="connsiteX5" fmla="*/ 17229 w 17229"/>
                <a:gd name="connsiteY5" fmla="*/ 50344 h 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58958">
                  <a:moveTo>
                    <a:pt x="17229" y="8615"/>
                  </a:moveTo>
                  <a:cubicBezTo>
                    <a:pt x="17229" y="3857"/>
                    <a:pt x="13372" y="0"/>
                    <a:pt x="8615" y="0"/>
                  </a:cubicBezTo>
                  <a:cubicBezTo>
                    <a:pt x="3857" y="0"/>
                    <a:pt x="0" y="3857"/>
                    <a:pt x="0" y="8615"/>
                  </a:cubicBezTo>
                  <a:lnTo>
                    <a:pt x="0" y="50344"/>
                  </a:lnTo>
                  <a:cubicBezTo>
                    <a:pt x="0" y="55102"/>
                    <a:pt x="3857" y="58959"/>
                    <a:pt x="8615" y="58959"/>
                  </a:cubicBezTo>
                  <a:cubicBezTo>
                    <a:pt x="13372" y="58959"/>
                    <a:pt x="17229" y="55102"/>
                    <a:pt x="17229" y="50344"/>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3" name="Freeform 32">
              <a:extLst>
                <a:ext uri="{FF2B5EF4-FFF2-40B4-BE49-F238E27FC236}">
                  <a16:creationId xmlns:a16="http://schemas.microsoft.com/office/drawing/2014/main" id="{BC23B735-27E9-A0DB-0100-E760CCB8848A}"/>
                </a:ext>
              </a:extLst>
            </p:cNvPr>
            <p:cNvSpPr/>
            <p:nvPr/>
          </p:nvSpPr>
          <p:spPr>
            <a:xfrm>
              <a:off x="798812" y="4822649"/>
              <a:ext cx="17196" cy="35247"/>
            </a:xfrm>
            <a:custGeom>
              <a:avLst/>
              <a:gdLst>
                <a:gd name="connsiteX0" fmla="*/ 17187 w 17196"/>
                <a:gd name="connsiteY0" fmla="*/ 8218 h 35247"/>
                <a:gd name="connsiteX1" fmla="*/ 8218 w 17196"/>
                <a:gd name="connsiteY1" fmla="*/ 9 h 35247"/>
                <a:gd name="connsiteX2" fmla="*/ 9 w 17196"/>
                <a:gd name="connsiteY2" fmla="*/ 8218 h 35247"/>
                <a:gd name="connsiteX3" fmla="*/ 9 w 17196"/>
                <a:gd name="connsiteY3" fmla="*/ 26270 h 35247"/>
                <a:gd name="connsiteX4" fmla="*/ 8218 w 17196"/>
                <a:gd name="connsiteY4" fmla="*/ 35239 h 35247"/>
                <a:gd name="connsiteX5" fmla="*/ 17187 w 17196"/>
                <a:gd name="connsiteY5" fmla="*/ 27030 h 35247"/>
                <a:gd name="connsiteX6" fmla="*/ 17187 w 17196"/>
                <a:gd name="connsiteY6" fmla="*/ 26270 h 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96" h="35247">
                  <a:moveTo>
                    <a:pt x="17187" y="8218"/>
                  </a:moveTo>
                  <a:cubicBezTo>
                    <a:pt x="16977" y="3474"/>
                    <a:pt x="12962" y="-201"/>
                    <a:pt x="8218" y="9"/>
                  </a:cubicBezTo>
                  <a:cubicBezTo>
                    <a:pt x="3768" y="205"/>
                    <a:pt x="205" y="3768"/>
                    <a:pt x="9" y="8218"/>
                  </a:cubicBezTo>
                  <a:lnTo>
                    <a:pt x="9" y="26270"/>
                  </a:lnTo>
                  <a:cubicBezTo>
                    <a:pt x="-201" y="31014"/>
                    <a:pt x="3475" y="35030"/>
                    <a:pt x="8218" y="35239"/>
                  </a:cubicBezTo>
                  <a:cubicBezTo>
                    <a:pt x="12962" y="35449"/>
                    <a:pt x="16977" y="31774"/>
                    <a:pt x="17187" y="27030"/>
                  </a:cubicBezTo>
                  <a:cubicBezTo>
                    <a:pt x="17199" y="26777"/>
                    <a:pt x="17199" y="26523"/>
                    <a:pt x="17187" y="26270"/>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4" name="Freeform 33">
              <a:extLst>
                <a:ext uri="{FF2B5EF4-FFF2-40B4-BE49-F238E27FC236}">
                  <a16:creationId xmlns:a16="http://schemas.microsoft.com/office/drawing/2014/main" id="{1CC493CA-090D-9F25-7B4B-CDB4FD7460BC}"/>
                </a:ext>
              </a:extLst>
            </p:cNvPr>
            <p:cNvSpPr/>
            <p:nvPr/>
          </p:nvSpPr>
          <p:spPr>
            <a:xfrm>
              <a:off x="846159" y="4798608"/>
              <a:ext cx="17162" cy="58891"/>
            </a:xfrm>
            <a:custGeom>
              <a:avLst/>
              <a:gdLst>
                <a:gd name="connsiteX0" fmla="*/ 17162 w 17162"/>
                <a:gd name="connsiteY0" fmla="*/ 8581 h 58891"/>
                <a:gd name="connsiteX1" fmla="*/ 8581 w 17162"/>
                <a:gd name="connsiteY1" fmla="*/ 0 h 58891"/>
                <a:gd name="connsiteX2" fmla="*/ 0 w 17162"/>
                <a:gd name="connsiteY2" fmla="*/ 8581 h 58891"/>
                <a:gd name="connsiteX3" fmla="*/ 0 w 17162"/>
                <a:gd name="connsiteY3" fmla="*/ 50311 h 58891"/>
                <a:gd name="connsiteX4" fmla="*/ 8581 w 17162"/>
                <a:gd name="connsiteY4" fmla="*/ 58892 h 58891"/>
                <a:gd name="connsiteX5" fmla="*/ 17162 w 17162"/>
                <a:gd name="connsiteY5" fmla="*/ 50311 h 5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62" h="58891">
                  <a:moveTo>
                    <a:pt x="17162" y="8581"/>
                  </a:moveTo>
                  <a:cubicBezTo>
                    <a:pt x="17162" y="3842"/>
                    <a:pt x="13320" y="0"/>
                    <a:pt x="8581" y="0"/>
                  </a:cubicBezTo>
                  <a:cubicBezTo>
                    <a:pt x="3842" y="0"/>
                    <a:pt x="0" y="3842"/>
                    <a:pt x="0" y="8581"/>
                  </a:cubicBezTo>
                  <a:lnTo>
                    <a:pt x="0" y="50311"/>
                  </a:lnTo>
                  <a:cubicBezTo>
                    <a:pt x="0" y="55050"/>
                    <a:pt x="3842" y="58892"/>
                    <a:pt x="8581" y="58892"/>
                  </a:cubicBezTo>
                  <a:cubicBezTo>
                    <a:pt x="13320" y="58892"/>
                    <a:pt x="17162" y="55050"/>
                    <a:pt x="17162" y="50311"/>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5" name="Freeform 34">
              <a:extLst>
                <a:ext uri="{FF2B5EF4-FFF2-40B4-BE49-F238E27FC236}">
                  <a16:creationId xmlns:a16="http://schemas.microsoft.com/office/drawing/2014/main" id="{0B05410E-9716-EBBD-E554-7039516B63B4}"/>
                </a:ext>
              </a:extLst>
            </p:cNvPr>
            <p:cNvSpPr/>
            <p:nvPr/>
          </p:nvSpPr>
          <p:spPr>
            <a:xfrm>
              <a:off x="893497" y="4766199"/>
              <a:ext cx="17162" cy="108446"/>
            </a:xfrm>
            <a:custGeom>
              <a:avLst/>
              <a:gdLst>
                <a:gd name="connsiteX0" fmla="*/ 17162 w 17162"/>
                <a:gd name="connsiteY0" fmla="*/ 8581 h 108446"/>
                <a:gd name="connsiteX1" fmla="*/ 8581 w 17162"/>
                <a:gd name="connsiteY1" fmla="*/ 0 h 108446"/>
                <a:gd name="connsiteX2" fmla="*/ 0 w 17162"/>
                <a:gd name="connsiteY2" fmla="*/ 8581 h 108446"/>
                <a:gd name="connsiteX3" fmla="*/ 0 w 17162"/>
                <a:gd name="connsiteY3" fmla="*/ 99865 h 108446"/>
                <a:gd name="connsiteX4" fmla="*/ 8581 w 17162"/>
                <a:gd name="connsiteY4" fmla="*/ 108446 h 108446"/>
                <a:gd name="connsiteX5" fmla="*/ 17162 w 17162"/>
                <a:gd name="connsiteY5" fmla="*/ 99865 h 10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62" h="108446">
                  <a:moveTo>
                    <a:pt x="17162" y="8581"/>
                  </a:moveTo>
                  <a:cubicBezTo>
                    <a:pt x="17162" y="3842"/>
                    <a:pt x="13320" y="0"/>
                    <a:pt x="8581" y="0"/>
                  </a:cubicBezTo>
                  <a:cubicBezTo>
                    <a:pt x="3842" y="0"/>
                    <a:pt x="0" y="3842"/>
                    <a:pt x="0" y="8581"/>
                  </a:cubicBezTo>
                  <a:lnTo>
                    <a:pt x="0" y="99865"/>
                  </a:lnTo>
                  <a:cubicBezTo>
                    <a:pt x="0" y="104605"/>
                    <a:pt x="3842" y="108446"/>
                    <a:pt x="8581" y="108446"/>
                  </a:cubicBezTo>
                  <a:cubicBezTo>
                    <a:pt x="13320" y="108446"/>
                    <a:pt x="17162" y="104605"/>
                    <a:pt x="17162" y="99865"/>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6" name="Freeform 35">
              <a:extLst>
                <a:ext uri="{FF2B5EF4-FFF2-40B4-BE49-F238E27FC236}">
                  <a16:creationId xmlns:a16="http://schemas.microsoft.com/office/drawing/2014/main" id="{07C8F4E0-D80C-481C-59B6-CC15DF90829E}"/>
                </a:ext>
              </a:extLst>
            </p:cNvPr>
            <p:cNvSpPr/>
            <p:nvPr/>
          </p:nvSpPr>
          <p:spPr>
            <a:xfrm>
              <a:off x="940718" y="4798922"/>
              <a:ext cx="17279" cy="58264"/>
            </a:xfrm>
            <a:custGeom>
              <a:avLst/>
              <a:gdLst>
                <a:gd name="connsiteX0" fmla="*/ 17280 w 17279"/>
                <a:gd name="connsiteY0" fmla="*/ 8267 h 58264"/>
                <a:gd name="connsiteX1" fmla="*/ 8259 w 17279"/>
                <a:gd name="connsiteY1" fmla="*/ 9 h 58264"/>
                <a:gd name="connsiteX2" fmla="*/ 0 w 17279"/>
                <a:gd name="connsiteY2" fmla="*/ 8267 h 58264"/>
                <a:gd name="connsiteX3" fmla="*/ 0 w 17279"/>
                <a:gd name="connsiteY3" fmla="*/ 49997 h 58264"/>
                <a:gd name="connsiteX4" fmla="*/ 9021 w 17279"/>
                <a:gd name="connsiteY4" fmla="*/ 58256 h 58264"/>
                <a:gd name="connsiteX5" fmla="*/ 17280 w 17279"/>
                <a:gd name="connsiteY5" fmla="*/ 49997 h 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9" h="58264">
                  <a:moveTo>
                    <a:pt x="17280" y="8267"/>
                  </a:moveTo>
                  <a:cubicBezTo>
                    <a:pt x="17070" y="3496"/>
                    <a:pt x="13031" y="-202"/>
                    <a:pt x="8259" y="9"/>
                  </a:cubicBezTo>
                  <a:cubicBezTo>
                    <a:pt x="3782" y="206"/>
                    <a:pt x="198" y="3790"/>
                    <a:pt x="0" y="8267"/>
                  </a:cubicBezTo>
                  <a:lnTo>
                    <a:pt x="0" y="49997"/>
                  </a:lnTo>
                  <a:cubicBezTo>
                    <a:pt x="210" y="54768"/>
                    <a:pt x="4249" y="58466"/>
                    <a:pt x="9021" y="58256"/>
                  </a:cubicBezTo>
                  <a:cubicBezTo>
                    <a:pt x="13498" y="58058"/>
                    <a:pt x="17081" y="54474"/>
                    <a:pt x="17280" y="49997"/>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7" name="Freeform 36">
              <a:extLst>
                <a:ext uri="{FF2B5EF4-FFF2-40B4-BE49-F238E27FC236}">
                  <a16:creationId xmlns:a16="http://schemas.microsoft.com/office/drawing/2014/main" id="{65776B37-F0F8-1E0A-33E7-9009B1FB8899}"/>
                </a:ext>
              </a:extLst>
            </p:cNvPr>
            <p:cNvSpPr/>
            <p:nvPr/>
          </p:nvSpPr>
          <p:spPr>
            <a:xfrm>
              <a:off x="988031" y="4822649"/>
              <a:ext cx="17196" cy="35247"/>
            </a:xfrm>
            <a:custGeom>
              <a:avLst/>
              <a:gdLst>
                <a:gd name="connsiteX0" fmla="*/ 17187 w 17196"/>
                <a:gd name="connsiteY0" fmla="*/ 8218 h 35247"/>
                <a:gd name="connsiteX1" fmla="*/ 8218 w 17196"/>
                <a:gd name="connsiteY1" fmla="*/ 9 h 35247"/>
                <a:gd name="connsiteX2" fmla="*/ 9 w 17196"/>
                <a:gd name="connsiteY2" fmla="*/ 8218 h 35247"/>
                <a:gd name="connsiteX3" fmla="*/ 9 w 17196"/>
                <a:gd name="connsiteY3" fmla="*/ 26270 h 35247"/>
                <a:gd name="connsiteX4" fmla="*/ 8218 w 17196"/>
                <a:gd name="connsiteY4" fmla="*/ 35239 h 35247"/>
                <a:gd name="connsiteX5" fmla="*/ 17187 w 17196"/>
                <a:gd name="connsiteY5" fmla="*/ 27030 h 35247"/>
                <a:gd name="connsiteX6" fmla="*/ 17187 w 17196"/>
                <a:gd name="connsiteY6" fmla="*/ 26270 h 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96" h="35247">
                  <a:moveTo>
                    <a:pt x="17187" y="8218"/>
                  </a:moveTo>
                  <a:cubicBezTo>
                    <a:pt x="16977" y="3474"/>
                    <a:pt x="12962" y="-201"/>
                    <a:pt x="8218" y="9"/>
                  </a:cubicBezTo>
                  <a:cubicBezTo>
                    <a:pt x="3768" y="205"/>
                    <a:pt x="205" y="3768"/>
                    <a:pt x="9" y="8218"/>
                  </a:cubicBezTo>
                  <a:lnTo>
                    <a:pt x="9" y="26270"/>
                  </a:lnTo>
                  <a:cubicBezTo>
                    <a:pt x="-201" y="31014"/>
                    <a:pt x="3475" y="35030"/>
                    <a:pt x="8218" y="35239"/>
                  </a:cubicBezTo>
                  <a:cubicBezTo>
                    <a:pt x="12962" y="35449"/>
                    <a:pt x="16977" y="31774"/>
                    <a:pt x="17187" y="27030"/>
                  </a:cubicBezTo>
                  <a:cubicBezTo>
                    <a:pt x="17199" y="26777"/>
                    <a:pt x="17199" y="26523"/>
                    <a:pt x="17187" y="26270"/>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grpSp>
      <p:pic>
        <p:nvPicPr>
          <p:cNvPr id="38" name="Graphic 37">
            <a:extLst>
              <a:ext uri="{FF2B5EF4-FFF2-40B4-BE49-F238E27FC236}">
                <a16:creationId xmlns:a16="http://schemas.microsoft.com/office/drawing/2014/main" id="{24C27A48-4672-EBA2-502A-360345C73A16}"/>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791" t="39565" r="9108" b="36988"/>
          <a:stretch/>
        </p:blipFill>
        <p:spPr>
          <a:xfrm>
            <a:off x="8863729" y="6366327"/>
            <a:ext cx="3169355" cy="436604"/>
          </a:xfrm>
          <a:prstGeom prst="rect">
            <a:avLst/>
          </a:prstGeom>
        </p:spPr>
      </p:pic>
    </p:spTree>
    <p:extLst>
      <p:ext uri="{BB962C8B-B14F-4D97-AF65-F5344CB8AC3E}">
        <p14:creationId xmlns:p14="http://schemas.microsoft.com/office/powerpoint/2010/main" val="2306576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Half_Page_Text_2 column">
    <p:bg>
      <p:bgPr>
        <a:blipFill>
          <a:blip r:embed="rId2" cstate="print">
            <a:alphaModFix amt="30000"/>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794848" y="1695540"/>
            <a:ext cx="4733750" cy="3908278"/>
          </a:xfrm>
          <a:prstGeom prst="rect">
            <a:avLst/>
          </a:prstGeom>
        </p:spPr>
        <p:txBody>
          <a:bodyPr lIns="0" rIns="0"/>
          <a:lstStyle>
            <a:lvl1pPr marL="152362" indent="-152362">
              <a:lnSpc>
                <a:spcPct val="100000"/>
              </a:lnSpc>
              <a:buClr>
                <a:schemeClr val="tx1"/>
              </a:buClr>
              <a:buSzPct val="60000"/>
              <a:defRPr sz="2666">
                <a:solidFill>
                  <a:srgbClr val="0051AF"/>
                </a:solidFill>
              </a:defRPr>
            </a:lvl1pPr>
            <a:lvl2pPr marL="304724" indent="-152362">
              <a:lnSpc>
                <a:spcPct val="100000"/>
              </a:lnSpc>
              <a:buClr>
                <a:schemeClr val="tx1"/>
              </a:buClr>
              <a:buSzPct val="60000"/>
              <a:defRPr sz="2666">
                <a:solidFill>
                  <a:srgbClr val="0051AF"/>
                </a:solidFill>
              </a:defRPr>
            </a:lvl2pPr>
            <a:lvl3pPr marL="457086" indent="-152362">
              <a:lnSpc>
                <a:spcPct val="100000"/>
              </a:lnSpc>
              <a:buClr>
                <a:schemeClr val="tx1"/>
              </a:buClr>
              <a:buSzPct val="60000"/>
              <a:defRPr sz="2399">
                <a:solidFill>
                  <a:srgbClr val="0051AF"/>
                </a:solidFill>
              </a:defRPr>
            </a:lvl3pPr>
            <a:lvl4pPr marL="609448" indent="-165059">
              <a:lnSpc>
                <a:spcPct val="100000"/>
              </a:lnSpc>
              <a:buClr>
                <a:schemeClr val="tx1"/>
              </a:buClr>
              <a:buSzPct val="60000"/>
              <a:defRPr sz="2133">
                <a:solidFill>
                  <a:srgbClr val="0051AF"/>
                </a:solidFill>
              </a:defRPr>
            </a:lvl4pPr>
            <a:lvl5pPr marL="766042" indent="-156594">
              <a:lnSpc>
                <a:spcPct val="100000"/>
              </a:lnSpc>
              <a:buClr>
                <a:schemeClr val="tx1"/>
              </a:buClr>
              <a:buSzPct val="60000"/>
              <a:defRPr sz="2133">
                <a:solidFill>
                  <a:srgbClr val="0051A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583536" y="1695541"/>
            <a:ext cx="5077074" cy="3908277"/>
          </a:xfrm>
          <a:prstGeom prst="rect">
            <a:avLst/>
          </a:prstGeom>
        </p:spPr>
        <p:txBody>
          <a:bodyPr/>
          <a:lstStyle>
            <a:lvl1pPr marL="152362" indent="-152362">
              <a:buClr>
                <a:schemeClr val="tx2"/>
              </a:buClr>
              <a:buSzPct val="60000"/>
              <a:defRPr lang="en-US" sz="2666" kern="1200" dirty="0" smtClean="0">
                <a:solidFill>
                  <a:srgbClr val="0051AF"/>
                </a:solidFill>
                <a:latin typeface="+mn-lt"/>
                <a:ea typeface="ＭＳ Ｐゴシック" charset="0"/>
                <a:cs typeface="CiscoSans"/>
              </a:defRPr>
            </a:lvl1pPr>
            <a:lvl2pPr marL="304724" indent="-152362">
              <a:buClr>
                <a:schemeClr val="tx2"/>
              </a:buClr>
              <a:buSzPct val="60000"/>
              <a:defRPr sz="2666">
                <a:solidFill>
                  <a:srgbClr val="0051AF"/>
                </a:solidFill>
              </a:defRPr>
            </a:lvl2pPr>
            <a:lvl3pPr marL="457086" indent="-152362">
              <a:buClr>
                <a:schemeClr val="tx2"/>
              </a:buClr>
              <a:buSzPct val="60000"/>
              <a:defRPr sz="2399">
                <a:solidFill>
                  <a:srgbClr val="0051AF"/>
                </a:solidFill>
              </a:defRPr>
            </a:lvl3pPr>
            <a:lvl4pPr marL="609448" indent="-165059">
              <a:buClr>
                <a:schemeClr val="tx2"/>
              </a:buClr>
              <a:buSzPct val="60000"/>
              <a:defRPr sz="2133">
                <a:solidFill>
                  <a:srgbClr val="0051AF"/>
                </a:solidFill>
              </a:defRPr>
            </a:lvl4pPr>
            <a:lvl5pPr marL="766042" indent="-156594">
              <a:buClr>
                <a:schemeClr val="tx2"/>
              </a:buClr>
              <a:buSzPct val="60000"/>
              <a:defRPr sz="2133">
                <a:solidFill>
                  <a:srgbClr val="0051A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itle Placeholder 5">
            <a:extLst>
              <a:ext uri="{FF2B5EF4-FFF2-40B4-BE49-F238E27FC236}">
                <a16:creationId xmlns:a16="http://schemas.microsoft.com/office/drawing/2014/main" id="{910A0D67-4FD8-5494-6F49-F2722D7A9E44}"/>
              </a:ext>
            </a:extLst>
          </p:cNvPr>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4000" b="0" i="0" u="none" kern="1200" baseline="0" dirty="0">
                <a:solidFill>
                  <a:srgbClr val="0051AF"/>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lvl="0"/>
            <a:r>
              <a:rPr lang="en-GB"/>
              <a:t>Title Goes Here</a:t>
            </a:r>
          </a:p>
        </p:txBody>
      </p:sp>
      <p:sp>
        <p:nvSpPr>
          <p:cNvPr id="22" name="Rectangle 21">
            <a:extLst>
              <a:ext uri="{FF2B5EF4-FFF2-40B4-BE49-F238E27FC236}">
                <a16:creationId xmlns:a16="http://schemas.microsoft.com/office/drawing/2014/main" id="{DD71FBEF-4D5C-8387-1EB0-3B9C470FEA70}"/>
              </a:ext>
            </a:extLst>
          </p:cNvPr>
          <p:cNvSpPr>
            <a:spLocks noChangeArrowheads="1"/>
          </p:cNvSpPr>
          <p:nvPr userDrawn="1"/>
        </p:nvSpPr>
        <p:spPr bwMode="ltGray">
          <a:xfrm>
            <a:off x="1094486" y="6409011"/>
            <a:ext cx="6044736" cy="219784"/>
          </a:xfrm>
          <a:prstGeom prst="rect">
            <a:avLst/>
          </a:prstGeom>
          <a:noFill/>
          <a:ln w="9525">
            <a:noFill/>
            <a:miter lim="800000"/>
            <a:headEnd/>
            <a:tailEnd/>
          </a:ln>
          <a:effectLst/>
        </p:spPr>
        <p:txBody>
          <a:bodyPr wrap="square" lIns="109458" tIns="54727" rIns="109458" bIns="54727" anchor="b">
            <a:spAutoFit/>
          </a:bodyPr>
          <a:lstStyle/>
          <a:p>
            <a:pPr defTabSz="1085486" fontAlgn="auto">
              <a:spcBef>
                <a:spcPts val="0"/>
              </a:spcBef>
              <a:spcAft>
                <a:spcPts val="0"/>
              </a:spcAft>
              <a:defRPr/>
            </a:pPr>
            <a:r>
              <a:rPr lang="en-US" sz="710" spc="36">
                <a:solidFill>
                  <a:srgbClr val="414244"/>
                </a:solidFill>
                <a:latin typeface="CiscoSansTT Light" panose="020B0503020201020303" pitchFamily="34" charset="0"/>
                <a:ea typeface="+mn-ea"/>
                <a:cs typeface="CiscoSansTT Light" panose="020B0503020201020303" pitchFamily="34" charset="0"/>
              </a:rPr>
              <a:t>© 2024  Cisco and/or its affiliates. All rights reserved.   Cisco Confidential</a:t>
            </a:r>
          </a:p>
        </p:txBody>
      </p:sp>
      <p:grpSp>
        <p:nvGrpSpPr>
          <p:cNvPr id="23" name="Picture 7">
            <a:extLst>
              <a:ext uri="{FF2B5EF4-FFF2-40B4-BE49-F238E27FC236}">
                <a16:creationId xmlns:a16="http://schemas.microsoft.com/office/drawing/2014/main" id="{30389528-01FC-CC85-DEA2-5232CC08F2BF}"/>
              </a:ext>
            </a:extLst>
          </p:cNvPr>
          <p:cNvGrpSpPr/>
          <p:nvPr userDrawn="1"/>
        </p:nvGrpSpPr>
        <p:grpSpPr>
          <a:xfrm>
            <a:off x="383800" y="6354128"/>
            <a:ext cx="527363" cy="278057"/>
            <a:chOff x="609602" y="4766165"/>
            <a:chExt cx="395625" cy="208597"/>
          </a:xfrm>
          <a:solidFill>
            <a:srgbClr val="414244"/>
          </a:solidFill>
        </p:grpSpPr>
        <p:sp>
          <p:nvSpPr>
            <p:cNvPr id="24" name="Freeform 23">
              <a:extLst>
                <a:ext uri="{FF2B5EF4-FFF2-40B4-BE49-F238E27FC236}">
                  <a16:creationId xmlns:a16="http://schemas.microsoft.com/office/drawing/2014/main" id="{CAD57E67-029B-5866-3C5F-FC6D7A71F3CE}"/>
                </a:ext>
              </a:extLst>
            </p:cNvPr>
            <p:cNvSpPr/>
            <p:nvPr/>
          </p:nvSpPr>
          <p:spPr>
            <a:xfrm>
              <a:off x="721490" y="4904754"/>
              <a:ext cx="17346" cy="68748"/>
            </a:xfrm>
            <a:custGeom>
              <a:avLst/>
              <a:gdLst>
                <a:gd name="connsiteX0" fmla="*/ 0 w 17346"/>
                <a:gd name="connsiteY0" fmla="*/ 0 h 68748"/>
                <a:gd name="connsiteX1" fmla="*/ 17347 w 17346"/>
                <a:gd name="connsiteY1" fmla="*/ 0 h 68748"/>
                <a:gd name="connsiteX2" fmla="*/ 17347 w 17346"/>
                <a:gd name="connsiteY2" fmla="*/ 68749 h 68748"/>
                <a:gd name="connsiteX3" fmla="*/ 0 w 17346"/>
                <a:gd name="connsiteY3" fmla="*/ 68749 h 68748"/>
              </a:gdLst>
              <a:ahLst/>
              <a:cxnLst>
                <a:cxn ang="0">
                  <a:pos x="connsiteX0" y="connsiteY0"/>
                </a:cxn>
                <a:cxn ang="0">
                  <a:pos x="connsiteX1" y="connsiteY1"/>
                </a:cxn>
                <a:cxn ang="0">
                  <a:pos x="connsiteX2" y="connsiteY2"/>
                </a:cxn>
                <a:cxn ang="0">
                  <a:pos x="connsiteX3" y="connsiteY3"/>
                </a:cxn>
              </a:cxnLst>
              <a:rect l="l" t="t" r="r" b="b"/>
              <a:pathLst>
                <a:path w="17346" h="68748">
                  <a:moveTo>
                    <a:pt x="0" y="0"/>
                  </a:moveTo>
                  <a:lnTo>
                    <a:pt x="17347" y="0"/>
                  </a:lnTo>
                  <a:lnTo>
                    <a:pt x="17347" y="68749"/>
                  </a:lnTo>
                  <a:lnTo>
                    <a:pt x="0" y="68749"/>
                  </a:ln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5" name="Freeform 24">
              <a:extLst>
                <a:ext uri="{FF2B5EF4-FFF2-40B4-BE49-F238E27FC236}">
                  <a16:creationId xmlns:a16="http://schemas.microsoft.com/office/drawing/2014/main" id="{8EF2D2B9-DFD3-54DB-C5D1-7390D66F0557}"/>
                </a:ext>
              </a:extLst>
            </p:cNvPr>
            <p:cNvSpPr/>
            <p:nvPr/>
          </p:nvSpPr>
          <p:spPr>
            <a:xfrm>
              <a:off x="826276" y="4903562"/>
              <a:ext cx="52443" cy="71183"/>
            </a:xfrm>
            <a:custGeom>
              <a:avLst/>
              <a:gdLst>
                <a:gd name="connsiteX0" fmla="*/ 52443 w 52443"/>
                <a:gd name="connsiteY0" fmla="*/ 20890 h 71183"/>
                <a:gd name="connsiteX1" fmla="*/ 37851 w 52443"/>
                <a:gd name="connsiteY1" fmla="*/ 17212 h 71183"/>
                <a:gd name="connsiteX2" fmla="*/ 18858 w 52443"/>
                <a:gd name="connsiteY2" fmla="*/ 35550 h 71183"/>
                <a:gd name="connsiteX3" fmla="*/ 37851 w 52443"/>
                <a:gd name="connsiteY3" fmla="*/ 53904 h 71183"/>
                <a:gd name="connsiteX4" fmla="*/ 52443 w 52443"/>
                <a:gd name="connsiteY4" fmla="*/ 50260 h 71183"/>
                <a:gd name="connsiteX5" fmla="*/ 52443 w 52443"/>
                <a:gd name="connsiteY5" fmla="*/ 68732 h 71183"/>
                <a:gd name="connsiteX6" fmla="*/ 36625 w 52443"/>
                <a:gd name="connsiteY6" fmla="*/ 71184 h 71183"/>
                <a:gd name="connsiteX7" fmla="*/ 0 w 52443"/>
                <a:gd name="connsiteY7" fmla="*/ 35583 h 71183"/>
                <a:gd name="connsiteX8" fmla="*/ 36625 w 52443"/>
                <a:gd name="connsiteY8" fmla="*/ 0 h 71183"/>
                <a:gd name="connsiteX9" fmla="*/ 52443 w 52443"/>
                <a:gd name="connsiteY9" fmla="*/ 2468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43" h="71183">
                  <a:moveTo>
                    <a:pt x="52443" y="20890"/>
                  </a:moveTo>
                  <a:cubicBezTo>
                    <a:pt x="47966" y="18454"/>
                    <a:pt x="42947" y="17188"/>
                    <a:pt x="37851" y="17212"/>
                  </a:cubicBezTo>
                  <a:cubicBezTo>
                    <a:pt x="26633" y="17212"/>
                    <a:pt x="18858" y="25021"/>
                    <a:pt x="18858" y="35550"/>
                  </a:cubicBezTo>
                  <a:cubicBezTo>
                    <a:pt x="18858" y="45760"/>
                    <a:pt x="26297" y="53904"/>
                    <a:pt x="37851" y="53904"/>
                  </a:cubicBezTo>
                  <a:cubicBezTo>
                    <a:pt x="42940" y="53911"/>
                    <a:pt x="47953" y="52658"/>
                    <a:pt x="52443" y="50260"/>
                  </a:cubicBezTo>
                  <a:lnTo>
                    <a:pt x="52443" y="68732"/>
                  </a:lnTo>
                  <a:cubicBezTo>
                    <a:pt x="47318" y="70316"/>
                    <a:pt x="41988" y="71140"/>
                    <a:pt x="36625" y="71184"/>
                  </a:cubicBezTo>
                  <a:cubicBezTo>
                    <a:pt x="17112" y="71184"/>
                    <a:pt x="0" y="57750"/>
                    <a:pt x="0" y="35583"/>
                  </a:cubicBezTo>
                  <a:cubicBezTo>
                    <a:pt x="0" y="15063"/>
                    <a:pt x="15483" y="0"/>
                    <a:pt x="36625" y="0"/>
                  </a:cubicBezTo>
                  <a:cubicBezTo>
                    <a:pt x="41992" y="15"/>
                    <a:pt x="47327" y="847"/>
                    <a:pt x="52443" y="2468"/>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6" name="Freeform 25">
              <a:extLst>
                <a:ext uri="{FF2B5EF4-FFF2-40B4-BE49-F238E27FC236}">
                  <a16:creationId xmlns:a16="http://schemas.microsoft.com/office/drawing/2014/main" id="{98EA041C-63EC-A893-FF04-42046BACA06D}"/>
                </a:ext>
              </a:extLst>
            </p:cNvPr>
            <p:cNvSpPr/>
            <p:nvPr/>
          </p:nvSpPr>
          <p:spPr>
            <a:xfrm>
              <a:off x="645202" y="4903528"/>
              <a:ext cx="52443" cy="71183"/>
            </a:xfrm>
            <a:custGeom>
              <a:avLst/>
              <a:gdLst>
                <a:gd name="connsiteX0" fmla="*/ 52443 w 52443"/>
                <a:gd name="connsiteY0" fmla="*/ 20924 h 71183"/>
                <a:gd name="connsiteX1" fmla="*/ 37867 w 52443"/>
                <a:gd name="connsiteY1" fmla="*/ 17246 h 71183"/>
                <a:gd name="connsiteX2" fmla="*/ 18858 w 52443"/>
                <a:gd name="connsiteY2" fmla="*/ 35583 h 71183"/>
                <a:gd name="connsiteX3" fmla="*/ 37867 w 52443"/>
                <a:gd name="connsiteY3" fmla="*/ 53938 h 71183"/>
                <a:gd name="connsiteX4" fmla="*/ 52443 w 52443"/>
                <a:gd name="connsiteY4" fmla="*/ 50294 h 71183"/>
                <a:gd name="connsiteX5" fmla="*/ 52443 w 52443"/>
                <a:gd name="connsiteY5" fmla="*/ 68766 h 71183"/>
                <a:gd name="connsiteX6" fmla="*/ 36608 w 52443"/>
                <a:gd name="connsiteY6" fmla="*/ 71184 h 71183"/>
                <a:gd name="connsiteX7" fmla="*/ 0 w 52443"/>
                <a:gd name="connsiteY7" fmla="*/ 35583 h 71183"/>
                <a:gd name="connsiteX8" fmla="*/ 36608 w 52443"/>
                <a:gd name="connsiteY8" fmla="*/ 0 h 71183"/>
                <a:gd name="connsiteX9" fmla="*/ 52426 w 52443"/>
                <a:gd name="connsiteY9" fmla="*/ 2469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43" h="71183">
                  <a:moveTo>
                    <a:pt x="52443" y="20924"/>
                  </a:moveTo>
                  <a:cubicBezTo>
                    <a:pt x="47975" y="18481"/>
                    <a:pt x="42959" y="17215"/>
                    <a:pt x="37867" y="17246"/>
                  </a:cubicBezTo>
                  <a:cubicBezTo>
                    <a:pt x="26633" y="17246"/>
                    <a:pt x="18858" y="25055"/>
                    <a:pt x="18858" y="35583"/>
                  </a:cubicBezTo>
                  <a:cubicBezTo>
                    <a:pt x="18858" y="45793"/>
                    <a:pt x="26314" y="53938"/>
                    <a:pt x="37867" y="53938"/>
                  </a:cubicBezTo>
                  <a:cubicBezTo>
                    <a:pt x="42954" y="53956"/>
                    <a:pt x="47964" y="52704"/>
                    <a:pt x="52443" y="50294"/>
                  </a:cubicBezTo>
                  <a:lnTo>
                    <a:pt x="52443" y="68766"/>
                  </a:lnTo>
                  <a:cubicBezTo>
                    <a:pt x="47312" y="70346"/>
                    <a:pt x="41976" y="71160"/>
                    <a:pt x="36608" y="71184"/>
                  </a:cubicBezTo>
                  <a:cubicBezTo>
                    <a:pt x="17112" y="71184"/>
                    <a:pt x="0" y="57750"/>
                    <a:pt x="0" y="35583"/>
                  </a:cubicBezTo>
                  <a:cubicBezTo>
                    <a:pt x="0" y="15063"/>
                    <a:pt x="15500" y="0"/>
                    <a:pt x="36608" y="0"/>
                  </a:cubicBezTo>
                  <a:cubicBezTo>
                    <a:pt x="41976" y="11"/>
                    <a:pt x="47310" y="843"/>
                    <a:pt x="52426" y="2469"/>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7" name="Freeform 26">
              <a:extLst>
                <a:ext uri="{FF2B5EF4-FFF2-40B4-BE49-F238E27FC236}">
                  <a16:creationId xmlns:a16="http://schemas.microsoft.com/office/drawing/2014/main" id="{DC97B389-9311-2F01-D6DF-FD917C00FBDB}"/>
                </a:ext>
              </a:extLst>
            </p:cNvPr>
            <p:cNvSpPr/>
            <p:nvPr/>
          </p:nvSpPr>
          <p:spPr>
            <a:xfrm>
              <a:off x="896990" y="4903579"/>
              <a:ext cx="72627" cy="71183"/>
            </a:xfrm>
            <a:custGeom>
              <a:avLst/>
              <a:gdLst>
                <a:gd name="connsiteX0" fmla="*/ 72628 w 72627"/>
                <a:gd name="connsiteY0" fmla="*/ 35583 h 71183"/>
                <a:gd name="connsiteX1" fmla="*/ 36306 w 72627"/>
                <a:gd name="connsiteY1" fmla="*/ 71184 h 71183"/>
                <a:gd name="connsiteX2" fmla="*/ 0 w 72627"/>
                <a:gd name="connsiteY2" fmla="*/ 35583 h 71183"/>
                <a:gd name="connsiteX3" fmla="*/ 36306 w 72627"/>
                <a:gd name="connsiteY3" fmla="*/ 0 h 71183"/>
                <a:gd name="connsiteX4" fmla="*/ 72628 w 72627"/>
                <a:gd name="connsiteY4" fmla="*/ 35583 h 71183"/>
                <a:gd name="connsiteX5" fmla="*/ 36306 w 72627"/>
                <a:gd name="connsiteY5" fmla="*/ 17464 h 71183"/>
                <a:gd name="connsiteX6" fmla="*/ 18069 w 72627"/>
                <a:gd name="connsiteY6" fmla="*/ 35399 h 71183"/>
                <a:gd name="connsiteX7" fmla="*/ 36003 w 72627"/>
                <a:gd name="connsiteY7" fmla="*/ 53634 h 71183"/>
                <a:gd name="connsiteX8" fmla="*/ 54240 w 72627"/>
                <a:gd name="connsiteY8" fmla="*/ 35701 h 71183"/>
                <a:gd name="connsiteX9" fmla="*/ 54240 w 72627"/>
                <a:gd name="connsiteY9" fmla="*/ 35583 h 71183"/>
                <a:gd name="connsiteX10" fmla="*/ 36779 w 72627"/>
                <a:gd name="connsiteY10" fmla="*/ 17517 h 71183"/>
                <a:gd name="connsiteX11" fmla="*/ 36306 w 72627"/>
                <a:gd name="connsiteY11" fmla="*/ 17515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627" h="71183">
                  <a:moveTo>
                    <a:pt x="72628" y="35583"/>
                  </a:moveTo>
                  <a:cubicBezTo>
                    <a:pt x="72628" y="55248"/>
                    <a:pt x="57515" y="71184"/>
                    <a:pt x="36306" y="71184"/>
                  </a:cubicBezTo>
                  <a:cubicBezTo>
                    <a:pt x="15097" y="71184"/>
                    <a:pt x="0" y="55248"/>
                    <a:pt x="0" y="35583"/>
                  </a:cubicBezTo>
                  <a:cubicBezTo>
                    <a:pt x="0" y="15919"/>
                    <a:pt x="15113" y="0"/>
                    <a:pt x="36306" y="0"/>
                  </a:cubicBezTo>
                  <a:cubicBezTo>
                    <a:pt x="57498" y="0"/>
                    <a:pt x="72628" y="15953"/>
                    <a:pt x="72628" y="35583"/>
                  </a:cubicBezTo>
                  <a:moveTo>
                    <a:pt x="36306" y="17464"/>
                  </a:moveTo>
                  <a:cubicBezTo>
                    <a:pt x="26317" y="17381"/>
                    <a:pt x="18153" y="25410"/>
                    <a:pt x="18069" y="35399"/>
                  </a:cubicBezTo>
                  <a:cubicBezTo>
                    <a:pt x="17987" y="45387"/>
                    <a:pt x="26015" y="53552"/>
                    <a:pt x="36003" y="53634"/>
                  </a:cubicBezTo>
                  <a:cubicBezTo>
                    <a:pt x="45992" y="53718"/>
                    <a:pt x="54156" y="45689"/>
                    <a:pt x="54240" y="35701"/>
                  </a:cubicBezTo>
                  <a:cubicBezTo>
                    <a:pt x="54240" y="35661"/>
                    <a:pt x="54240" y="35622"/>
                    <a:pt x="54240" y="35583"/>
                  </a:cubicBezTo>
                  <a:cubicBezTo>
                    <a:pt x="54408" y="25773"/>
                    <a:pt x="46589" y="17684"/>
                    <a:pt x="36779" y="17517"/>
                  </a:cubicBezTo>
                  <a:cubicBezTo>
                    <a:pt x="36621" y="17514"/>
                    <a:pt x="36463" y="17513"/>
                    <a:pt x="36306" y="17515"/>
                  </a:cubicBezTo>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8" name="Freeform 27">
              <a:extLst>
                <a:ext uri="{FF2B5EF4-FFF2-40B4-BE49-F238E27FC236}">
                  <a16:creationId xmlns:a16="http://schemas.microsoft.com/office/drawing/2014/main" id="{79FEB12A-22F5-DC6A-9E06-AABCDD1AEC52}"/>
                </a:ext>
              </a:extLst>
            </p:cNvPr>
            <p:cNvSpPr/>
            <p:nvPr/>
          </p:nvSpPr>
          <p:spPr>
            <a:xfrm>
              <a:off x="762028" y="4903461"/>
              <a:ext cx="47439" cy="71250"/>
            </a:xfrm>
            <a:custGeom>
              <a:avLst/>
              <a:gdLst>
                <a:gd name="connsiteX0" fmla="*/ 42603 w 47439"/>
                <a:gd name="connsiteY0" fmla="*/ 16910 h 71250"/>
                <a:gd name="connsiteX1" fmla="*/ 29034 w 47439"/>
                <a:gd name="connsiteY1" fmla="*/ 14811 h 71250"/>
                <a:gd name="connsiteX2" fmla="*/ 18304 w 47439"/>
                <a:gd name="connsiteY2" fmla="*/ 20453 h 71250"/>
                <a:gd name="connsiteX3" fmla="*/ 26264 w 47439"/>
                <a:gd name="connsiteY3" fmla="*/ 27002 h 71250"/>
                <a:gd name="connsiteX4" fmla="*/ 31049 w 47439"/>
                <a:gd name="connsiteY4" fmla="*/ 28514 h 71250"/>
                <a:gd name="connsiteX5" fmla="*/ 47439 w 47439"/>
                <a:gd name="connsiteY5" fmla="*/ 48178 h 71250"/>
                <a:gd name="connsiteX6" fmla="*/ 18892 w 47439"/>
                <a:gd name="connsiteY6" fmla="*/ 71251 h 71250"/>
                <a:gd name="connsiteX7" fmla="*/ 168 w 47439"/>
                <a:gd name="connsiteY7" fmla="*/ 69370 h 71250"/>
                <a:gd name="connsiteX8" fmla="*/ 168 w 47439"/>
                <a:gd name="connsiteY8" fmla="*/ 53552 h 71250"/>
                <a:gd name="connsiteX9" fmla="*/ 16541 w 47439"/>
                <a:gd name="connsiteY9" fmla="*/ 56121 h 71250"/>
                <a:gd name="connsiteX10" fmla="*/ 29152 w 47439"/>
                <a:gd name="connsiteY10" fmla="*/ 49689 h 71250"/>
                <a:gd name="connsiteX11" fmla="*/ 21411 w 47439"/>
                <a:gd name="connsiteY11" fmla="*/ 42855 h 71250"/>
                <a:gd name="connsiteX12" fmla="*/ 17699 w 47439"/>
                <a:gd name="connsiteY12" fmla="*/ 41646 h 71250"/>
                <a:gd name="connsiteX13" fmla="*/ 0 w 47439"/>
                <a:gd name="connsiteY13" fmla="*/ 21495 h 71250"/>
                <a:gd name="connsiteX14" fmla="*/ 25609 w 47439"/>
                <a:gd name="connsiteY14" fmla="*/ 0 h 71250"/>
                <a:gd name="connsiteX15" fmla="*/ 42519 w 47439"/>
                <a:gd name="connsiteY15" fmla="*/ 2183 h 7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439" h="71250">
                  <a:moveTo>
                    <a:pt x="42603" y="16910"/>
                  </a:moveTo>
                  <a:cubicBezTo>
                    <a:pt x="38176" y="15688"/>
                    <a:pt x="33624" y="14984"/>
                    <a:pt x="29034" y="14811"/>
                  </a:cubicBezTo>
                  <a:cubicBezTo>
                    <a:pt x="22082" y="14811"/>
                    <a:pt x="18304" y="17145"/>
                    <a:pt x="18304" y="20453"/>
                  </a:cubicBezTo>
                  <a:cubicBezTo>
                    <a:pt x="18304" y="24635"/>
                    <a:pt x="23342" y="26096"/>
                    <a:pt x="26264" y="27002"/>
                  </a:cubicBezTo>
                  <a:lnTo>
                    <a:pt x="31049" y="28514"/>
                  </a:lnTo>
                  <a:cubicBezTo>
                    <a:pt x="42301" y="32107"/>
                    <a:pt x="47439" y="39815"/>
                    <a:pt x="47439" y="48178"/>
                  </a:cubicBezTo>
                  <a:cubicBezTo>
                    <a:pt x="47439" y="65457"/>
                    <a:pt x="32326" y="71251"/>
                    <a:pt x="18892" y="71251"/>
                  </a:cubicBezTo>
                  <a:cubicBezTo>
                    <a:pt x="12606" y="71196"/>
                    <a:pt x="6339" y="70566"/>
                    <a:pt x="168" y="69370"/>
                  </a:cubicBezTo>
                  <a:lnTo>
                    <a:pt x="168" y="53552"/>
                  </a:lnTo>
                  <a:cubicBezTo>
                    <a:pt x="5493" y="55107"/>
                    <a:pt x="10996" y="55970"/>
                    <a:pt x="16541" y="56121"/>
                  </a:cubicBezTo>
                  <a:cubicBezTo>
                    <a:pt x="25172" y="56121"/>
                    <a:pt x="29152" y="53585"/>
                    <a:pt x="29152" y="49689"/>
                  </a:cubicBezTo>
                  <a:cubicBezTo>
                    <a:pt x="29152" y="46213"/>
                    <a:pt x="25709" y="44198"/>
                    <a:pt x="21411" y="42855"/>
                  </a:cubicBezTo>
                  <a:lnTo>
                    <a:pt x="17699" y="41646"/>
                  </a:lnTo>
                  <a:cubicBezTo>
                    <a:pt x="8044" y="38589"/>
                    <a:pt x="0" y="32913"/>
                    <a:pt x="0" y="21495"/>
                  </a:cubicBezTo>
                  <a:cubicBezTo>
                    <a:pt x="0" y="8631"/>
                    <a:pt x="9622" y="0"/>
                    <a:pt x="25609" y="0"/>
                  </a:cubicBezTo>
                  <a:cubicBezTo>
                    <a:pt x="31310" y="79"/>
                    <a:pt x="36984" y="812"/>
                    <a:pt x="42519" y="2183"/>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9" name="Freeform 28">
              <a:extLst>
                <a:ext uri="{FF2B5EF4-FFF2-40B4-BE49-F238E27FC236}">
                  <a16:creationId xmlns:a16="http://schemas.microsoft.com/office/drawing/2014/main" id="{971FEA9A-524C-5F7A-FD37-79B37DF457B6}"/>
                </a:ext>
              </a:extLst>
            </p:cNvPr>
            <p:cNvSpPr/>
            <p:nvPr/>
          </p:nvSpPr>
          <p:spPr>
            <a:xfrm>
              <a:off x="609602" y="4822252"/>
              <a:ext cx="17229" cy="35281"/>
            </a:xfrm>
            <a:custGeom>
              <a:avLst/>
              <a:gdLst>
                <a:gd name="connsiteX0" fmla="*/ 17229 w 17229"/>
                <a:gd name="connsiteY0" fmla="*/ 8615 h 35281"/>
                <a:gd name="connsiteX1" fmla="*/ 8615 w 17229"/>
                <a:gd name="connsiteY1" fmla="*/ 0 h 35281"/>
                <a:gd name="connsiteX2" fmla="*/ 0 w 17229"/>
                <a:gd name="connsiteY2" fmla="*/ 8615 h 35281"/>
                <a:gd name="connsiteX3" fmla="*/ 0 w 17229"/>
                <a:gd name="connsiteY3" fmla="*/ 26667 h 35281"/>
                <a:gd name="connsiteX4" fmla="*/ 8615 w 17229"/>
                <a:gd name="connsiteY4" fmla="*/ 35281 h 35281"/>
                <a:gd name="connsiteX5" fmla="*/ 17229 w 17229"/>
                <a:gd name="connsiteY5" fmla="*/ 26667 h 3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35281">
                  <a:moveTo>
                    <a:pt x="17229" y="8615"/>
                  </a:moveTo>
                  <a:cubicBezTo>
                    <a:pt x="17229" y="3857"/>
                    <a:pt x="13372" y="0"/>
                    <a:pt x="8615" y="0"/>
                  </a:cubicBezTo>
                  <a:cubicBezTo>
                    <a:pt x="3857" y="0"/>
                    <a:pt x="0" y="3857"/>
                    <a:pt x="0" y="8615"/>
                  </a:cubicBezTo>
                  <a:lnTo>
                    <a:pt x="0" y="26667"/>
                  </a:lnTo>
                  <a:cubicBezTo>
                    <a:pt x="0" y="31424"/>
                    <a:pt x="3857" y="35281"/>
                    <a:pt x="8615" y="35281"/>
                  </a:cubicBezTo>
                  <a:cubicBezTo>
                    <a:pt x="13372" y="35281"/>
                    <a:pt x="17229" y="31424"/>
                    <a:pt x="17229" y="26667"/>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0" name="Freeform 29">
              <a:extLst>
                <a:ext uri="{FF2B5EF4-FFF2-40B4-BE49-F238E27FC236}">
                  <a16:creationId xmlns:a16="http://schemas.microsoft.com/office/drawing/2014/main" id="{8A677903-7E58-E1AF-1CAD-7E88420496D7}"/>
                </a:ext>
              </a:extLst>
            </p:cNvPr>
            <p:cNvSpPr/>
            <p:nvPr/>
          </p:nvSpPr>
          <p:spPr>
            <a:xfrm>
              <a:off x="656906" y="4798575"/>
              <a:ext cx="17229" cy="58958"/>
            </a:xfrm>
            <a:custGeom>
              <a:avLst/>
              <a:gdLst>
                <a:gd name="connsiteX0" fmla="*/ 17229 w 17229"/>
                <a:gd name="connsiteY0" fmla="*/ 8615 h 58958"/>
                <a:gd name="connsiteX1" fmla="*/ 8615 w 17229"/>
                <a:gd name="connsiteY1" fmla="*/ 0 h 58958"/>
                <a:gd name="connsiteX2" fmla="*/ 0 w 17229"/>
                <a:gd name="connsiteY2" fmla="*/ 8615 h 58958"/>
                <a:gd name="connsiteX3" fmla="*/ 0 w 17229"/>
                <a:gd name="connsiteY3" fmla="*/ 50344 h 58958"/>
                <a:gd name="connsiteX4" fmla="*/ 8615 w 17229"/>
                <a:gd name="connsiteY4" fmla="*/ 58959 h 58958"/>
                <a:gd name="connsiteX5" fmla="*/ 17229 w 17229"/>
                <a:gd name="connsiteY5" fmla="*/ 50344 h 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58958">
                  <a:moveTo>
                    <a:pt x="17229" y="8615"/>
                  </a:moveTo>
                  <a:cubicBezTo>
                    <a:pt x="17229" y="3857"/>
                    <a:pt x="13372" y="0"/>
                    <a:pt x="8615" y="0"/>
                  </a:cubicBezTo>
                  <a:cubicBezTo>
                    <a:pt x="3857" y="0"/>
                    <a:pt x="0" y="3857"/>
                    <a:pt x="0" y="8615"/>
                  </a:cubicBezTo>
                  <a:lnTo>
                    <a:pt x="0" y="50344"/>
                  </a:lnTo>
                  <a:cubicBezTo>
                    <a:pt x="0" y="55102"/>
                    <a:pt x="3857" y="58959"/>
                    <a:pt x="8615" y="58959"/>
                  </a:cubicBezTo>
                  <a:cubicBezTo>
                    <a:pt x="13372" y="58959"/>
                    <a:pt x="17229" y="55102"/>
                    <a:pt x="17229" y="50344"/>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1" name="Freeform 30">
              <a:extLst>
                <a:ext uri="{FF2B5EF4-FFF2-40B4-BE49-F238E27FC236}">
                  <a16:creationId xmlns:a16="http://schemas.microsoft.com/office/drawing/2014/main" id="{05528732-5B89-42C8-478E-D191BC2F87E4}"/>
                </a:ext>
              </a:extLst>
            </p:cNvPr>
            <p:cNvSpPr/>
            <p:nvPr/>
          </p:nvSpPr>
          <p:spPr>
            <a:xfrm>
              <a:off x="704211" y="4766165"/>
              <a:ext cx="17229" cy="108513"/>
            </a:xfrm>
            <a:custGeom>
              <a:avLst/>
              <a:gdLst>
                <a:gd name="connsiteX0" fmla="*/ 17229 w 17229"/>
                <a:gd name="connsiteY0" fmla="*/ 8615 h 108513"/>
                <a:gd name="connsiteX1" fmla="*/ 8615 w 17229"/>
                <a:gd name="connsiteY1" fmla="*/ 0 h 108513"/>
                <a:gd name="connsiteX2" fmla="*/ 0 w 17229"/>
                <a:gd name="connsiteY2" fmla="*/ 8615 h 108513"/>
                <a:gd name="connsiteX3" fmla="*/ 0 w 17229"/>
                <a:gd name="connsiteY3" fmla="*/ 99899 h 108513"/>
                <a:gd name="connsiteX4" fmla="*/ 8615 w 17229"/>
                <a:gd name="connsiteY4" fmla="*/ 108514 h 108513"/>
                <a:gd name="connsiteX5" fmla="*/ 17229 w 17229"/>
                <a:gd name="connsiteY5" fmla="*/ 99899 h 10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108513">
                  <a:moveTo>
                    <a:pt x="17229" y="8615"/>
                  </a:moveTo>
                  <a:cubicBezTo>
                    <a:pt x="17229" y="3857"/>
                    <a:pt x="13372" y="0"/>
                    <a:pt x="8615" y="0"/>
                  </a:cubicBezTo>
                  <a:cubicBezTo>
                    <a:pt x="3857" y="0"/>
                    <a:pt x="0" y="3857"/>
                    <a:pt x="0" y="8615"/>
                  </a:cubicBezTo>
                  <a:lnTo>
                    <a:pt x="0" y="99899"/>
                  </a:lnTo>
                  <a:cubicBezTo>
                    <a:pt x="0" y="104657"/>
                    <a:pt x="3857" y="108514"/>
                    <a:pt x="8615" y="108514"/>
                  </a:cubicBezTo>
                  <a:cubicBezTo>
                    <a:pt x="13372" y="108514"/>
                    <a:pt x="17229" y="104657"/>
                    <a:pt x="17229" y="99899"/>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2" name="Freeform 31">
              <a:extLst>
                <a:ext uri="{FF2B5EF4-FFF2-40B4-BE49-F238E27FC236}">
                  <a16:creationId xmlns:a16="http://schemas.microsoft.com/office/drawing/2014/main" id="{3C299B4C-1458-D287-67F6-5961295595E6}"/>
                </a:ext>
              </a:extLst>
            </p:cNvPr>
            <p:cNvSpPr/>
            <p:nvPr/>
          </p:nvSpPr>
          <p:spPr>
            <a:xfrm>
              <a:off x="751516" y="4798575"/>
              <a:ext cx="17229" cy="58958"/>
            </a:xfrm>
            <a:custGeom>
              <a:avLst/>
              <a:gdLst>
                <a:gd name="connsiteX0" fmla="*/ 17229 w 17229"/>
                <a:gd name="connsiteY0" fmla="*/ 8615 h 58958"/>
                <a:gd name="connsiteX1" fmla="*/ 8615 w 17229"/>
                <a:gd name="connsiteY1" fmla="*/ 0 h 58958"/>
                <a:gd name="connsiteX2" fmla="*/ 0 w 17229"/>
                <a:gd name="connsiteY2" fmla="*/ 8615 h 58958"/>
                <a:gd name="connsiteX3" fmla="*/ 0 w 17229"/>
                <a:gd name="connsiteY3" fmla="*/ 50344 h 58958"/>
                <a:gd name="connsiteX4" fmla="*/ 8615 w 17229"/>
                <a:gd name="connsiteY4" fmla="*/ 58959 h 58958"/>
                <a:gd name="connsiteX5" fmla="*/ 17229 w 17229"/>
                <a:gd name="connsiteY5" fmla="*/ 50344 h 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58958">
                  <a:moveTo>
                    <a:pt x="17229" y="8615"/>
                  </a:moveTo>
                  <a:cubicBezTo>
                    <a:pt x="17229" y="3857"/>
                    <a:pt x="13372" y="0"/>
                    <a:pt x="8615" y="0"/>
                  </a:cubicBezTo>
                  <a:cubicBezTo>
                    <a:pt x="3857" y="0"/>
                    <a:pt x="0" y="3857"/>
                    <a:pt x="0" y="8615"/>
                  </a:cubicBezTo>
                  <a:lnTo>
                    <a:pt x="0" y="50344"/>
                  </a:lnTo>
                  <a:cubicBezTo>
                    <a:pt x="0" y="55102"/>
                    <a:pt x="3857" y="58959"/>
                    <a:pt x="8615" y="58959"/>
                  </a:cubicBezTo>
                  <a:cubicBezTo>
                    <a:pt x="13372" y="58959"/>
                    <a:pt x="17229" y="55102"/>
                    <a:pt x="17229" y="50344"/>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3" name="Freeform 32">
              <a:extLst>
                <a:ext uri="{FF2B5EF4-FFF2-40B4-BE49-F238E27FC236}">
                  <a16:creationId xmlns:a16="http://schemas.microsoft.com/office/drawing/2014/main" id="{1E97A88E-48FB-A270-B17C-6A0D5DD478D7}"/>
                </a:ext>
              </a:extLst>
            </p:cNvPr>
            <p:cNvSpPr/>
            <p:nvPr/>
          </p:nvSpPr>
          <p:spPr>
            <a:xfrm>
              <a:off x="798812" y="4822649"/>
              <a:ext cx="17196" cy="35247"/>
            </a:xfrm>
            <a:custGeom>
              <a:avLst/>
              <a:gdLst>
                <a:gd name="connsiteX0" fmla="*/ 17187 w 17196"/>
                <a:gd name="connsiteY0" fmla="*/ 8218 h 35247"/>
                <a:gd name="connsiteX1" fmla="*/ 8218 w 17196"/>
                <a:gd name="connsiteY1" fmla="*/ 9 h 35247"/>
                <a:gd name="connsiteX2" fmla="*/ 9 w 17196"/>
                <a:gd name="connsiteY2" fmla="*/ 8218 h 35247"/>
                <a:gd name="connsiteX3" fmla="*/ 9 w 17196"/>
                <a:gd name="connsiteY3" fmla="*/ 26270 h 35247"/>
                <a:gd name="connsiteX4" fmla="*/ 8218 w 17196"/>
                <a:gd name="connsiteY4" fmla="*/ 35239 h 35247"/>
                <a:gd name="connsiteX5" fmla="*/ 17187 w 17196"/>
                <a:gd name="connsiteY5" fmla="*/ 27030 h 35247"/>
                <a:gd name="connsiteX6" fmla="*/ 17187 w 17196"/>
                <a:gd name="connsiteY6" fmla="*/ 26270 h 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96" h="35247">
                  <a:moveTo>
                    <a:pt x="17187" y="8218"/>
                  </a:moveTo>
                  <a:cubicBezTo>
                    <a:pt x="16977" y="3474"/>
                    <a:pt x="12962" y="-201"/>
                    <a:pt x="8218" y="9"/>
                  </a:cubicBezTo>
                  <a:cubicBezTo>
                    <a:pt x="3768" y="205"/>
                    <a:pt x="205" y="3768"/>
                    <a:pt x="9" y="8218"/>
                  </a:cubicBezTo>
                  <a:lnTo>
                    <a:pt x="9" y="26270"/>
                  </a:lnTo>
                  <a:cubicBezTo>
                    <a:pt x="-201" y="31014"/>
                    <a:pt x="3475" y="35030"/>
                    <a:pt x="8218" y="35239"/>
                  </a:cubicBezTo>
                  <a:cubicBezTo>
                    <a:pt x="12962" y="35449"/>
                    <a:pt x="16977" y="31774"/>
                    <a:pt x="17187" y="27030"/>
                  </a:cubicBezTo>
                  <a:cubicBezTo>
                    <a:pt x="17199" y="26777"/>
                    <a:pt x="17199" y="26523"/>
                    <a:pt x="17187" y="26270"/>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4" name="Freeform 33">
              <a:extLst>
                <a:ext uri="{FF2B5EF4-FFF2-40B4-BE49-F238E27FC236}">
                  <a16:creationId xmlns:a16="http://schemas.microsoft.com/office/drawing/2014/main" id="{A1A56291-3BB1-8144-B94D-56E98B752F41}"/>
                </a:ext>
              </a:extLst>
            </p:cNvPr>
            <p:cNvSpPr/>
            <p:nvPr/>
          </p:nvSpPr>
          <p:spPr>
            <a:xfrm>
              <a:off x="846159" y="4798608"/>
              <a:ext cx="17162" cy="58891"/>
            </a:xfrm>
            <a:custGeom>
              <a:avLst/>
              <a:gdLst>
                <a:gd name="connsiteX0" fmla="*/ 17162 w 17162"/>
                <a:gd name="connsiteY0" fmla="*/ 8581 h 58891"/>
                <a:gd name="connsiteX1" fmla="*/ 8581 w 17162"/>
                <a:gd name="connsiteY1" fmla="*/ 0 h 58891"/>
                <a:gd name="connsiteX2" fmla="*/ 0 w 17162"/>
                <a:gd name="connsiteY2" fmla="*/ 8581 h 58891"/>
                <a:gd name="connsiteX3" fmla="*/ 0 w 17162"/>
                <a:gd name="connsiteY3" fmla="*/ 50311 h 58891"/>
                <a:gd name="connsiteX4" fmla="*/ 8581 w 17162"/>
                <a:gd name="connsiteY4" fmla="*/ 58892 h 58891"/>
                <a:gd name="connsiteX5" fmla="*/ 17162 w 17162"/>
                <a:gd name="connsiteY5" fmla="*/ 50311 h 5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62" h="58891">
                  <a:moveTo>
                    <a:pt x="17162" y="8581"/>
                  </a:moveTo>
                  <a:cubicBezTo>
                    <a:pt x="17162" y="3842"/>
                    <a:pt x="13320" y="0"/>
                    <a:pt x="8581" y="0"/>
                  </a:cubicBezTo>
                  <a:cubicBezTo>
                    <a:pt x="3842" y="0"/>
                    <a:pt x="0" y="3842"/>
                    <a:pt x="0" y="8581"/>
                  </a:cubicBezTo>
                  <a:lnTo>
                    <a:pt x="0" y="50311"/>
                  </a:lnTo>
                  <a:cubicBezTo>
                    <a:pt x="0" y="55050"/>
                    <a:pt x="3842" y="58892"/>
                    <a:pt x="8581" y="58892"/>
                  </a:cubicBezTo>
                  <a:cubicBezTo>
                    <a:pt x="13320" y="58892"/>
                    <a:pt x="17162" y="55050"/>
                    <a:pt x="17162" y="50311"/>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5" name="Freeform 34">
              <a:extLst>
                <a:ext uri="{FF2B5EF4-FFF2-40B4-BE49-F238E27FC236}">
                  <a16:creationId xmlns:a16="http://schemas.microsoft.com/office/drawing/2014/main" id="{CFF66B89-8FB3-4C13-A3BE-9B00106E9359}"/>
                </a:ext>
              </a:extLst>
            </p:cNvPr>
            <p:cNvSpPr/>
            <p:nvPr/>
          </p:nvSpPr>
          <p:spPr>
            <a:xfrm>
              <a:off x="893497" y="4766199"/>
              <a:ext cx="17162" cy="108446"/>
            </a:xfrm>
            <a:custGeom>
              <a:avLst/>
              <a:gdLst>
                <a:gd name="connsiteX0" fmla="*/ 17162 w 17162"/>
                <a:gd name="connsiteY0" fmla="*/ 8581 h 108446"/>
                <a:gd name="connsiteX1" fmla="*/ 8581 w 17162"/>
                <a:gd name="connsiteY1" fmla="*/ 0 h 108446"/>
                <a:gd name="connsiteX2" fmla="*/ 0 w 17162"/>
                <a:gd name="connsiteY2" fmla="*/ 8581 h 108446"/>
                <a:gd name="connsiteX3" fmla="*/ 0 w 17162"/>
                <a:gd name="connsiteY3" fmla="*/ 99865 h 108446"/>
                <a:gd name="connsiteX4" fmla="*/ 8581 w 17162"/>
                <a:gd name="connsiteY4" fmla="*/ 108446 h 108446"/>
                <a:gd name="connsiteX5" fmla="*/ 17162 w 17162"/>
                <a:gd name="connsiteY5" fmla="*/ 99865 h 10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62" h="108446">
                  <a:moveTo>
                    <a:pt x="17162" y="8581"/>
                  </a:moveTo>
                  <a:cubicBezTo>
                    <a:pt x="17162" y="3842"/>
                    <a:pt x="13320" y="0"/>
                    <a:pt x="8581" y="0"/>
                  </a:cubicBezTo>
                  <a:cubicBezTo>
                    <a:pt x="3842" y="0"/>
                    <a:pt x="0" y="3842"/>
                    <a:pt x="0" y="8581"/>
                  </a:cubicBezTo>
                  <a:lnTo>
                    <a:pt x="0" y="99865"/>
                  </a:lnTo>
                  <a:cubicBezTo>
                    <a:pt x="0" y="104605"/>
                    <a:pt x="3842" y="108446"/>
                    <a:pt x="8581" y="108446"/>
                  </a:cubicBezTo>
                  <a:cubicBezTo>
                    <a:pt x="13320" y="108446"/>
                    <a:pt x="17162" y="104605"/>
                    <a:pt x="17162" y="99865"/>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6" name="Freeform 35">
              <a:extLst>
                <a:ext uri="{FF2B5EF4-FFF2-40B4-BE49-F238E27FC236}">
                  <a16:creationId xmlns:a16="http://schemas.microsoft.com/office/drawing/2014/main" id="{A63F49D1-757D-F8BA-16F4-F6A5993E3C41}"/>
                </a:ext>
              </a:extLst>
            </p:cNvPr>
            <p:cNvSpPr/>
            <p:nvPr/>
          </p:nvSpPr>
          <p:spPr>
            <a:xfrm>
              <a:off x="940718" y="4798922"/>
              <a:ext cx="17279" cy="58264"/>
            </a:xfrm>
            <a:custGeom>
              <a:avLst/>
              <a:gdLst>
                <a:gd name="connsiteX0" fmla="*/ 17280 w 17279"/>
                <a:gd name="connsiteY0" fmla="*/ 8267 h 58264"/>
                <a:gd name="connsiteX1" fmla="*/ 8259 w 17279"/>
                <a:gd name="connsiteY1" fmla="*/ 9 h 58264"/>
                <a:gd name="connsiteX2" fmla="*/ 0 w 17279"/>
                <a:gd name="connsiteY2" fmla="*/ 8267 h 58264"/>
                <a:gd name="connsiteX3" fmla="*/ 0 w 17279"/>
                <a:gd name="connsiteY3" fmla="*/ 49997 h 58264"/>
                <a:gd name="connsiteX4" fmla="*/ 9021 w 17279"/>
                <a:gd name="connsiteY4" fmla="*/ 58256 h 58264"/>
                <a:gd name="connsiteX5" fmla="*/ 17280 w 17279"/>
                <a:gd name="connsiteY5" fmla="*/ 49997 h 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9" h="58264">
                  <a:moveTo>
                    <a:pt x="17280" y="8267"/>
                  </a:moveTo>
                  <a:cubicBezTo>
                    <a:pt x="17070" y="3496"/>
                    <a:pt x="13031" y="-202"/>
                    <a:pt x="8259" y="9"/>
                  </a:cubicBezTo>
                  <a:cubicBezTo>
                    <a:pt x="3782" y="206"/>
                    <a:pt x="198" y="3790"/>
                    <a:pt x="0" y="8267"/>
                  </a:cubicBezTo>
                  <a:lnTo>
                    <a:pt x="0" y="49997"/>
                  </a:lnTo>
                  <a:cubicBezTo>
                    <a:pt x="210" y="54768"/>
                    <a:pt x="4249" y="58466"/>
                    <a:pt x="9021" y="58256"/>
                  </a:cubicBezTo>
                  <a:cubicBezTo>
                    <a:pt x="13498" y="58058"/>
                    <a:pt x="17081" y="54474"/>
                    <a:pt x="17280" y="49997"/>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7" name="Freeform 36">
              <a:extLst>
                <a:ext uri="{FF2B5EF4-FFF2-40B4-BE49-F238E27FC236}">
                  <a16:creationId xmlns:a16="http://schemas.microsoft.com/office/drawing/2014/main" id="{7E224A4A-00D3-B5CC-1ABE-D018082A5B0A}"/>
                </a:ext>
              </a:extLst>
            </p:cNvPr>
            <p:cNvSpPr/>
            <p:nvPr/>
          </p:nvSpPr>
          <p:spPr>
            <a:xfrm>
              <a:off x="988031" y="4822649"/>
              <a:ext cx="17196" cy="35247"/>
            </a:xfrm>
            <a:custGeom>
              <a:avLst/>
              <a:gdLst>
                <a:gd name="connsiteX0" fmla="*/ 17187 w 17196"/>
                <a:gd name="connsiteY0" fmla="*/ 8218 h 35247"/>
                <a:gd name="connsiteX1" fmla="*/ 8218 w 17196"/>
                <a:gd name="connsiteY1" fmla="*/ 9 h 35247"/>
                <a:gd name="connsiteX2" fmla="*/ 9 w 17196"/>
                <a:gd name="connsiteY2" fmla="*/ 8218 h 35247"/>
                <a:gd name="connsiteX3" fmla="*/ 9 w 17196"/>
                <a:gd name="connsiteY3" fmla="*/ 26270 h 35247"/>
                <a:gd name="connsiteX4" fmla="*/ 8218 w 17196"/>
                <a:gd name="connsiteY4" fmla="*/ 35239 h 35247"/>
                <a:gd name="connsiteX5" fmla="*/ 17187 w 17196"/>
                <a:gd name="connsiteY5" fmla="*/ 27030 h 35247"/>
                <a:gd name="connsiteX6" fmla="*/ 17187 w 17196"/>
                <a:gd name="connsiteY6" fmla="*/ 26270 h 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96" h="35247">
                  <a:moveTo>
                    <a:pt x="17187" y="8218"/>
                  </a:moveTo>
                  <a:cubicBezTo>
                    <a:pt x="16977" y="3474"/>
                    <a:pt x="12962" y="-201"/>
                    <a:pt x="8218" y="9"/>
                  </a:cubicBezTo>
                  <a:cubicBezTo>
                    <a:pt x="3768" y="205"/>
                    <a:pt x="205" y="3768"/>
                    <a:pt x="9" y="8218"/>
                  </a:cubicBezTo>
                  <a:lnTo>
                    <a:pt x="9" y="26270"/>
                  </a:lnTo>
                  <a:cubicBezTo>
                    <a:pt x="-201" y="31014"/>
                    <a:pt x="3475" y="35030"/>
                    <a:pt x="8218" y="35239"/>
                  </a:cubicBezTo>
                  <a:cubicBezTo>
                    <a:pt x="12962" y="35449"/>
                    <a:pt x="16977" y="31774"/>
                    <a:pt x="17187" y="27030"/>
                  </a:cubicBezTo>
                  <a:cubicBezTo>
                    <a:pt x="17199" y="26777"/>
                    <a:pt x="17199" y="26523"/>
                    <a:pt x="17187" y="26270"/>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grpSp>
      <p:pic>
        <p:nvPicPr>
          <p:cNvPr id="38" name="Graphic 37">
            <a:extLst>
              <a:ext uri="{FF2B5EF4-FFF2-40B4-BE49-F238E27FC236}">
                <a16:creationId xmlns:a16="http://schemas.microsoft.com/office/drawing/2014/main" id="{D8154BB1-B5AC-FB45-35F2-002ED645B9E6}"/>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791" t="39565" r="9108" b="36988"/>
          <a:stretch/>
        </p:blipFill>
        <p:spPr>
          <a:xfrm>
            <a:off x="8863729" y="6366327"/>
            <a:ext cx="3169355" cy="436604"/>
          </a:xfrm>
          <a:prstGeom prst="rect">
            <a:avLst/>
          </a:prstGeom>
        </p:spPr>
      </p:pic>
    </p:spTree>
    <p:extLst>
      <p:ext uri="{BB962C8B-B14F-4D97-AF65-F5344CB8AC3E}">
        <p14:creationId xmlns:p14="http://schemas.microsoft.com/office/powerpoint/2010/main" val="411839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267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Half_Page_Picture">
    <p:bg>
      <p:bgPr>
        <a:blipFill dpi="0" rotWithShape="1">
          <a:blip r:embed="rId2" cstate="print">
            <a:alphaModFix amt="3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784267" y="709084"/>
            <a:ext cx="4744331" cy="5412315"/>
          </a:xfrm>
          <a:prstGeom prst="rect">
            <a:avLst/>
          </a:prstGeom>
        </p:spPr>
        <p:txBody>
          <a:bodyPr anchor="ctr" anchorCtr="0"/>
          <a:lstStyle>
            <a:lvl1pPr marL="0" indent="0" algn="ctr">
              <a:buNone/>
              <a:defRPr/>
            </a:lvl1pPr>
          </a:lstStyle>
          <a:p>
            <a:endParaRPr lang="en-US"/>
          </a:p>
        </p:txBody>
      </p:sp>
      <p:sp>
        <p:nvSpPr>
          <p:cNvPr id="43" name="Title Placeholder 5">
            <a:extLst>
              <a:ext uri="{FF2B5EF4-FFF2-40B4-BE49-F238E27FC236}">
                <a16:creationId xmlns:a16="http://schemas.microsoft.com/office/drawing/2014/main" id="{DED63DF8-37D3-309E-9028-D4143874F6C0}"/>
              </a:ext>
            </a:extLst>
          </p:cNvPr>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4000" b="0" i="0" u="none" kern="1200" baseline="0" dirty="0">
                <a:solidFill>
                  <a:srgbClr val="0051AF"/>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lvl="0"/>
            <a:r>
              <a:rPr lang="en-GB"/>
              <a:t>Title Goes Here</a:t>
            </a:r>
          </a:p>
        </p:txBody>
      </p:sp>
      <p:sp>
        <p:nvSpPr>
          <p:cNvPr id="21" name="Rectangle 20">
            <a:extLst>
              <a:ext uri="{FF2B5EF4-FFF2-40B4-BE49-F238E27FC236}">
                <a16:creationId xmlns:a16="http://schemas.microsoft.com/office/drawing/2014/main" id="{99DD960F-C598-5CF7-B47C-DBD9C0FEE90B}"/>
              </a:ext>
            </a:extLst>
          </p:cNvPr>
          <p:cNvSpPr>
            <a:spLocks noChangeArrowheads="1"/>
          </p:cNvSpPr>
          <p:nvPr userDrawn="1"/>
        </p:nvSpPr>
        <p:spPr bwMode="ltGray">
          <a:xfrm>
            <a:off x="1094486" y="6409011"/>
            <a:ext cx="6044736" cy="219784"/>
          </a:xfrm>
          <a:prstGeom prst="rect">
            <a:avLst/>
          </a:prstGeom>
          <a:noFill/>
          <a:ln w="9525">
            <a:noFill/>
            <a:miter lim="800000"/>
            <a:headEnd/>
            <a:tailEnd/>
          </a:ln>
          <a:effectLst/>
        </p:spPr>
        <p:txBody>
          <a:bodyPr wrap="square" lIns="109458" tIns="54727" rIns="109458" bIns="54727" anchor="b">
            <a:spAutoFit/>
          </a:bodyPr>
          <a:lstStyle/>
          <a:p>
            <a:pPr defTabSz="1085486" fontAlgn="auto">
              <a:spcBef>
                <a:spcPts val="0"/>
              </a:spcBef>
              <a:spcAft>
                <a:spcPts val="0"/>
              </a:spcAft>
              <a:defRPr/>
            </a:pPr>
            <a:r>
              <a:rPr lang="en-US" sz="710" spc="36">
                <a:solidFill>
                  <a:srgbClr val="414244"/>
                </a:solidFill>
                <a:latin typeface="CiscoSansTT Light" panose="020B0503020201020303" pitchFamily="34" charset="0"/>
                <a:ea typeface="+mn-ea"/>
                <a:cs typeface="CiscoSansTT Light" panose="020B0503020201020303" pitchFamily="34" charset="0"/>
              </a:rPr>
              <a:t>© 2024  Cisco and/or its affiliates. All rights reserved.   Cisco Confidential</a:t>
            </a:r>
          </a:p>
        </p:txBody>
      </p:sp>
      <p:grpSp>
        <p:nvGrpSpPr>
          <p:cNvPr id="22" name="Picture 7">
            <a:extLst>
              <a:ext uri="{FF2B5EF4-FFF2-40B4-BE49-F238E27FC236}">
                <a16:creationId xmlns:a16="http://schemas.microsoft.com/office/drawing/2014/main" id="{D8E83869-FE7A-41B9-F808-132CC43AB31A}"/>
              </a:ext>
            </a:extLst>
          </p:cNvPr>
          <p:cNvGrpSpPr/>
          <p:nvPr userDrawn="1"/>
        </p:nvGrpSpPr>
        <p:grpSpPr>
          <a:xfrm>
            <a:off x="383800" y="6354128"/>
            <a:ext cx="527363" cy="278057"/>
            <a:chOff x="609602" y="4766165"/>
            <a:chExt cx="395625" cy="208597"/>
          </a:xfrm>
          <a:solidFill>
            <a:srgbClr val="414244"/>
          </a:solidFill>
        </p:grpSpPr>
        <p:sp>
          <p:nvSpPr>
            <p:cNvPr id="23" name="Freeform 22">
              <a:extLst>
                <a:ext uri="{FF2B5EF4-FFF2-40B4-BE49-F238E27FC236}">
                  <a16:creationId xmlns:a16="http://schemas.microsoft.com/office/drawing/2014/main" id="{ABFE11B7-C105-E8B3-0FA1-E23A537F9BE9}"/>
                </a:ext>
              </a:extLst>
            </p:cNvPr>
            <p:cNvSpPr/>
            <p:nvPr/>
          </p:nvSpPr>
          <p:spPr>
            <a:xfrm>
              <a:off x="721490" y="4904754"/>
              <a:ext cx="17346" cy="68748"/>
            </a:xfrm>
            <a:custGeom>
              <a:avLst/>
              <a:gdLst>
                <a:gd name="connsiteX0" fmla="*/ 0 w 17346"/>
                <a:gd name="connsiteY0" fmla="*/ 0 h 68748"/>
                <a:gd name="connsiteX1" fmla="*/ 17347 w 17346"/>
                <a:gd name="connsiteY1" fmla="*/ 0 h 68748"/>
                <a:gd name="connsiteX2" fmla="*/ 17347 w 17346"/>
                <a:gd name="connsiteY2" fmla="*/ 68749 h 68748"/>
                <a:gd name="connsiteX3" fmla="*/ 0 w 17346"/>
                <a:gd name="connsiteY3" fmla="*/ 68749 h 68748"/>
              </a:gdLst>
              <a:ahLst/>
              <a:cxnLst>
                <a:cxn ang="0">
                  <a:pos x="connsiteX0" y="connsiteY0"/>
                </a:cxn>
                <a:cxn ang="0">
                  <a:pos x="connsiteX1" y="connsiteY1"/>
                </a:cxn>
                <a:cxn ang="0">
                  <a:pos x="connsiteX2" y="connsiteY2"/>
                </a:cxn>
                <a:cxn ang="0">
                  <a:pos x="connsiteX3" y="connsiteY3"/>
                </a:cxn>
              </a:cxnLst>
              <a:rect l="l" t="t" r="r" b="b"/>
              <a:pathLst>
                <a:path w="17346" h="68748">
                  <a:moveTo>
                    <a:pt x="0" y="0"/>
                  </a:moveTo>
                  <a:lnTo>
                    <a:pt x="17347" y="0"/>
                  </a:lnTo>
                  <a:lnTo>
                    <a:pt x="17347" y="68749"/>
                  </a:lnTo>
                  <a:lnTo>
                    <a:pt x="0" y="68749"/>
                  </a:ln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4" name="Freeform 23">
              <a:extLst>
                <a:ext uri="{FF2B5EF4-FFF2-40B4-BE49-F238E27FC236}">
                  <a16:creationId xmlns:a16="http://schemas.microsoft.com/office/drawing/2014/main" id="{B7496523-630E-F822-1360-E7EDC86B4BEB}"/>
                </a:ext>
              </a:extLst>
            </p:cNvPr>
            <p:cNvSpPr/>
            <p:nvPr/>
          </p:nvSpPr>
          <p:spPr>
            <a:xfrm>
              <a:off x="826276" y="4903562"/>
              <a:ext cx="52443" cy="71183"/>
            </a:xfrm>
            <a:custGeom>
              <a:avLst/>
              <a:gdLst>
                <a:gd name="connsiteX0" fmla="*/ 52443 w 52443"/>
                <a:gd name="connsiteY0" fmla="*/ 20890 h 71183"/>
                <a:gd name="connsiteX1" fmla="*/ 37851 w 52443"/>
                <a:gd name="connsiteY1" fmla="*/ 17212 h 71183"/>
                <a:gd name="connsiteX2" fmla="*/ 18858 w 52443"/>
                <a:gd name="connsiteY2" fmla="*/ 35550 h 71183"/>
                <a:gd name="connsiteX3" fmla="*/ 37851 w 52443"/>
                <a:gd name="connsiteY3" fmla="*/ 53904 h 71183"/>
                <a:gd name="connsiteX4" fmla="*/ 52443 w 52443"/>
                <a:gd name="connsiteY4" fmla="*/ 50260 h 71183"/>
                <a:gd name="connsiteX5" fmla="*/ 52443 w 52443"/>
                <a:gd name="connsiteY5" fmla="*/ 68732 h 71183"/>
                <a:gd name="connsiteX6" fmla="*/ 36625 w 52443"/>
                <a:gd name="connsiteY6" fmla="*/ 71184 h 71183"/>
                <a:gd name="connsiteX7" fmla="*/ 0 w 52443"/>
                <a:gd name="connsiteY7" fmla="*/ 35583 h 71183"/>
                <a:gd name="connsiteX8" fmla="*/ 36625 w 52443"/>
                <a:gd name="connsiteY8" fmla="*/ 0 h 71183"/>
                <a:gd name="connsiteX9" fmla="*/ 52443 w 52443"/>
                <a:gd name="connsiteY9" fmla="*/ 2468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43" h="71183">
                  <a:moveTo>
                    <a:pt x="52443" y="20890"/>
                  </a:moveTo>
                  <a:cubicBezTo>
                    <a:pt x="47966" y="18454"/>
                    <a:pt x="42947" y="17188"/>
                    <a:pt x="37851" y="17212"/>
                  </a:cubicBezTo>
                  <a:cubicBezTo>
                    <a:pt x="26633" y="17212"/>
                    <a:pt x="18858" y="25021"/>
                    <a:pt x="18858" y="35550"/>
                  </a:cubicBezTo>
                  <a:cubicBezTo>
                    <a:pt x="18858" y="45760"/>
                    <a:pt x="26297" y="53904"/>
                    <a:pt x="37851" y="53904"/>
                  </a:cubicBezTo>
                  <a:cubicBezTo>
                    <a:pt x="42940" y="53911"/>
                    <a:pt x="47953" y="52658"/>
                    <a:pt x="52443" y="50260"/>
                  </a:cubicBezTo>
                  <a:lnTo>
                    <a:pt x="52443" y="68732"/>
                  </a:lnTo>
                  <a:cubicBezTo>
                    <a:pt x="47318" y="70316"/>
                    <a:pt x="41988" y="71140"/>
                    <a:pt x="36625" y="71184"/>
                  </a:cubicBezTo>
                  <a:cubicBezTo>
                    <a:pt x="17112" y="71184"/>
                    <a:pt x="0" y="57750"/>
                    <a:pt x="0" y="35583"/>
                  </a:cubicBezTo>
                  <a:cubicBezTo>
                    <a:pt x="0" y="15063"/>
                    <a:pt x="15483" y="0"/>
                    <a:pt x="36625" y="0"/>
                  </a:cubicBezTo>
                  <a:cubicBezTo>
                    <a:pt x="41992" y="15"/>
                    <a:pt x="47327" y="847"/>
                    <a:pt x="52443" y="2468"/>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5" name="Freeform 24">
              <a:extLst>
                <a:ext uri="{FF2B5EF4-FFF2-40B4-BE49-F238E27FC236}">
                  <a16:creationId xmlns:a16="http://schemas.microsoft.com/office/drawing/2014/main" id="{99E0B684-E386-745F-5E2D-9B811A204C6C}"/>
                </a:ext>
              </a:extLst>
            </p:cNvPr>
            <p:cNvSpPr/>
            <p:nvPr/>
          </p:nvSpPr>
          <p:spPr>
            <a:xfrm>
              <a:off x="645202" y="4903528"/>
              <a:ext cx="52443" cy="71183"/>
            </a:xfrm>
            <a:custGeom>
              <a:avLst/>
              <a:gdLst>
                <a:gd name="connsiteX0" fmla="*/ 52443 w 52443"/>
                <a:gd name="connsiteY0" fmla="*/ 20924 h 71183"/>
                <a:gd name="connsiteX1" fmla="*/ 37867 w 52443"/>
                <a:gd name="connsiteY1" fmla="*/ 17246 h 71183"/>
                <a:gd name="connsiteX2" fmla="*/ 18858 w 52443"/>
                <a:gd name="connsiteY2" fmla="*/ 35583 h 71183"/>
                <a:gd name="connsiteX3" fmla="*/ 37867 w 52443"/>
                <a:gd name="connsiteY3" fmla="*/ 53938 h 71183"/>
                <a:gd name="connsiteX4" fmla="*/ 52443 w 52443"/>
                <a:gd name="connsiteY4" fmla="*/ 50294 h 71183"/>
                <a:gd name="connsiteX5" fmla="*/ 52443 w 52443"/>
                <a:gd name="connsiteY5" fmla="*/ 68766 h 71183"/>
                <a:gd name="connsiteX6" fmla="*/ 36608 w 52443"/>
                <a:gd name="connsiteY6" fmla="*/ 71184 h 71183"/>
                <a:gd name="connsiteX7" fmla="*/ 0 w 52443"/>
                <a:gd name="connsiteY7" fmla="*/ 35583 h 71183"/>
                <a:gd name="connsiteX8" fmla="*/ 36608 w 52443"/>
                <a:gd name="connsiteY8" fmla="*/ 0 h 71183"/>
                <a:gd name="connsiteX9" fmla="*/ 52426 w 52443"/>
                <a:gd name="connsiteY9" fmla="*/ 2469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43" h="71183">
                  <a:moveTo>
                    <a:pt x="52443" y="20924"/>
                  </a:moveTo>
                  <a:cubicBezTo>
                    <a:pt x="47975" y="18481"/>
                    <a:pt x="42959" y="17215"/>
                    <a:pt x="37867" y="17246"/>
                  </a:cubicBezTo>
                  <a:cubicBezTo>
                    <a:pt x="26633" y="17246"/>
                    <a:pt x="18858" y="25055"/>
                    <a:pt x="18858" y="35583"/>
                  </a:cubicBezTo>
                  <a:cubicBezTo>
                    <a:pt x="18858" y="45793"/>
                    <a:pt x="26314" y="53938"/>
                    <a:pt x="37867" y="53938"/>
                  </a:cubicBezTo>
                  <a:cubicBezTo>
                    <a:pt x="42954" y="53956"/>
                    <a:pt x="47964" y="52704"/>
                    <a:pt x="52443" y="50294"/>
                  </a:cubicBezTo>
                  <a:lnTo>
                    <a:pt x="52443" y="68766"/>
                  </a:lnTo>
                  <a:cubicBezTo>
                    <a:pt x="47312" y="70346"/>
                    <a:pt x="41976" y="71160"/>
                    <a:pt x="36608" y="71184"/>
                  </a:cubicBezTo>
                  <a:cubicBezTo>
                    <a:pt x="17112" y="71184"/>
                    <a:pt x="0" y="57750"/>
                    <a:pt x="0" y="35583"/>
                  </a:cubicBezTo>
                  <a:cubicBezTo>
                    <a:pt x="0" y="15063"/>
                    <a:pt x="15500" y="0"/>
                    <a:pt x="36608" y="0"/>
                  </a:cubicBezTo>
                  <a:cubicBezTo>
                    <a:pt x="41976" y="11"/>
                    <a:pt x="47310" y="843"/>
                    <a:pt x="52426" y="2469"/>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6" name="Freeform 25">
              <a:extLst>
                <a:ext uri="{FF2B5EF4-FFF2-40B4-BE49-F238E27FC236}">
                  <a16:creationId xmlns:a16="http://schemas.microsoft.com/office/drawing/2014/main" id="{C154B296-633A-9E56-4DCA-29CDFE070E35}"/>
                </a:ext>
              </a:extLst>
            </p:cNvPr>
            <p:cNvSpPr/>
            <p:nvPr/>
          </p:nvSpPr>
          <p:spPr>
            <a:xfrm>
              <a:off x="896990" y="4903579"/>
              <a:ext cx="72627" cy="71183"/>
            </a:xfrm>
            <a:custGeom>
              <a:avLst/>
              <a:gdLst>
                <a:gd name="connsiteX0" fmla="*/ 72628 w 72627"/>
                <a:gd name="connsiteY0" fmla="*/ 35583 h 71183"/>
                <a:gd name="connsiteX1" fmla="*/ 36306 w 72627"/>
                <a:gd name="connsiteY1" fmla="*/ 71184 h 71183"/>
                <a:gd name="connsiteX2" fmla="*/ 0 w 72627"/>
                <a:gd name="connsiteY2" fmla="*/ 35583 h 71183"/>
                <a:gd name="connsiteX3" fmla="*/ 36306 w 72627"/>
                <a:gd name="connsiteY3" fmla="*/ 0 h 71183"/>
                <a:gd name="connsiteX4" fmla="*/ 72628 w 72627"/>
                <a:gd name="connsiteY4" fmla="*/ 35583 h 71183"/>
                <a:gd name="connsiteX5" fmla="*/ 36306 w 72627"/>
                <a:gd name="connsiteY5" fmla="*/ 17464 h 71183"/>
                <a:gd name="connsiteX6" fmla="*/ 18069 w 72627"/>
                <a:gd name="connsiteY6" fmla="*/ 35399 h 71183"/>
                <a:gd name="connsiteX7" fmla="*/ 36003 w 72627"/>
                <a:gd name="connsiteY7" fmla="*/ 53634 h 71183"/>
                <a:gd name="connsiteX8" fmla="*/ 54240 w 72627"/>
                <a:gd name="connsiteY8" fmla="*/ 35701 h 71183"/>
                <a:gd name="connsiteX9" fmla="*/ 54240 w 72627"/>
                <a:gd name="connsiteY9" fmla="*/ 35583 h 71183"/>
                <a:gd name="connsiteX10" fmla="*/ 36779 w 72627"/>
                <a:gd name="connsiteY10" fmla="*/ 17517 h 71183"/>
                <a:gd name="connsiteX11" fmla="*/ 36306 w 72627"/>
                <a:gd name="connsiteY11" fmla="*/ 17515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627" h="71183">
                  <a:moveTo>
                    <a:pt x="72628" y="35583"/>
                  </a:moveTo>
                  <a:cubicBezTo>
                    <a:pt x="72628" y="55248"/>
                    <a:pt x="57515" y="71184"/>
                    <a:pt x="36306" y="71184"/>
                  </a:cubicBezTo>
                  <a:cubicBezTo>
                    <a:pt x="15097" y="71184"/>
                    <a:pt x="0" y="55248"/>
                    <a:pt x="0" y="35583"/>
                  </a:cubicBezTo>
                  <a:cubicBezTo>
                    <a:pt x="0" y="15919"/>
                    <a:pt x="15113" y="0"/>
                    <a:pt x="36306" y="0"/>
                  </a:cubicBezTo>
                  <a:cubicBezTo>
                    <a:pt x="57498" y="0"/>
                    <a:pt x="72628" y="15953"/>
                    <a:pt x="72628" y="35583"/>
                  </a:cubicBezTo>
                  <a:moveTo>
                    <a:pt x="36306" y="17464"/>
                  </a:moveTo>
                  <a:cubicBezTo>
                    <a:pt x="26317" y="17381"/>
                    <a:pt x="18153" y="25410"/>
                    <a:pt x="18069" y="35399"/>
                  </a:cubicBezTo>
                  <a:cubicBezTo>
                    <a:pt x="17987" y="45387"/>
                    <a:pt x="26015" y="53552"/>
                    <a:pt x="36003" y="53634"/>
                  </a:cubicBezTo>
                  <a:cubicBezTo>
                    <a:pt x="45992" y="53718"/>
                    <a:pt x="54156" y="45689"/>
                    <a:pt x="54240" y="35701"/>
                  </a:cubicBezTo>
                  <a:cubicBezTo>
                    <a:pt x="54240" y="35661"/>
                    <a:pt x="54240" y="35622"/>
                    <a:pt x="54240" y="35583"/>
                  </a:cubicBezTo>
                  <a:cubicBezTo>
                    <a:pt x="54408" y="25773"/>
                    <a:pt x="46589" y="17684"/>
                    <a:pt x="36779" y="17517"/>
                  </a:cubicBezTo>
                  <a:cubicBezTo>
                    <a:pt x="36621" y="17514"/>
                    <a:pt x="36463" y="17513"/>
                    <a:pt x="36306" y="17515"/>
                  </a:cubicBezTo>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7" name="Freeform 26">
              <a:extLst>
                <a:ext uri="{FF2B5EF4-FFF2-40B4-BE49-F238E27FC236}">
                  <a16:creationId xmlns:a16="http://schemas.microsoft.com/office/drawing/2014/main" id="{B62D8F8B-7D2C-E38E-2374-45DCF370F316}"/>
                </a:ext>
              </a:extLst>
            </p:cNvPr>
            <p:cNvSpPr/>
            <p:nvPr/>
          </p:nvSpPr>
          <p:spPr>
            <a:xfrm>
              <a:off x="762028" y="4903461"/>
              <a:ext cx="47439" cy="71250"/>
            </a:xfrm>
            <a:custGeom>
              <a:avLst/>
              <a:gdLst>
                <a:gd name="connsiteX0" fmla="*/ 42603 w 47439"/>
                <a:gd name="connsiteY0" fmla="*/ 16910 h 71250"/>
                <a:gd name="connsiteX1" fmla="*/ 29034 w 47439"/>
                <a:gd name="connsiteY1" fmla="*/ 14811 h 71250"/>
                <a:gd name="connsiteX2" fmla="*/ 18304 w 47439"/>
                <a:gd name="connsiteY2" fmla="*/ 20453 h 71250"/>
                <a:gd name="connsiteX3" fmla="*/ 26264 w 47439"/>
                <a:gd name="connsiteY3" fmla="*/ 27002 h 71250"/>
                <a:gd name="connsiteX4" fmla="*/ 31049 w 47439"/>
                <a:gd name="connsiteY4" fmla="*/ 28514 h 71250"/>
                <a:gd name="connsiteX5" fmla="*/ 47439 w 47439"/>
                <a:gd name="connsiteY5" fmla="*/ 48178 h 71250"/>
                <a:gd name="connsiteX6" fmla="*/ 18892 w 47439"/>
                <a:gd name="connsiteY6" fmla="*/ 71251 h 71250"/>
                <a:gd name="connsiteX7" fmla="*/ 168 w 47439"/>
                <a:gd name="connsiteY7" fmla="*/ 69370 h 71250"/>
                <a:gd name="connsiteX8" fmla="*/ 168 w 47439"/>
                <a:gd name="connsiteY8" fmla="*/ 53552 h 71250"/>
                <a:gd name="connsiteX9" fmla="*/ 16541 w 47439"/>
                <a:gd name="connsiteY9" fmla="*/ 56121 h 71250"/>
                <a:gd name="connsiteX10" fmla="*/ 29152 w 47439"/>
                <a:gd name="connsiteY10" fmla="*/ 49689 h 71250"/>
                <a:gd name="connsiteX11" fmla="*/ 21411 w 47439"/>
                <a:gd name="connsiteY11" fmla="*/ 42855 h 71250"/>
                <a:gd name="connsiteX12" fmla="*/ 17699 w 47439"/>
                <a:gd name="connsiteY12" fmla="*/ 41646 h 71250"/>
                <a:gd name="connsiteX13" fmla="*/ 0 w 47439"/>
                <a:gd name="connsiteY13" fmla="*/ 21495 h 71250"/>
                <a:gd name="connsiteX14" fmla="*/ 25609 w 47439"/>
                <a:gd name="connsiteY14" fmla="*/ 0 h 71250"/>
                <a:gd name="connsiteX15" fmla="*/ 42519 w 47439"/>
                <a:gd name="connsiteY15" fmla="*/ 2183 h 7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439" h="71250">
                  <a:moveTo>
                    <a:pt x="42603" y="16910"/>
                  </a:moveTo>
                  <a:cubicBezTo>
                    <a:pt x="38176" y="15688"/>
                    <a:pt x="33624" y="14984"/>
                    <a:pt x="29034" y="14811"/>
                  </a:cubicBezTo>
                  <a:cubicBezTo>
                    <a:pt x="22082" y="14811"/>
                    <a:pt x="18304" y="17145"/>
                    <a:pt x="18304" y="20453"/>
                  </a:cubicBezTo>
                  <a:cubicBezTo>
                    <a:pt x="18304" y="24635"/>
                    <a:pt x="23342" y="26096"/>
                    <a:pt x="26264" y="27002"/>
                  </a:cubicBezTo>
                  <a:lnTo>
                    <a:pt x="31049" y="28514"/>
                  </a:lnTo>
                  <a:cubicBezTo>
                    <a:pt x="42301" y="32107"/>
                    <a:pt x="47439" y="39815"/>
                    <a:pt x="47439" y="48178"/>
                  </a:cubicBezTo>
                  <a:cubicBezTo>
                    <a:pt x="47439" y="65457"/>
                    <a:pt x="32326" y="71251"/>
                    <a:pt x="18892" y="71251"/>
                  </a:cubicBezTo>
                  <a:cubicBezTo>
                    <a:pt x="12606" y="71196"/>
                    <a:pt x="6339" y="70566"/>
                    <a:pt x="168" y="69370"/>
                  </a:cubicBezTo>
                  <a:lnTo>
                    <a:pt x="168" y="53552"/>
                  </a:lnTo>
                  <a:cubicBezTo>
                    <a:pt x="5493" y="55107"/>
                    <a:pt x="10996" y="55970"/>
                    <a:pt x="16541" y="56121"/>
                  </a:cubicBezTo>
                  <a:cubicBezTo>
                    <a:pt x="25172" y="56121"/>
                    <a:pt x="29152" y="53585"/>
                    <a:pt x="29152" y="49689"/>
                  </a:cubicBezTo>
                  <a:cubicBezTo>
                    <a:pt x="29152" y="46213"/>
                    <a:pt x="25709" y="44198"/>
                    <a:pt x="21411" y="42855"/>
                  </a:cubicBezTo>
                  <a:lnTo>
                    <a:pt x="17699" y="41646"/>
                  </a:lnTo>
                  <a:cubicBezTo>
                    <a:pt x="8044" y="38589"/>
                    <a:pt x="0" y="32913"/>
                    <a:pt x="0" y="21495"/>
                  </a:cubicBezTo>
                  <a:cubicBezTo>
                    <a:pt x="0" y="8631"/>
                    <a:pt x="9622" y="0"/>
                    <a:pt x="25609" y="0"/>
                  </a:cubicBezTo>
                  <a:cubicBezTo>
                    <a:pt x="31310" y="79"/>
                    <a:pt x="36984" y="812"/>
                    <a:pt x="42519" y="2183"/>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8" name="Freeform 27">
              <a:extLst>
                <a:ext uri="{FF2B5EF4-FFF2-40B4-BE49-F238E27FC236}">
                  <a16:creationId xmlns:a16="http://schemas.microsoft.com/office/drawing/2014/main" id="{2777EE8C-3ED6-119E-6031-8DC690D6BADA}"/>
                </a:ext>
              </a:extLst>
            </p:cNvPr>
            <p:cNvSpPr/>
            <p:nvPr/>
          </p:nvSpPr>
          <p:spPr>
            <a:xfrm>
              <a:off x="609602" y="4822252"/>
              <a:ext cx="17229" cy="35281"/>
            </a:xfrm>
            <a:custGeom>
              <a:avLst/>
              <a:gdLst>
                <a:gd name="connsiteX0" fmla="*/ 17229 w 17229"/>
                <a:gd name="connsiteY0" fmla="*/ 8615 h 35281"/>
                <a:gd name="connsiteX1" fmla="*/ 8615 w 17229"/>
                <a:gd name="connsiteY1" fmla="*/ 0 h 35281"/>
                <a:gd name="connsiteX2" fmla="*/ 0 w 17229"/>
                <a:gd name="connsiteY2" fmla="*/ 8615 h 35281"/>
                <a:gd name="connsiteX3" fmla="*/ 0 w 17229"/>
                <a:gd name="connsiteY3" fmla="*/ 26667 h 35281"/>
                <a:gd name="connsiteX4" fmla="*/ 8615 w 17229"/>
                <a:gd name="connsiteY4" fmla="*/ 35281 h 35281"/>
                <a:gd name="connsiteX5" fmla="*/ 17229 w 17229"/>
                <a:gd name="connsiteY5" fmla="*/ 26667 h 3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35281">
                  <a:moveTo>
                    <a:pt x="17229" y="8615"/>
                  </a:moveTo>
                  <a:cubicBezTo>
                    <a:pt x="17229" y="3857"/>
                    <a:pt x="13372" y="0"/>
                    <a:pt x="8615" y="0"/>
                  </a:cubicBezTo>
                  <a:cubicBezTo>
                    <a:pt x="3857" y="0"/>
                    <a:pt x="0" y="3857"/>
                    <a:pt x="0" y="8615"/>
                  </a:cubicBezTo>
                  <a:lnTo>
                    <a:pt x="0" y="26667"/>
                  </a:lnTo>
                  <a:cubicBezTo>
                    <a:pt x="0" y="31424"/>
                    <a:pt x="3857" y="35281"/>
                    <a:pt x="8615" y="35281"/>
                  </a:cubicBezTo>
                  <a:cubicBezTo>
                    <a:pt x="13372" y="35281"/>
                    <a:pt x="17229" y="31424"/>
                    <a:pt x="17229" y="26667"/>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29" name="Freeform 28">
              <a:extLst>
                <a:ext uri="{FF2B5EF4-FFF2-40B4-BE49-F238E27FC236}">
                  <a16:creationId xmlns:a16="http://schemas.microsoft.com/office/drawing/2014/main" id="{E2BA628F-2763-4B3E-088F-0D5E42270341}"/>
                </a:ext>
              </a:extLst>
            </p:cNvPr>
            <p:cNvSpPr/>
            <p:nvPr/>
          </p:nvSpPr>
          <p:spPr>
            <a:xfrm>
              <a:off x="656906" y="4798575"/>
              <a:ext cx="17229" cy="58958"/>
            </a:xfrm>
            <a:custGeom>
              <a:avLst/>
              <a:gdLst>
                <a:gd name="connsiteX0" fmla="*/ 17229 w 17229"/>
                <a:gd name="connsiteY0" fmla="*/ 8615 h 58958"/>
                <a:gd name="connsiteX1" fmla="*/ 8615 w 17229"/>
                <a:gd name="connsiteY1" fmla="*/ 0 h 58958"/>
                <a:gd name="connsiteX2" fmla="*/ 0 w 17229"/>
                <a:gd name="connsiteY2" fmla="*/ 8615 h 58958"/>
                <a:gd name="connsiteX3" fmla="*/ 0 w 17229"/>
                <a:gd name="connsiteY3" fmla="*/ 50344 h 58958"/>
                <a:gd name="connsiteX4" fmla="*/ 8615 w 17229"/>
                <a:gd name="connsiteY4" fmla="*/ 58959 h 58958"/>
                <a:gd name="connsiteX5" fmla="*/ 17229 w 17229"/>
                <a:gd name="connsiteY5" fmla="*/ 50344 h 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58958">
                  <a:moveTo>
                    <a:pt x="17229" y="8615"/>
                  </a:moveTo>
                  <a:cubicBezTo>
                    <a:pt x="17229" y="3857"/>
                    <a:pt x="13372" y="0"/>
                    <a:pt x="8615" y="0"/>
                  </a:cubicBezTo>
                  <a:cubicBezTo>
                    <a:pt x="3857" y="0"/>
                    <a:pt x="0" y="3857"/>
                    <a:pt x="0" y="8615"/>
                  </a:cubicBezTo>
                  <a:lnTo>
                    <a:pt x="0" y="50344"/>
                  </a:lnTo>
                  <a:cubicBezTo>
                    <a:pt x="0" y="55102"/>
                    <a:pt x="3857" y="58959"/>
                    <a:pt x="8615" y="58959"/>
                  </a:cubicBezTo>
                  <a:cubicBezTo>
                    <a:pt x="13372" y="58959"/>
                    <a:pt x="17229" y="55102"/>
                    <a:pt x="17229" y="50344"/>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0" name="Freeform 29">
              <a:extLst>
                <a:ext uri="{FF2B5EF4-FFF2-40B4-BE49-F238E27FC236}">
                  <a16:creationId xmlns:a16="http://schemas.microsoft.com/office/drawing/2014/main" id="{3335A490-788D-3868-8F17-1F9178282E4B}"/>
                </a:ext>
              </a:extLst>
            </p:cNvPr>
            <p:cNvSpPr/>
            <p:nvPr/>
          </p:nvSpPr>
          <p:spPr>
            <a:xfrm>
              <a:off x="704211" y="4766165"/>
              <a:ext cx="17229" cy="108513"/>
            </a:xfrm>
            <a:custGeom>
              <a:avLst/>
              <a:gdLst>
                <a:gd name="connsiteX0" fmla="*/ 17229 w 17229"/>
                <a:gd name="connsiteY0" fmla="*/ 8615 h 108513"/>
                <a:gd name="connsiteX1" fmla="*/ 8615 w 17229"/>
                <a:gd name="connsiteY1" fmla="*/ 0 h 108513"/>
                <a:gd name="connsiteX2" fmla="*/ 0 w 17229"/>
                <a:gd name="connsiteY2" fmla="*/ 8615 h 108513"/>
                <a:gd name="connsiteX3" fmla="*/ 0 w 17229"/>
                <a:gd name="connsiteY3" fmla="*/ 99899 h 108513"/>
                <a:gd name="connsiteX4" fmla="*/ 8615 w 17229"/>
                <a:gd name="connsiteY4" fmla="*/ 108514 h 108513"/>
                <a:gd name="connsiteX5" fmla="*/ 17229 w 17229"/>
                <a:gd name="connsiteY5" fmla="*/ 99899 h 10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108513">
                  <a:moveTo>
                    <a:pt x="17229" y="8615"/>
                  </a:moveTo>
                  <a:cubicBezTo>
                    <a:pt x="17229" y="3857"/>
                    <a:pt x="13372" y="0"/>
                    <a:pt x="8615" y="0"/>
                  </a:cubicBezTo>
                  <a:cubicBezTo>
                    <a:pt x="3857" y="0"/>
                    <a:pt x="0" y="3857"/>
                    <a:pt x="0" y="8615"/>
                  </a:cubicBezTo>
                  <a:lnTo>
                    <a:pt x="0" y="99899"/>
                  </a:lnTo>
                  <a:cubicBezTo>
                    <a:pt x="0" y="104657"/>
                    <a:pt x="3857" y="108514"/>
                    <a:pt x="8615" y="108514"/>
                  </a:cubicBezTo>
                  <a:cubicBezTo>
                    <a:pt x="13372" y="108514"/>
                    <a:pt x="17229" y="104657"/>
                    <a:pt x="17229" y="99899"/>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1" name="Freeform 30">
              <a:extLst>
                <a:ext uri="{FF2B5EF4-FFF2-40B4-BE49-F238E27FC236}">
                  <a16:creationId xmlns:a16="http://schemas.microsoft.com/office/drawing/2014/main" id="{836FB14E-C532-4904-F630-0D86A73EF1FD}"/>
                </a:ext>
              </a:extLst>
            </p:cNvPr>
            <p:cNvSpPr/>
            <p:nvPr/>
          </p:nvSpPr>
          <p:spPr>
            <a:xfrm>
              <a:off x="751516" y="4798575"/>
              <a:ext cx="17229" cy="58958"/>
            </a:xfrm>
            <a:custGeom>
              <a:avLst/>
              <a:gdLst>
                <a:gd name="connsiteX0" fmla="*/ 17229 w 17229"/>
                <a:gd name="connsiteY0" fmla="*/ 8615 h 58958"/>
                <a:gd name="connsiteX1" fmla="*/ 8615 w 17229"/>
                <a:gd name="connsiteY1" fmla="*/ 0 h 58958"/>
                <a:gd name="connsiteX2" fmla="*/ 0 w 17229"/>
                <a:gd name="connsiteY2" fmla="*/ 8615 h 58958"/>
                <a:gd name="connsiteX3" fmla="*/ 0 w 17229"/>
                <a:gd name="connsiteY3" fmla="*/ 50344 h 58958"/>
                <a:gd name="connsiteX4" fmla="*/ 8615 w 17229"/>
                <a:gd name="connsiteY4" fmla="*/ 58959 h 58958"/>
                <a:gd name="connsiteX5" fmla="*/ 17229 w 17229"/>
                <a:gd name="connsiteY5" fmla="*/ 50344 h 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9" h="58958">
                  <a:moveTo>
                    <a:pt x="17229" y="8615"/>
                  </a:moveTo>
                  <a:cubicBezTo>
                    <a:pt x="17229" y="3857"/>
                    <a:pt x="13372" y="0"/>
                    <a:pt x="8615" y="0"/>
                  </a:cubicBezTo>
                  <a:cubicBezTo>
                    <a:pt x="3857" y="0"/>
                    <a:pt x="0" y="3857"/>
                    <a:pt x="0" y="8615"/>
                  </a:cubicBezTo>
                  <a:lnTo>
                    <a:pt x="0" y="50344"/>
                  </a:lnTo>
                  <a:cubicBezTo>
                    <a:pt x="0" y="55102"/>
                    <a:pt x="3857" y="58959"/>
                    <a:pt x="8615" y="58959"/>
                  </a:cubicBezTo>
                  <a:cubicBezTo>
                    <a:pt x="13372" y="58959"/>
                    <a:pt x="17229" y="55102"/>
                    <a:pt x="17229" y="50344"/>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2" name="Freeform 31">
              <a:extLst>
                <a:ext uri="{FF2B5EF4-FFF2-40B4-BE49-F238E27FC236}">
                  <a16:creationId xmlns:a16="http://schemas.microsoft.com/office/drawing/2014/main" id="{8FFDEEB3-97F0-BDF9-6008-C6B9F43F6218}"/>
                </a:ext>
              </a:extLst>
            </p:cNvPr>
            <p:cNvSpPr/>
            <p:nvPr/>
          </p:nvSpPr>
          <p:spPr>
            <a:xfrm>
              <a:off x="798812" y="4822649"/>
              <a:ext cx="17196" cy="35247"/>
            </a:xfrm>
            <a:custGeom>
              <a:avLst/>
              <a:gdLst>
                <a:gd name="connsiteX0" fmla="*/ 17187 w 17196"/>
                <a:gd name="connsiteY0" fmla="*/ 8218 h 35247"/>
                <a:gd name="connsiteX1" fmla="*/ 8218 w 17196"/>
                <a:gd name="connsiteY1" fmla="*/ 9 h 35247"/>
                <a:gd name="connsiteX2" fmla="*/ 9 w 17196"/>
                <a:gd name="connsiteY2" fmla="*/ 8218 h 35247"/>
                <a:gd name="connsiteX3" fmla="*/ 9 w 17196"/>
                <a:gd name="connsiteY3" fmla="*/ 26270 h 35247"/>
                <a:gd name="connsiteX4" fmla="*/ 8218 w 17196"/>
                <a:gd name="connsiteY4" fmla="*/ 35239 h 35247"/>
                <a:gd name="connsiteX5" fmla="*/ 17187 w 17196"/>
                <a:gd name="connsiteY5" fmla="*/ 27030 h 35247"/>
                <a:gd name="connsiteX6" fmla="*/ 17187 w 17196"/>
                <a:gd name="connsiteY6" fmla="*/ 26270 h 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96" h="35247">
                  <a:moveTo>
                    <a:pt x="17187" y="8218"/>
                  </a:moveTo>
                  <a:cubicBezTo>
                    <a:pt x="16977" y="3474"/>
                    <a:pt x="12962" y="-201"/>
                    <a:pt x="8218" y="9"/>
                  </a:cubicBezTo>
                  <a:cubicBezTo>
                    <a:pt x="3768" y="205"/>
                    <a:pt x="205" y="3768"/>
                    <a:pt x="9" y="8218"/>
                  </a:cubicBezTo>
                  <a:lnTo>
                    <a:pt x="9" y="26270"/>
                  </a:lnTo>
                  <a:cubicBezTo>
                    <a:pt x="-201" y="31014"/>
                    <a:pt x="3475" y="35030"/>
                    <a:pt x="8218" y="35239"/>
                  </a:cubicBezTo>
                  <a:cubicBezTo>
                    <a:pt x="12962" y="35449"/>
                    <a:pt x="16977" y="31774"/>
                    <a:pt x="17187" y="27030"/>
                  </a:cubicBezTo>
                  <a:cubicBezTo>
                    <a:pt x="17199" y="26777"/>
                    <a:pt x="17199" y="26523"/>
                    <a:pt x="17187" y="26270"/>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3" name="Freeform 32">
              <a:extLst>
                <a:ext uri="{FF2B5EF4-FFF2-40B4-BE49-F238E27FC236}">
                  <a16:creationId xmlns:a16="http://schemas.microsoft.com/office/drawing/2014/main" id="{0D2B1428-2EFC-BCBD-AE82-6E218CC6CDB5}"/>
                </a:ext>
              </a:extLst>
            </p:cNvPr>
            <p:cNvSpPr/>
            <p:nvPr/>
          </p:nvSpPr>
          <p:spPr>
            <a:xfrm>
              <a:off x="846159" y="4798608"/>
              <a:ext cx="17162" cy="58891"/>
            </a:xfrm>
            <a:custGeom>
              <a:avLst/>
              <a:gdLst>
                <a:gd name="connsiteX0" fmla="*/ 17162 w 17162"/>
                <a:gd name="connsiteY0" fmla="*/ 8581 h 58891"/>
                <a:gd name="connsiteX1" fmla="*/ 8581 w 17162"/>
                <a:gd name="connsiteY1" fmla="*/ 0 h 58891"/>
                <a:gd name="connsiteX2" fmla="*/ 0 w 17162"/>
                <a:gd name="connsiteY2" fmla="*/ 8581 h 58891"/>
                <a:gd name="connsiteX3" fmla="*/ 0 w 17162"/>
                <a:gd name="connsiteY3" fmla="*/ 50311 h 58891"/>
                <a:gd name="connsiteX4" fmla="*/ 8581 w 17162"/>
                <a:gd name="connsiteY4" fmla="*/ 58892 h 58891"/>
                <a:gd name="connsiteX5" fmla="*/ 17162 w 17162"/>
                <a:gd name="connsiteY5" fmla="*/ 50311 h 5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62" h="58891">
                  <a:moveTo>
                    <a:pt x="17162" y="8581"/>
                  </a:moveTo>
                  <a:cubicBezTo>
                    <a:pt x="17162" y="3842"/>
                    <a:pt x="13320" y="0"/>
                    <a:pt x="8581" y="0"/>
                  </a:cubicBezTo>
                  <a:cubicBezTo>
                    <a:pt x="3842" y="0"/>
                    <a:pt x="0" y="3842"/>
                    <a:pt x="0" y="8581"/>
                  </a:cubicBezTo>
                  <a:lnTo>
                    <a:pt x="0" y="50311"/>
                  </a:lnTo>
                  <a:cubicBezTo>
                    <a:pt x="0" y="55050"/>
                    <a:pt x="3842" y="58892"/>
                    <a:pt x="8581" y="58892"/>
                  </a:cubicBezTo>
                  <a:cubicBezTo>
                    <a:pt x="13320" y="58892"/>
                    <a:pt x="17162" y="55050"/>
                    <a:pt x="17162" y="50311"/>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4" name="Freeform 33">
              <a:extLst>
                <a:ext uri="{FF2B5EF4-FFF2-40B4-BE49-F238E27FC236}">
                  <a16:creationId xmlns:a16="http://schemas.microsoft.com/office/drawing/2014/main" id="{9AA3E7FF-E28C-F7DC-CF24-740278E6FCCB}"/>
                </a:ext>
              </a:extLst>
            </p:cNvPr>
            <p:cNvSpPr/>
            <p:nvPr/>
          </p:nvSpPr>
          <p:spPr>
            <a:xfrm>
              <a:off x="893497" y="4766199"/>
              <a:ext cx="17162" cy="108446"/>
            </a:xfrm>
            <a:custGeom>
              <a:avLst/>
              <a:gdLst>
                <a:gd name="connsiteX0" fmla="*/ 17162 w 17162"/>
                <a:gd name="connsiteY0" fmla="*/ 8581 h 108446"/>
                <a:gd name="connsiteX1" fmla="*/ 8581 w 17162"/>
                <a:gd name="connsiteY1" fmla="*/ 0 h 108446"/>
                <a:gd name="connsiteX2" fmla="*/ 0 w 17162"/>
                <a:gd name="connsiteY2" fmla="*/ 8581 h 108446"/>
                <a:gd name="connsiteX3" fmla="*/ 0 w 17162"/>
                <a:gd name="connsiteY3" fmla="*/ 99865 h 108446"/>
                <a:gd name="connsiteX4" fmla="*/ 8581 w 17162"/>
                <a:gd name="connsiteY4" fmla="*/ 108446 h 108446"/>
                <a:gd name="connsiteX5" fmla="*/ 17162 w 17162"/>
                <a:gd name="connsiteY5" fmla="*/ 99865 h 10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62" h="108446">
                  <a:moveTo>
                    <a:pt x="17162" y="8581"/>
                  </a:moveTo>
                  <a:cubicBezTo>
                    <a:pt x="17162" y="3842"/>
                    <a:pt x="13320" y="0"/>
                    <a:pt x="8581" y="0"/>
                  </a:cubicBezTo>
                  <a:cubicBezTo>
                    <a:pt x="3842" y="0"/>
                    <a:pt x="0" y="3842"/>
                    <a:pt x="0" y="8581"/>
                  </a:cubicBezTo>
                  <a:lnTo>
                    <a:pt x="0" y="99865"/>
                  </a:lnTo>
                  <a:cubicBezTo>
                    <a:pt x="0" y="104605"/>
                    <a:pt x="3842" y="108446"/>
                    <a:pt x="8581" y="108446"/>
                  </a:cubicBezTo>
                  <a:cubicBezTo>
                    <a:pt x="13320" y="108446"/>
                    <a:pt x="17162" y="104605"/>
                    <a:pt x="17162" y="99865"/>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5" name="Freeform 34">
              <a:extLst>
                <a:ext uri="{FF2B5EF4-FFF2-40B4-BE49-F238E27FC236}">
                  <a16:creationId xmlns:a16="http://schemas.microsoft.com/office/drawing/2014/main" id="{64B30DFE-DE49-D683-0F99-5F862D32B1D3}"/>
                </a:ext>
              </a:extLst>
            </p:cNvPr>
            <p:cNvSpPr/>
            <p:nvPr/>
          </p:nvSpPr>
          <p:spPr>
            <a:xfrm>
              <a:off x="940718" y="4798922"/>
              <a:ext cx="17279" cy="58264"/>
            </a:xfrm>
            <a:custGeom>
              <a:avLst/>
              <a:gdLst>
                <a:gd name="connsiteX0" fmla="*/ 17280 w 17279"/>
                <a:gd name="connsiteY0" fmla="*/ 8267 h 58264"/>
                <a:gd name="connsiteX1" fmla="*/ 8259 w 17279"/>
                <a:gd name="connsiteY1" fmla="*/ 9 h 58264"/>
                <a:gd name="connsiteX2" fmla="*/ 0 w 17279"/>
                <a:gd name="connsiteY2" fmla="*/ 8267 h 58264"/>
                <a:gd name="connsiteX3" fmla="*/ 0 w 17279"/>
                <a:gd name="connsiteY3" fmla="*/ 49997 h 58264"/>
                <a:gd name="connsiteX4" fmla="*/ 9021 w 17279"/>
                <a:gd name="connsiteY4" fmla="*/ 58256 h 58264"/>
                <a:gd name="connsiteX5" fmla="*/ 17280 w 17279"/>
                <a:gd name="connsiteY5" fmla="*/ 49997 h 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9" h="58264">
                  <a:moveTo>
                    <a:pt x="17280" y="8267"/>
                  </a:moveTo>
                  <a:cubicBezTo>
                    <a:pt x="17070" y="3496"/>
                    <a:pt x="13031" y="-202"/>
                    <a:pt x="8259" y="9"/>
                  </a:cubicBezTo>
                  <a:cubicBezTo>
                    <a:pt x="3782" y="206"/>
                    <a:pt x="198" y="3790"/>
                    <a:pt x="0" y="8267"/>
                  </a:cubicBezTo>
                  <a:lnTo>
                    <a:pt x="0" y="49997"/>
                  </a:lnTo>
                  <a:cubicBezTo>
                    <a:pt x="210" y="54768"/>
                    <a:pt x="4249" y="58466"/>
                    <a:pt x="9021" y="58256"/>
                  </a:cubicBezTo>
                  <a:cubicBezTo>
                    <a:pt x="13498" y="58058"/>
                    <a:pt x="17081" y="54474"/>
                    <a:pt x="17280" y="49997"/>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sp>
          <p:nvSpPr>
            <p:cNvPr id="36" name="Freeform 35">
              <a:extLst>
                <a:ext uri="{FF2B5EF4-FFF2-40B4-BE49-F238E27FC236}">
                  <a16:creationId xmlns:a16="http://schemas.microsoft.com/office/drawing/2014/main" id="{1F4D1797-CBA8-28CA-7217-A3E9C25421D7}"/>
                </a:ext>
              </a:extLst>
            </p:cNvPr>
            <p:cNvSpPr/>
            <p:nvPr/>
          </p:nvSpPr>
          <p:spPr>
            <a:xfrm>
              <a:off x="988031" y="4822649"/>
              <a:ext cx="17196" cy="35247"/>
            </a:xfrm>
            <a:custGeom>
              <a:avLst/>
              <a:gdLst>
                <a:gd name="connsiteX0" fmla="*/ 17187 w 17196"/>
                <a:gd name="connsiteY0" fmla="*/ 8218 h 35247"/>
                <a:gd name="connsiteX1" fmla="*/ 8218 w 17196"/>
                <a:gd name="connsiteY1" fmla="*/ 9 h 35247"/>
                <a:gd name="connsiteX2" fmla="*/ 9 w 17196"/>
                <a:gd name="connsiteY2" fmla="*/ 8218 h 35247"/>
                <a:gd name="connsiteX3" fmla="*/ 9 w 17196"/>
                <a:gd name="connsiteY3" fmla="*/ 26270 h 35247"/>
                <a:gd name="connsiteX4" fmla="*/ 8218 w 17196"/>
                <a:gd name="connsiteY4" fmla="*/ 35239 h 35247"/>
                <a:gd name="connsiteX5" fmla="*/ 17187 w 17196"/>
                <a:gd name="connsiteY5" fmla="*/ 27030 h 35247"/>
                <a:gd name="connsiteX6" fmla="*/ 17187 w 17196"/>
                <a:gd name="connsiteY6" fmla="*/ 26270 h 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96" h="35247">
                  <a:moveTo>
                    <a:pt x="17187" y="8218"/>
                  </a:moveTo>
                  <a:cubicBezTo>
                    <a:pt x="16977" y="3474"/>
                    <a:pt x="12962" y="-201"/>
                    <a:pt x="8218" y="9"/>
                  </a:cubicBezTo>
                  <a:cubicBezTo>
                    <a:pt x="3768" y="205"/>
                    <a:pt x="205" y="3768"/>
                    <a:pt x="9" y="8218"/>
                  </a:cubicBezTo>
                  <a:lnTo>
                    <a:pt x="9" y="26270"/>
                  </a:lnTo>
                  <a:cubicBezTo>
                    <a:pt x="-201" y="31014"/>
                    <a:pt x="3475" y="35030"/>
                    <a:pt x="8218" y="35239"/>
                  </a:cubicBezTo>
                  <a:cubicBezTo>
                    <a:pt x="12962" y="35449"/>
                    <a:pt x="16977" y="31774"/>
                    <a:pt x="17187" y="27030"/>
                  </a:cubicBezTo>
                  <a:cubicBezTo>
                    <a:pt x="17199" y="26777"/>
                    <a:pt x="17199" y="26523"/>
                    <a:pt x="17187" y="26270"/>
                  </a:cubicBezTo>
                  <a:close/>
                </a:path>
              </a:pathLst>
            </a:custGeom>
            <a:grpFill/>
            <a:ln w="1655" cap="flat">
              <a:noFill/>
              <a:prstDash val="solid"/>
              <a:miter/>
            </a:ln>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endParaRPr lang="en-US">
                <a:solidFill>
                  <a:srgbClr val="414244"/>
                </a:solidFill>
              </a:endParaRPr>
            </a:p>
          </p:txBody>
        </p:sp>
      </p:grpSp>
      <p:pic>
        <p:nvPicPr>
          <p:cNvPr id="37" name="Graphic 36">
            <a:extLst>
              <a:ext uri="{FF2B5EF4-FFF2-40B4-BE49-F238E27FC236}">
                <a16:creationId xmlns:a16="http://schemas.microsoft.com/office/drawing/2014/main" id="{8743ACCF-47AC-B750-D7F8-2C49A8E1054A}"/>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791" t="39565" r="9108" b="36988"/>
          <a:stretch/>
        </p:blipFill>
        <p:spPr>
          <a:xfrm>
            <a:off x="8863729" y="6366327"/>
            <a:ext cx="3169355" cy="436604"/>
          </a:xfrm>
          <a:prstGeom prst="rect">
            <a:avLst/>
          </a:prstGeom>
        </p:spPr>
      </p:pic>
    </p:spTree>
    <p:extLst>
      <p:ext uri="{BB962C8B-B14F-4D97-AF65-F5344CB8AC3E}">
        <p14:creationId xmlns:p14="http://schemas.microsoft.com/office/powerpoint/2010/main" val="377526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AA397E-5E76-5C4E-2A76-A6CCA6E771FA}"/>
              </a:ext>
            </a:extLst>
          </p:cNvPr>
          <p:cNvSpPr txBox="1"/>
          <p:nvPr userDrawn="1">
            <p:extLst>
              <p:ext uri="{1162E1C5-73C7-4A58-AE30-91384D911F3F}">
                <p184:classification xmlns:p184="http://schemas.microsoft.com/office/powerpoint/2018/4/main" val="ftr"/>
              </p:ext>
            </p:extLst>
          </p:nvPr>
        </p:nvSpPr>
        <p:spPr>
          <a:xfrm>
            <a:off x="11382375" y="6672580"/>
            <a:ext cx="765175"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cs typeface="Calibri" panose="020F0502020204030204" pitchFamily="34" charset="0"/>
              </a:rPr>
              <a:t>Cisco Confidential</a:t>
            </a:r>
          </a:p>
        </p:txBody>
      </p:sp>
    </p:spTree>
    <p:extLst>
      <p:ext uri="{BB962C8B-B14F-4D97-AF65-F5344CB8AC3E}">
        <p14:creationId xmlns:p14="http://schemas.microsoft.com/office/powerpoint/2010/main" val="1379380941"/>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7" r:id="rId8"/>
    <p:sldLayoutId id="2147484109" r:id="rId9"/>
    <p:sldLayoutId id="2147484132" r:id="rId10"/>
    <p:sldLayoutId id="2147484194" r:id="rId11"/>
    <p:sldLayoutId id="2147484195" r:id="rId12"/>
    <p:sldLayoutId id="2147484196"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2056" rtl="0" eaLnBrk="1" fontAlgn="base" hangingPunct="1">
        <a:lnSpc>
          <a:spcPct val="80000"/>
        </a:lnSpc>
        <a:spcBef>
          <a:spcPct val="0"/>
        </a:spcBef>
        <a:spcAft>
          <a:spcPct val="0"/>
        </a:spcAft>
        <a:defRPr lang="en-US" sz="3732" b="0" i="0" u="none" kern="1200" dirty="0">
          <a:solidFill>
            <a:schemeClr val="tx1"/>
          </a:solidFill>
          <a:latin typeface="+mj-lt"/>
          <a:ea typeface="CiscoSansTT Thin" charset="0"/>
          <a:cs typeface="CiscoSansTT Thin" charset="0"/>
        </a:defRPr>
      </a:lvl1pPr>
      <a:lvl2pPr algn="l" defTabSz="912056" rtl="0" eaLnBrk="1" fontAlgn="base" hangingPunct="1">
        <a:lnSpc>
          <a:spcPct val="80000"/>
        </a:lnSpc>
        <a:spcBef>
          <a:spcPct val="0"/>
        </a:spcBef>
        <a:spcAft>
          <a:spcPct val="0"/>
        </a:spcAft>
        <a:defRPr sz="4266">
          <a:solidFill>
            <a:srgbClr val="676767"/>
          </a:solidFill>
          <a:latin typeface="Arial" charset="0"/>
          <a:ea typeface="ＭＳ Ｐゴシック" charset="0"/>
        </a:defRPr>
      </a:lvl2pPr>
      <a:lvl3pPr algn="l" defTabSz="912056" rtl="0" eaLnBrk="1" fontAlgn="base" hangingPunct="1">
        <a:lnSpc>
          <a:spcPct val="80000"/>
        </a:lnSpc>
        <a:spcBef>
          <a:spcPct val="0"/>
        </a:spcBef>
        <a:spcAft>
          <a:spcPct val="0"/>
        </a:spcAft>
        <a:defRPr sz="4266">
          <a:solidFill>
            <a:srgbClr val="676767"/>
          </a:solidFill>
          <a:latin typeface="Arial" charset="0"/>
          <a:ea typeface="ＭＳ Ｐゴシック" charset="0"/>
        </a:defRPr>
      </a:lvl3pPr>
      <a:lvl4pPr algn="l" defTabSz="912056" rtl="0" eaLnBrk="1" fontAlgn="base" hangingPunct="1">
        <a:lnSpc>
          <a:spcPct val="80000"/>
        </a:lnSpc>
        <a:spcBef>
          <a:spcPct val="0"/>
        </a:spcBef>
        <a:spcAft>
          <a:spcPct val="0"/>
        </a:spcAft>
        <a:defRPr sz="4266">
          <a:solidFill>
            <a:srgbClr val="676767"/>
          </a:solidFill>
          <a:latin typeface="Arial" charset="0"/>
          <a:ea typeface="ＭＳ Ｐゴシック" charset="0"/>
        </a:defRPr>
      </a:lvl4pPr>
      <a:lvl5pPr algn="l" defTabSz="912056" rtl="0" eaLnBrk="1" fontAlgn="base" hangingPunct="1">
        <a:lnSpc>
          <a:spcPct val="80000"/>
        </a:lnSpc>
        <a:spcBef>
          <a:spcPct val="0"/>
        </a:spcBef>
        <a:spcAft>
          <a:spcPct val="0"/>
        </a:spcAft>
        <a:defRPr sz="4266">
          <a:solidFill>
            <a:srgbClr val="676767"/>
          </a:solidFill>
          <a:latin typeface="Arial" charset="0"/>
          <a:ea typeface="ＭＳ Ｐゴシック" charset="0"/>
        </a:defRPr>
      </a:lvl5pPr>
      <a:lvl6pPr marL="609448" algn="l" defTabSz="912056" rtl="0" eaLnBrk="1" fontAlgn="base" hangingPunct="1">
        <a:lnSpc>
          <a:spcPct val="80000"/>
        </a:lnSpc>
        <a:spcBef>
          <a:spcPct val="0"/>
        </a:spcBef>
        <a:spcAft>
          <a:spcPct val="0"/>
        </a:spcAft>
        <a:defRPr sz="4266">
          <a:solidFill>
            <a:srgbClr val="676767"/>
          </a:solidFill>
          <a:latin typeface="Arial" charset="0"/>
          <a:ea typeface="ＭＳ Ｐゴシック" charset="0"/>
        </a:defRPr>
      </a:lvl6pPr>
      <a:lvl7pPr marL="1218895" algn="l" defTabSz="912056" rtl="0" eaLnBrk="1" fontAlgn="base" hangingPunct="1">
        <a:lnSpc>
          <a:spcPct val="80000"/>
        </a:lnSpc>
        <a:spcBef>
          <a:spcPct val="0"/>
        </a:spcBef>
        <a:spcAft>
          <a:spcPct val="0"/>
        </a:spcAft>
        <a:defRPr sz="4266">
          <a:solidFill>
            <a:srgbClr val="676767"/>
          </a:solidFill>
          <a:latin typeface="Arial" charset="0"/>
          <a:ea typeface="ＭＳ Ｐゴシック" charset="0"/>
        </a:defRPr>
      </a:lvl7pPr>
      <a:lvl8pPr marL="1828343" algn="l" defTabSz="912056" rtl="0" eaLnBrk="1" fontAlgn="base" hangingPunct="1">
        <a:lnSpc>
          <a:spcPct val="80000"/>
        </a:lnSpc>
        <a:spcBef>
          <a:spcPct val="0"/>
        </a:spcBef>
        <a:spcAft>
          <a:spcPct val="0"/>
        </a:spcAft>
        <a:defRPr sz="4266">
          <a:solidFill>
            <a:srgbClr val="676767"/>
          </a:solidFill>
          <a:latin typeface="Arial" charset="0"/>
          <a:ea typeface="ＭＳ Ｐゴシック" charset="0"/>
        </a:defRPr>
      </a:lvl8pPr>
      <a:lvl9pPr marL="2437790" algn="l" defTabSz="912056" rtl="0" eaLnBrk="1" fontAlgn="base" hangingPunct="1">
        <a:lnSpc>
          <a:spcPct val="80000"/>
        </a:lnSpc>
        <a:spcBef>
          <a:spcPct val="0"/>
        </a:spcBef>
        <a:spcAft>
          <a:spcPct val="0"/>
        </a:spcAft>
        <a:defRPr sz="4266">
          <a:solidFill>
            <a:srgbClr val="676767"/>
          </a:solidFill>
          <a:latin typeface="Arial" charset="0"/>
          <a:ea typeface="ＭＳ Ｐゴシック" charset="0"/>
        </a:defRPr>
      </a:lvl9pPr>
    </p:titleStyle>
    <p:bodyStyle>
      <a:lvl1pPr marL="226427" indent="-226427" algn="l" defTabSz="912056"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247" indent="-287795" algn="l" defTabSz="912056" rtl="0" eaLnBrk="1" fontAlgn="base" hangingPunct="1">
        <a:lnSpc>
          <a:spcPct val="95000"/>
        </a:lnSpc>
        <a:spcBef>
          <a:spcPts val="800"/>
        </a:spcBef>
        <a:spcAft>
          <a:spcPct val="0"/>
        </a:spcAft>
        <a:buClr>
          <a:schemeClr val="tx2"/>
        </a:buClr>
        <a:buFont typeface="Arial" charset="0"/>
        <a:buChar char="•"/>
        <a:defRPr lang="en-US" sz="1866" kern="1200" dirty="0">
          <a:solidFill>
            <a:schemeClr val="tx1"/>
          </a:solidFill>
          <a:latin typeface="+mn-lt"/>
          <a:ea typeface="ＭＳ Ｐゴシック" charset="0"/>
          <a:cs typeface="CiscoSans"/>
        </a:defRPr>
      </a:lvl2pPr>
      <a:lvl3pPr marL="575589" indent="-226427" algn="l" defTabSz="912056"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816" indent="-226427" algn="l" defTabSz="912056" rtl="0" eaLnBrk="1" fontAlgn="base" hangingPunct="1">
        <a:lnSpc>
          <a:spcPct val="95000"/>
        </a:lnSpc>
        <a:spcBef>
          <a:spcPts val="833"/>
        </a:spcBef>
        <a:spcAft>
          <a:spcPct val="0"/>
        </a:spcAft>
        <a:buFont typeface="Arial" charset="0"/>
        <a:buChar char="•"/>
        <a:defRPr lang="en-US" sz="1466" kern="1200" dirty="0">
          <a:solidFill>
            <a:schemeClr val="tx1"/>
          </a:solidFill>
          <a:latin typeface="+mn-lt"/>
          <a:ea typeface="ＭＳ Ｐゴシック" charset="0"/>
          <a:cs typeface="CiscoSans"/>
        </a:defRPr>
      </a:lvl4pPr>
      <a:lvl5pPr marL="766042" indent="-226427" algn="l" defTabSz="912056" rtl="0" eaLnBrk="1" fontAlgn="base" hangingPunct="1">
        <a:lnSpc>
          <a:spcPct val="95000"/>
        </a:lnSpc>
        <a:spcBef>
          <a:spcPts val="833"/>
        </a:spcBef>
        <a:spcAft>
          <a:spcPct val="0"/>
        </a:spcAft>
        <a:buFont typeface="Arial" charset="0"/>
        <a:buChar char="•"/>
        <a:defRPr lang="en-US" sz="1466" kern="1200" dirty="0">
          <a:solidFill>
            <a:schemeClr val="tx1"/>
          </a:solidFill>
          <a:latin typeface="+mn-lt"/>
          <a:ea typeface="ＭＳ Ｐゴシック" charset="0"/>
          <a:cs typeface="CiscoSans"/>
        </a:defRPr>
      </a:lvl5pPr>
      <a:lvl6pPr marL="1151520" indent="-228536" algn="l" defTabSz="914141"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480" indent="-228506" algn="l" defTabSz="914141" rtl="0" eaLnBrk="1" latinLnBrk="0" hangingPunct="1">
        <a:spcBef>
          <a:spcPts val="800"/>
        </a:spcBef>
        <a:buFont typeface="Arial" pitchFamily="34" charset="0"/>
        <a:buChar char="•"/>
        <a:defRPr sz="1066" kern="1200" baseline="0">
          <a:solidFill>
            <a:schemeClr val="tx1"/>
          </a:solidFill>
          <a:latin typeface="+mn-lt"/>
          <a:ea typeface="+mn-ea"/>
          <a:cs typeface="+mn-cs"/>
        </a:defRPr>
      </a:lvl7pPr>
      <a:lvl8pPr marL="3199493" indent="0" algn="l" defTabSz="914141" rtl="0" eaLnBrk="1" latinLnBrk="0" hangingPunct="1">
        <a:spcBef>
          <a:spcPct val="20000"/>
        </a:spcBef>
        <a:buFont typeface="Arial" pitchFamily="34" charset="0"/>
        <a:buNone/>
        <a:defRPr sz="2000" kern="1200">
          <a:solidFill>
            <a:schemeClr val="tx1"/>
          </a:solidFill>
          <a:latin typeface="+mn-lt"/>
          <a:ea typeface="+mn-ea"/>
          <a:cs typeface="+mn-cs"/>
        </a:defRPr>
      </a:lvl8pPr>
      <a:lvl9pPr marL="3885099" indent="-228536" algn="l" defTabSz="9141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41" rtl="0" eaLnBrk="1" latinLnBrk="0" hangingPunct="1">
        <a:defRPr sz="1866" kern="1200">
          <a:solidFill>
            <a:schemeClr val="tx1"/>
          </a:solidFill>
          <a:latin typeface="+mn-lt"/>
          <a:ea typeface="+mn-ea"/>
          <a:cs typeface="+mn-cs"/>
        </a:defRPr>
      </a:lvl1pPr>
      <a:lvl2pPr marL="457067" algn="l" defTabSz="914141" rtl="0" eaLnBrk="1" latinLnBrk="0" hangingPunct="1">
        <a:defRPr sz="1866" kern="1200">
          <a:solidFill>
            <a:schemeClr val="tx1"/>
          </a:solidFill>
          <a:latin typeface="+mn-lt"/>
          <a:ea typeface="+mn-ea"/>
          <a:cs typeface="+mn-cs"/>
        </a:defRPr>
      </a:lvl2pPr>
      <a:lvl3pPr marL="914141" algn="l" defTabSz="914141" rtl="0" eaLnBrk="1" latinLnBrk="0" hangingPunct="1">
        <a:defRPr sz="1866" kern="1200">
          <a:solidFill>
            <a:schemeClr val="tx1"/>
          </a:solidFill>
          <a:latin typeface="+mn-lt"/>
          <a:ea typeface="+mn-ea"/>
          <a:cs typeface="+mn-cs"/>
        </a:defRPr>
      </a:lvl3pPr>
      <a:lvl4pPr marL="1371210" algn="l" defTabSz="914141" rtl="0" eaLnBrk="1" latinLnBrk="0" hangingPunct="1">
        <a:defRPr sz="1866" kern="1200">
          <a:solidFill>
            <a:schemeClr val="tx1"/>
          </a:solidFill>
          <a:latin typeface="+mn-lt"/>
          <a:ea typeface="+mn-ea"/>
          <a:cs typeface="+mn-cs"/>
        </a:defRPr>
      </a:lvl4pPr>
      <a:lvl5pPr marL="1828283" algn="l" defTabSz="914141" rtl="0" eaLnBrk="1" latinLnBrk="0" hangingPunct="1">
        <a:defRPr sz="1866" kern="1200">
          <a:solidFill>
            <a:schemeClr val="tx1"/>
          </a:solidFill>
          <a:latin typeface="+mn-lt"/>
          <a:ea typeface="+mn-ea"/>
          <a:cs typeface="+mn-cs"/>
        </a:defRPr>
      </a:lvl5pPr>
      <a:lvl6pPr marL="2285350" algn="l" defTabSz="914141" rtl="0" eaLnBrk="1" latinLnBrk="0" hangingPunct="1">
        <a:defRPr sz="1866" kern="1200">
          <a:solidFill>
            <a:schemeClr val="tx1"/>
          </a:solidFill>
          <a:latin typeface="+mn-lt"/>
          <a:ea typeface="+mn-ea"/>
          <a:cs typeface="+mn-cs"/>
        </a:defRPr>
      </a:lvl6pPr>
      <a:lvl7pPr marL="2742424" algn="l" defTabSz="914141" rtl="0" eaLnBrk="1" latinLnBrk="0" hangingPunct="1">
        <a:defRPr sz="1866" kern="1200">
          <a:solidFill>
            <a:schemeClr val="tx1"/>
          </a:solidFill>
          <a:latin typeface="+mn-lt"/>
          <a:ea typeface="+mn-ea"/>
          <a:cs typeface="+mn-cs"/>
        </a:defRPr>
      </a:lvl7pPr>
      <a:lvl8pPr marL="3199493" algn="l" defTabSz="914141" rtl="0" eaLnBrk="1" latinLnBrk="0" hangingPunct="1">
        <a:defRPr sz="1866" kern="1200">
          <a:solidFill>
            <a:schemeClr val="tx1"/>
          </a:solidFill>
          <a:latin typeface="+mn-lt"/>
          <a:ea typeface="+mn-ea"/>
          <a:cs typeface="+mn-cs"/>
        </a:defRPr>
      </a:lvl8pPr>
      <a:lvl9pPr marL="3656566" algn="l" defTabSz="914141" rtl="0" eaLnBrk="1" latinLnBrk="0" hangingPunct="1">
        <a:defRPr sz="186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56">
          <p15:clr>
            <a:srgbClr val="F26B43"/>
          </p15:clr>
        </p15:guide>
        <p15:guide id="2" pos="448">
          <p15:clr>
            <a:srgbClr val="F26B43"/>
          </p15:clr>
        </p15:guide>
        <p15:guide id="3" pos="7262">
          <p15:clr>
            <a:srgbClr val="F26B43"/>
          </p15:clr>
        </p15:guide>
        <p15:guide id="4" orient="horz" pos="1009">
          <p15:clr>
            <a:srgbClr val="F26B43"/>
          </p15:clr>
        </p15:guide>
        <p15:guide id="5" orient="horz" pos="447">
          <p15:clr>
            <a:srgbClr val="F26B43"/>
          </p15:clr>
        </p15:guide>
        <p15:guide id="6" pos="3834">
          <p15:clr>
            <a:srgbClr val="F26B43"/>
          </p15:clr>
        </p15:guide>
        <p15:guide id="7" orient="horz" pos="139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hyperlink" Target="https://tbv3-ui.ciscodcloud.com/"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wwwin-github.cisco.com/brmcdoug/cilium-srv6"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kubernetes.io/"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kubernetes.io/docs/concepts/overview/component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hyperlink" Target="https://www.youtube.com/watch?v=vJaOKGWiyvU&amp;t=24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in-github.cisco.com/emear-telcocloud/iblog" TargetMode="External"/><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59.png"/><Relationship Id="rId3" Type="http://schemas.openxmlformats.org/officeDocument/2006/relationships/image" Target="../media/image14.png"/><Relationship Id="rId7" Type="http://schemas.openxmlformats.org/officeDocument/2006/relationships/image" Target="../media/image54.png"/><Relationship Id="rId12" Type="http://schemas.openxmlformats.org/officeDocument/2006/relationships/image" Target="../media/image58.sv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3.tiff"/><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hyperlink" Target="https://isovalent.com/blog/post/networking-and-ebpf-predictions-for-2024/"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hyperlink" Target="https://cilium.myspreadshop.com/all" TargetMode="External"/><Relationship Id="rId3" Type="http://schemas.openxmlformats.org/officeDocument/2006/relationships/hyperlink" Target="https://cilium.io/get-started/" TargetMode="External"/><Relationship Id="rId7" Type="http://schemas.openxmlformats.org/officeDocument/2006/relationships/hyperlink" Target="https://isovalent.com/resource-library/lab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isovalent.com/blog/post/introducing-the-new-kubernetes-networking-and-cilium-for-the-network-engineer-ebook/" TargetMode="External"/><Relationship Id="rId5" Type="http://schemas.openxmlformats.org/officeDocument/2006/relationships/hyperlink" Target="https://www.youtube.com/watch?v=Wb_vD3XZYOA" TargetMode="External"/><Relationship Id="rId10" Type="http://schemas.openxmlformats.org/officeDocument/2006/relationships/hyperlink" Target="https://github.com/segmentrouting/srv6-labs" TargetMode="External"/><Relationship Id="rId4" Type="http://schemas.openxmlformats.org/officeDocument/2006/relationships/hyperlink" Target="https://ebpf.io/" TargetMode="External"/><Relationship Id="rId9" Type="http://schemas.openxmlformats.org/officeDocument/2006/relationships/hyperlink" Target="https://wwwin-github.cisco.com/brmcdoug/cilium-srv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jpeg"/><Relationship Id="rId15" Type="http://schemas.openxmlformats.org/officeDocument/2006/relationships/image" Target="../media/image29.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hyperlink" Target="https://cilium.io/adopter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5EF884-DE8A-D642-A9E0-7D973D8226F3}"/>
              </a:ext>
            </a:extLst>
          </p:cNvPr>
          <p:cNvSpPr>
            <a:spLocks noGrp="1"/>
          </p:cNvSpPr>
          <p:nvPr>
            <p:ph type="ctrTitle"/>
          </p:nvPr>
        </p:nvSpPr>
        <p:spPr/>
        <p:txBody>
          <a:bodyPr/>
          <a:lstStyle/>
          <a:p>
            <a:r>
              <a:rPr lang="en-US" dirty="0">
                <a:solidFill>
                  <a:srgbClr val="FFFFFF"/>
                </a:solidFill>
              </a:rPr>
              <a:t>Cilium SRv6 Lab:</a:t>
            </a:r>
            <a:br>
              <a:rPr lang="en-US" dirty="0">
                <a:solidFill>
                  <a:srgbClr val="FFFFFF"/>
                </a:solidFill>
              </a:rPr>
            </a:br>
            <a:r>
              <a:rPr lang="en-US" sz="3600" dirty="0">
                <a:solidFill>
                  <a:srgbClr val="FFFFFF"/>
                </a:solidFill>
              </a:rPr>
              <a:t>A Pathway to Cloud Native SP Network Services</a:t>
            </a:r>
            <a:br>
              <a:rPr lang="en-US" sz="1800" dirty="0">
                <a:effectLst/>
                <a:latin typeface="Calibri" panose="020F0502020204030204" pitchFamily="34" charset="0"/>
                <a:ea typeface="Aptos" panose="020B0004020202020204" pitchFamily="34" charset="0"/>
              </a:rPr>
            </a:br>
            <a:endParaRPr lang="en-US" sz="5398" dirty="0">
              <a:solidFill>
                <a:srgbClr val="FFFFFF"/>
              </a:solidFill>
            </a:endParaRPr>
          </a:p>
        </p:txBody>
      </p:sp>
      <p:sp>
        <p:nvSpPr>
          <p:cNvPr id="4" name="Text Placeholder 3">
            <a:extLst>
              <a:ext uri="{FF2B5EF4-FFF2-40B4-BE49-F238E27FC236}">
                <a16:creationId xmlns:a16="http://schemas.microsoft.com/office/drawing/2014/main" id="{23951129-7603-A943-6FF8-21F3733D7307}"/>
              </a:ext>
            </a:extLst>
          </p:cNvPr>
          <p:cNvSpPr>
            <a:spLocks noGrp="1"/>
          </p:cNvSpPr>
          <p:nvPr>
            <p:ph type="body" sz="quarter" idx="13"/>
          </p:nvPr>
        </p:nvSpPr>
        <p:spPr/>
        <p:txBody>
          <a:bodyPr vert="horz" lIns="0" tIns="0" rIns="0" bIns="0" rtlCol="0" anchor="t">
            <a:noAutofit/>
          </a:bodyPr>
          <a:lstStyle/>
          <a:p>
            <a:pPr>
              <a:spcBef>
                <a:spcPts val="1000"/>
              </a:spcBef>
            </a:pPr>
            <a:r>
              <a:rPr lang="en-US" sz="2000" dirty="0">
                <a:solidFill>
                  <a:srgbClr val="FFFFFF"/>
                </a:solidFill>
              </a:rPr>
              <a:t>Bruce McDougall</a:t>
            </a:r>
          </a:p>
          <a:p>
            <a:pPr>
              <a:spcBef>
                <a:spcPts val="1000"/>
              </a:spcBef>
            </a:pPr>
            <a:r>
              <a:rPr lang="en-US" sz="2000" dirty="0">
                <a:solidFill>
                  <a:srgbClr val="FFFFFF"/>
                </a:solidFill>
              </a:rPr>
              <a:t>Nicolas Michel</a:t>
            </a:r>
          </a:p>
          <a:p>
            <a:pPr>
              <a:spcBef>
                <a:spcPts val="1000"/>
              </a:spcBef>
            </a:pPr>
            <a:r>
              <a:rPr lang="en-US" sz="2000" dirty="0">
                <a:solidFill>
                  <a:srgbClr val="FFFFFF"/>
                </a:solidFill>
              </a:rPr>
              <a:t>Nov 2024</a:t>
            </a:r>
          </a:p>
          <a:p>
            <a:endParaRPr lang="en-US" dirty="0">
              <a:solidFill>
                <a:srgbClr val="FFFFFF"/>
              </a:solidFill>
            </a:endParaRPr>
          </a:p>
        </p:txBody>
      </p:sp>
    </p:spTree>
    <p:custDataLst>
      <p:tags r:id="rId1"/>
    </p:custDataLst>
    <p:extLst>
      <p:ext uri="{BB962C8B-B14F-4D97-AF65-F5344CB8AC3E}">
        <p14:creationId xmlns:p14="http://schemas.microsoft.com/office/powerpoint/2010/main" val="290355255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network&#10;&#10;Description automatically generated">
            <a:extLst>
              <a:ext uri="{FF2B5EF4-FFF2-40B4-BE49-F238E27FC236}">
                <a16:creationId xmlns:a16="http://schemas.microsoft.com/office/drawing/2014/main" id="{6E064E21-66A0-05AA-85E8-58BB56318069}"/>
              </a:ext>
            </a:extLst>
          </p:cNvPr>
          <p:cNvPicPr>
            <a:picLocks noChangeAspect="1"/>
          </p:cNvPicPr>
          <p:nvPr/>
        </p:nvPicPr>
        <p:blipFill>
          <a:blip r:embed="rId2"/>
          <a:stretch>
            <a:fillRect/>
          </a:stretch>
        </p:blipFill>
        <p:spPr>
          <a:xfrm>
            <a:off x="4887106" y="1224076"/>
            <a:ext cx="6806007" cy="4888346"/>
          </a:xfrm>
          <a:prstGeom prst="rect">
            <a:avLst/>
          </a:prstGeom>
        </p:spPr>
      </p:pic>
      <p:sp>
        <p:nvSpPr>
          <p:cNvPr id="2" name="Text Placeholder 1">
            <a:extLst>
              <a:ext uri="{FF2B5EF4-FFF2-40B4-BE49-F238E27FC236}">
                <a16:creationId xmlns:a16="http://schemas.microsoft.com/office/drawing/2014/main" id="{25E41311-7BC5-AE34-0B26-F75FE05ACFD3}"/>
              </a:ext>
            </a:extLst>
          </p:cNvPr>
          <p:cNvSpPr>
            <a:spLocks noGrp="1"/>
          </p:cNvSpPr>
          <p:nvPr>
            <p:ph type="body" sz="quarter" idx="10"/>
          </p:nvPr>
        </p:nvSpPr>
        <p:spPr>
          <a:xfrm>
            <a:off x="711012" y="1274516"/>
            <a:ext cx="5180251" cy="4034331"/>
          </a:xfrm>
        </p:spPr>
        <p:txBody>
          <a:bodyPr/>
          <a:lstStyle/>
          <a:p>
            <a:pPr>
              <a:spcBef>
                <a:spcPts val="900"/>
              </a:spcBef>
            </a:pPr>
            <a:r>
              <a:rPr lang="en-US" sz="1800" dirty="0">
                <a:solidFill>
                  <a:schemeClr val="accent3">
                    <a:lumMod val="50000"/>
                  </a:schemeClr>
                </a:solidFill>
              </a:rPr>
              <a:t>Ubuntu 22.04 VM: </a:t>
            </a:r>
            <a:r>
              <a:rPr lang="en-US" sz="1800" b="1" dirty="0">
                <a:solidFill>
                  <a:schemeClr val="tx2"/>
                </a:solidFill>
              </a:rPr>
              <a:t>topology-host</a:t>
            </a:r>
          </a:p>
          <a:p>
            <a:pPr>
              <a:spcBef>
                <a:spcPts val="900"/>
              </a:spcBef>
            </a:pPr>
            <a:r>
              <a:rPr lang="en-US" sz="1800" dirty="0">
                <a:solidFill>
                  <a:schemeClr val="accent3">
                    <a:lumMod val="50000"/>
                  </a:schemeClr>
                </a:solidFill>
              </a:rPr>
              <a:t>32 vCPU, 96GB memory</a:t>
            </a:r>
          </a:p>
          <a:p>
            <a:pPr>
              <a:spcBef>
                <a:spcPts val="900"/>
              </a:spcBef>
            </a:pPr>
            <a:r>
              <a:rPr lang="en-US" sz="1800" dirty="0">
                <a:solidFill>
                  <a:schemeClr val="accent3">
                    <a:lumMod val="50000"/>
                  </a:schemeClr>
                </a:solidFill>
              </a:rPr>
              <a:t>Access </a:t>
            </a:r>
            <a:r>
              <a:rPr lang="en-US" sz="1800" dirty="0" err="1">
                <a:solidFill>
                  <a:schemeClr val="accent3">
                    <a:lumMod val="50000"/>
                  </a:schemeClr>
                </a:solidFill>
              </a:rPr>
              <a:t>dCloud</a:t>
            </a:r>
            <a:r>
              <a:rPr lang="en-US" sz="1800" dirty="0">
                <a:solidFill>
                  <a:schemeClr val="accent3">
                    <a:lumMod val="50000"/>
                  </a:schemeClr>
                </a:solidFill>
              </a:rPr>
              <a:t> via AnyConnect VPN</a:t>
            </a:r>
          </a:p>
          <a:p>
            <a:pPr>
              <a:spcBef>
                <a:spcPts val="900"/>
              </a:spcBef>
            </a:pPr>
            <a:r>
              <a:rPr lang="en-US" sz="1800" dirty="0" err="1">
                <a:solidFill>
                  <a:schemeClr val="accent3">
                    <a:lumMod val="50000"/>
                  </a:schemeClr>
                </a:solidFill>
              </a:rPr>
              <a:t>Containerlab</a:t>
            </a:r>
            <a:endParaRPr lang="en-US" sz="1800" dirty="0">
              <a:solidFill>
                <a:schemeClr val="accent3">
                  <a:lumMod val="50000"/>
                </a:schemeClr>
              </a:solidFill>
            </a:endParaRPr>
          </a:p>
          <a:p>
            <a:pPr>
              <a:spcBef>
                <a:spcPts val="900"/>
              </a:spcBef>
            </a:pPr>
            <a:r>
              <a:rPr lang="en-US" sz="1800" dirty="0">
                <a:solidFill>
                  <a:schemeClr val="accent3">
                    <a:lumMod val="50000"/>
                  </a:schemeClr>
                </a:solidFill>
              </a:rPr>
              <a:t>Docker</a:t>
            </a:r>
          </a:p>
          <a:p>
            <a:pPr>
              <a:spcBef>
                <a:spcPts val="900"/>
              </a:spcBef>
            </a:pPr>
            <a:r>
              <a:rPr lang="en-US" sz="1800" dirty="0" err="1">
                <a:solidFill>
                  <a:schemeClr val="accent3">
                    <a:lumMod val="50000"/>
                  </a:schemeClr>
                </a:solidFill>
              </a:rPr>
              <a:t>XRd</a:t>
            </a:r>
            <a:r>
              <a:rPr lang="en-US" sz="1800" dirty="0">
                <a:solidFill>
                  <a:schemeClr val="accent3">
                    <a:lumMod val="50000"/>
                  </a:schemeClr>
                </a:solidFill>
              </a:rPr>
              <a:t> image(s)</a:t>
            </a:r>
          </a:p>
          <a:p>
            <a:pPr>
              <a:spcBef>
                <a:spcPts val="900"/>
              </a:spcBef>
            </a:pPr>
            <a:r>
              <a:rPr lang="en-US" sz="1800" dirty="0">
                <a:solidFill>
                  <a:schemeClr val="accent3">
                    <a:lumMod val="50000"/>
                  </a:schemeClr>
                </a:solidFill>
              </a:rPr>
              <a:t>Nested Virtualization: KVM</a:t>
            </a:r>
          </a:p>
          <a:p>
            <a:pPr>
              <a:spcBef>
                <a:spcPts val="900"/>
              </a:spcBef>
            </a:pPr>
            <a:r>
              <a:rPr lang="en-US" sz="1800" dirty="0">
                <a:solidFill>
                  <a:schemeClr val="accent3">
                    <a:lumMod val="50000"/>
                  </a:schemeClr>
                </a:solidFill>
              </a:rPr>
              <a:t>Prebuilt nested VM images</a:t>
            </a:r>
          </a:p>
          <a:p>
            <a:pPr>
              <a:spcBef>
                <a:spcPts val="900"/>
              </a:spcBef>
            </a:pPr>
            <a:r>
              <a:rPr lang="en-US" sz="1800" dirty="0">
                <a:solidFill>
                  <a:schemeClr val="accent3">
                    <a:lumMod val="50000"/>
                  </a:schemeClr>
                </a:solidFill>
              </a:rPr>
              <a:t>Build your own?</a:t>
            </a:r>
          </a:p>
          <a:p>
            <a:pPr lvl="1">
              <a:spcBef>
                <a:spcPts val="900"/>
              </a:spcBef>
            </a:pPr>
            <a:r>
              <a:rPr lang="en-US" sz="1600" dirty="0">
                <a:solidFill>
                  <a:schemeClr val="accent3">
                    <a:lumMod val="50000"/>
                  </a:schemeClr>
                </a:solidFill>
                <a:hlinkClick r:id="rId3"/>
              </a:rPr>
              <a:t>https://tbv3-ui.ciscodcloud.com/</a:t>
            </a:r>
            <a:endParaRPr lang="en-US" sz="1600" dirty="0">
              <a:solidFill>
                <a:schemeClr val="accent3">
                  <a:lumMod val="50000"/>
                </a:schemeClr>
              </a:solidFill>
            </a:endParaRPr>
          </a:p>
          <a:p>
            <a:pPr>
              <a:spcBef>
                <a:spcPts val="900"/>
              </a:spcBef>
            </a:pPr>
            <a:endParaRPr lang="en-US" sz="1800" dirty="0">
              <a:solidFill>
                <a:schemeClr val="accent3">
                  <a:lumMod val="50000"/>
                </a:schemeClr>
              </a:solidFill>
            </a:endParaRPr>
          </a:p>
        </p:txBody>
      </p:sp>
      <p:sp>
        <p:nvSpPr>
          <p:cNvPr id="4" name="Title 3">
            <a:extLst>
              <a:ext uri="{FF2B5EF4-FFF2-40B4-BE49-F238E27FC236}">
                <a16:creationId xmlns:a16="http://schemas.microsoft.com/office/drawing/2014/main" id="{C44FCCF4-EB57-8A27-5D58-7F79D164F1F0}"/>
              </a:ext>
            </a:extLst>
          </p:cNvPr>
          <p:cNvSpPr>
            <a:spLocks noGrp="1"/>
          </p:cNvSpPr>
          <p:nvPr>
            <p:ph type="title"/>
          </p:nvPr>
        </p:nvSpPr>
        <p:spPr>
          <a:xfrm>
            <a:off x="711012" y="492239"/>
            <a:ext cx="8072241" cy="731837"/>
          </a:xfrm>
        </p:spPr>
        <p:txBody>
          <a:bodyPr/>
          <a:lstStyle/>
          <a:p>
            <a:r>
              <a:rPr lang="en-US" sz="4399" dirty="0" err="1">
                <a:solidFill>
                  <a:schemeClr val="bg1">
                    <a:lumMod val="90000"/>
                    <a:lumOff val="10000"/>
                  </a:schemeClr>
                </a:solidFill>
                <a:latin typeface="CiscoSans ExtraLight" panose="020B0303020201020303" pitchFamily="34" charset="0"/>
              </a:rPr>
              <a:t>dCloud</a:t>
            </a:r>
            <a:r>
              <a:rPr lang="en-US" sz="4399" dirty="0">
                <a:solidFill>
                  <a:schemeClr val="bg1">
                    <a:lumMod val="90000"/>
                    <a:lumOff val="10000"/>
                  </a:schemeClr>
                </a:solidFill>
                <a:latin typeface="CiscoSans ExtraLight" panose="020B0303020201020303" pitchFamily="34" charset="0"/>
              </a:rPr>
              <a:t> Lab Topology</a:t>
            </a:r>
          </a:p>
        </p:txBody>
      </p:sp>
      <p:sp>
        <p:nvSpPr>
          <p:cNvPr id="8" name="TextBox 7">
            <a:extLst>
              <a:ext uri="{FF2B5EF4-FFF2-40B4-BE49-F238E27FC236}">
                <a16:creationId xmlns:a16="http://schemas.microsoft.com/office/drawing/2014/main" id="{67A3B9CE-8686-5F0D-4879-F520408255F0}"/>
              </a:ext>
            </a:extLst>
          </p:cNvPr>
          <p:cNvSpPr txBox="1"/>
          <p:nvPr/>
        </p:nvSpPr>
        <p:spPr>
          <a:xfrm>
            <a:off x="711012" y="5260318"/>
            <a:ext cx="3755480" cy="584775"/>
          </a:xfrm>
          <a:prstGeom prst="rect">
            <a:avLst/>
          </a:prstGeom>
          <a:noFill/>
        </p:spPr>
        <p:txBody>
          <a:bodyPr wrap="square">
            <a:spAutoFit/>
          </a:bodyPr>
          <a:lstStyle/>
          <a:p>
            <a:r>
              <a:rPr lang="en-US" sz="1600" dirty="0">
                <a:solidFill>
                  <a:schemeClr val="accent3">
                    <a:lumMod val="25000"/>
                  </a:schemeClr>
                </a:solidFill>
                <a:hlinkClick r:id="rId4">
                  <a:extLst>
                    <a:ext uri="{A12FA001-AC4F-418D-AE19-62706E023703}">
                      <ahyp:hlinkClr xmlns:ahyp="http://schemas.microsoft.com/office/drawing/2018/hyperlinkcolor" val="tx"/>
                    </a:ext>
                  </a:extLst>
                </a:hlinkClick>
              </a:rPr>
              <a:t>https://wwwin-github.cisco.com/brmcdoug/cilium-srv6</a:t>
            </a:r>
            <a:endParaRPr lang="en-US" sz="1600" dirty="0">
              <a:solidFill>
                <a:schemeClr val="accent3">
                  <a:lumMod val="25000"/>
                </a:schemeClr>
              </a:solidFill>
            </a:endParaRPr>
          </a:p>
        </p:txBody>
      </p:sp>
    </p:spTree>
    <p:extLst>
      <p:ext uri="{BB962C8B-B14F-4D97-AF65-F5344CB8AC3E}">
        <p14:creationId xmlns:p14="http://schemas.microsoft.com/office/powerpoint/2010/main" val="382897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A97A4-5FBC-3440-F67B-5D2B7FD48A6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DF06068-841C-AE55-288B-409DE2E3B2F8}"/>
              </a:ext>
            </a:extLst>
          </p:cNvPr>
          <p:cNvSpPr>
            <a:spLocks noGrp="1"/>
          </p:cNvSpPr>
          <p:nvPr>
            <p:ph type="body" sz="quarter" idx="10"/>
          </p:nvPr>
        </p:nvSpPr>
        <p:spPr>
          <a:xfrm>
            <a:off x="248558" y="1064025"/>
            <a:ext cx="10972959" cy="4729950"/>
          </a:xfrm>
        </p:spPr>
        <p:txBody>
          <a:bodyPr lIns="0" tIns="45710" rIns="0" bIns="45710" anchor="t">
            <a:noAutofit/>
          </a:bodyPr>
          <a:lstStyle/>
          <a:p>
            <a:pPr marL="232410" indent="-156210"/>
            <a:r>
              <a:rPr lang="en-US" sz="1600">
                <a:ea typeface="+mn-lt"/>
                <a:cs typeface="+mn-lt"/>
              </a:rPr>
              <a:t>Open-source but heavily used (and maintained) by Nokia’s PLM and TMEs</a:t>
            </a:r>
            <a:endParaRPr lang="en-US" sz="1600"/>
          </a:p>
          <a:p>
            <a:pPr marL="232410" indent="-156210"/>
            <a:r>
              <a:rPr lang="en-US" sz="1600">
                <a:ea typeface="+mn-lt"/>
                <a:cs typeface="+mn-lt"/>
              </a:rPr>
              <a:t>Not just another GNS3, </a:t>
            </a:r>
            <a:r>
              <a:rPr lang="en-US" sz="1600" err="1">
                <a:ea typeface="+mn-lt"/>
                <a:cs typeface="+mn-lt"/>
              </a:rPr>
              <a:t>PacketTracer</a:t>
            </a:r>
            <a:r>
              <a:rPr lang="en-US" sz="1600">
                <a:ea typeface="+mn-lt"/>
                <a:cs typeface="+mn-lt"/>
              </a:rPr>
              <a:t>, Eve-NG (</a:t>
            </a:r>
            <a:r>
              <a:rPr lang="en-US" sz="1600" err="1">
                <a:ea typeface="+mn-lt"/>
                <a:cs typeface="+mn-lt"/>
              </a:rPr>
              <a:t>UnetLab</a:t>
            </a:r>
            <a:r>
              <a:rPr lang="en-US" sz="1600">
                <a:ea typeface="+mn-lt"/>
                <a:cs typeface="+mn-lt"/>
              </a:rPr>
              <a:t> for OGs), CML (VIRL), Boson </a:t>
            </a:r>
            <a:r>
              <a:rPr lang="en-US" sz="1600" err="1">
                <a:ea typeface="+mn-lt"/>
                <a:cs typeface="+mn-lt"/>
              </a:rPr>
              <a:t>NetSim</a:t>
            </a:r>
            <a:r>
              <a:rPr lang="en-US" sz="1600">
                <a:ea typeface="+mn-lt"/>
                <a:cs typeface="+mn-lt"/>
              </a:rPr>
              <a:t> (Real OGs)</a:t>
            </a:r>
            <a:endParaRPr lang="en-US" sz="2650">
              <a:cs typeface="+mn-lt"/>
            </a:endParaRPr>
          </a:p>
          <a:p>
            <a:pPr marL="384810" lvl="1" indent="-151765">
              <a:buFont typeface="Courier New"/>
              <a:buChar char="o"/>
            </a:pPr>
            <a:r>
              <a:rPr lang="en-US" sz="1300">
                <a:ea typeface="+mn-lt"/>
                <a:cs typeface="+mn-lt"/>
              </a:rPr>
              <a:t>Why do we need it ? Do we want to re-invent the wheel again. ?</a:t>
            </a:r>
            <a:endParaRPr lang="en-US" sz="1300"/>
          </a:p>
          <a:p>
            <a:pPr marL="232448" indent="-151765"/>
            <a:r>
              <a:rPr lang="en-US" sz="1567">
                <a:ea typeface="+mn-lt"/>
                <a:cs typeface="+mn-lt"/>
              </a:rPr>
              <a:t>Containerlab is a CLI (YAML) based container orchestrator that will create your networking labs and topology, and everything needed:</a:t>
            </a:r>
          </a:p>
          <a:p>
            <a:pPr lvl="1"/>
            <a:r>
              <a:rPr lang="en-GB" sz="1300">
                <a:ea typeface="+mn-lt"/>
                <a:cs typeface="+mn-lt"/>
              </a:rPr>
              <a:t>Topology Images (docker images)</a:t>
            </a:r>
          </a:p>
          <a:p>
            <a:pPr lvl="1"/>
            <a:r>
              <a:rPr lang="en-GB" sz="1300">
                <a:ea typeface="+mn-lt"/>
                <a:cs typeface="+mn-lt"/>
              </a:rPr>
              <a:t>Topology Link (docker networking !)</a:t>
            </a:r>
          </a:p>
          <a:p>
            <a:pPr lvl="1"/>
            <a:r>
              <a:rPr lang="en-GB" sz="1300">
                <a:ea typeface="+mn-lt"/>
                <a:cs typeface="+mn-lt"/>
              </a:rPr>
              <a:t>Support Container based Network Operating System (</a:t>
            </a:r>
            <a:r>
              <a:rPr lang="en-GB" sz="1300" err="1">
                <a:ea typeface="+mn-lt"/>
                <a:cs typeface="+mn-lt"/>
              </a:rPr>
              <a:t>cNOS</a:t>
            </a:r>
            <a:r>
              <a:rPr lang="en-GB" sz="1300">
                <a:ea typeface="+mn-lt"/>
                <a:cs typeface="+mn-lt"/>
              </a:rPr>
              <a:t>):</a:t>
            </a:r>
          </a:p>
          <a:p>
            <a:pPr lvl="2"/>
            <a:r>
              <a:rPr lang="en-GB" sz="1300">
                <a:ea typeface="+mn-lt"/>
                <a:cs typeface="+mn-lt"/>
              </a:rPr>
              <a:t>Cisco </a:t>
            </a:r>
            <a:r>
              <a:rPr lang="en-GB" sz="1300" err="1">
                <a:ea typeface="+mn-lt"/>
                <a:cs typeface="+mn-lt"/>
              </a:rPr>
              <a:t>XRd</a:t>
            </a:r>
            <a:endParaRPr lang="en-GB" sz="1300">
              <a:ea typeface="+mn-lt"/>
              <a:cs typeface="+mn-lt"/>
            </a:endParaRPr>
          </a:p>
          <a:p>
            <a:pPr lvl="2"/>
            <a:r>
              <a:rPr lang="en-GB" sz="1300">
                <a:ea typeface="+mn-lt"/>
                <a:cs typeface="+mn-lt"/>
              </a:rPr>
              <a:t>Sonic</a:t>
            </a:r>
          </a:p>
          <a:p>
            <a:pPr lvl="2"/>
            <a:r>
              <a:rPr lang="en-GB" sz="1300">
                <a:ea typeface="+mn-lt"/>
                <a:cs typeface="+mn-lt"/>
              </a:rPr>
              <a:t>Cumulus CX</a:t>
            </a:r>
          </a:p>
          <a:p>
            <a:pPr lvl="2"/>
            <a:r>
              <a:rPr lang="en-GB" sz="1300">
                <a:ea typeface="+mn-lt"/>
                <a:cs typeface="+mn-lt"/>
              </a:rPr>
              <a:t>Arista </a:t>
            </a:r>
            <a:r>
              <a:rPr lang="en-GB" sz="1300" err="1">
                <a:ea typeface="+mn-lt"/>
                <a:cs typeface="+mn-lt"/>
              </a:rPr>
              <a:t>cEOS</a:t>
            </a:r>
            <a:endParaRPr lang="en-GB" sz="1300">
              <a:ea typeface="+mn-lt"/>
              <a:cs typeface="+mn-lt"/>
            </a:endParaRPr>
          </a:p>
          <a:p>
            <a:pPr lvl="1"/>
            <a:r>
              <a:rPr lang="en-GB" sz="1300">
                <a:ea typeface="+mn-lt"/>
                <a:cs typeface="+mn-lt"/>
              </a:rPr>
              <a:t>Support Virtual Machine based Network Operating System (</a:t>
            </a:r>
            <a:r>
              <a:rPr lang="en-GB" sz="1300" err="1">
                <a:ea typeface="+mn-lt"/>
                <a:cs typeface="+mn-lt"/>
              </a:rPr>
              <a:t>vNOS</a:t>
            </a:r>
            <a:r>
              <a:rPr lang="en-GB" sz="1300">
                <a:ea typeface="+mn-lt"/>
                <a:cs typeface="+mn-lt"/>
              </a:rPr>
              <a:t>):</a:t>
            </a:r>
          </a:p>
          <a:p>
            <a:pPr lvl="2"/>
            <a:r>
              <a:rPr lang="en-GB" sz="1300">
                <a:ea typeface="+mn-lt"/>
                <a:cs typeface="+mn-lt"/>
              </a:rPr>
              <a:t>Cisco IOS XRv9k – Nexus 9kv – Cisco C8000v – Cisco C9000v</a:t>
            </a:r>
          </a:p>
          <a:p>
            <a:pPr lvl="2"/>
            <a:r>
              <a:rPr lang="en-GB" sz="1300">
                <a:ea typeface="+mn-lt"/>
                <a:cs typeface="+mn-lt"/>
              </a:rPr>
              <a:t>Juniper </a:t>
            </a:r>
            <a:r>
              <a:rPr lang="en-GB" sz="1300" err="1">
                <a:ea typeface="+mn-lt"/>
                <a:cs typeface="+mn-lt"/>
              </a:rPr>
              <a:t>vMX</a:t>
            </a:r>
            <a:r>
              <a:rPr lang="en-GB" sz="1300">
                <a:ea typeface="+mn-lt"/>
                <a:cs typeface="+mn-lt"/>
              </a:rPr>
              <a:t> …</a:t>
            </a:r>
          </a:p>
          <a:p>
            <a:pPr lvl="2"/>
            <a:r>
              <a:rPr lang="en-GB" sz="1300">
                <a:ea typeface="+mn-lt"/>
                <a:cs typeface="+mn-lt"/>
              </a:rPr>
              <a:t>Palo Alto PAN</a:t>
            </a:r>
          </a:p>
          <a:p>
            <a:pPr lvl="2"/>
            <a:r>
              <a:rPr lang="en-GB" sz="1300">
                <a:ea typeface="+mn-lt"/>
                <a:cs typeface="+mn-lt"/>
              </a:rPr>
              <a:t>Checkpoint</a:t>
            </a:r>
          </a:p>
          <a:p>
            <a:pPr lvl="2"/>
            <a:r>
              <a:rPr lang="en-GB" sz="1300">
                <a:ea typeface="+mn-lt"/>
                <a:cs typeface="+mn-lt"/>
              </a:rPr>
              <a:t>Fortinet</a:t>
            </a:r>
          </a:p>
          <a:p>
            <a:pPr marL="232448" indent="-151765"/>
            <a:endParaRPr lang="en-US" sz="1567">
              <a:ea typeface="+mn-lt"/>
              <a:cs typeface="+mn-lt"/>
            </a:endParaRPr>
          </a:p>
          <a:p>
            <a:pPr marL="384810" lvl="1" indent="-151765">
              <a:buFont typeface="Courier New"/>
              <a:buChar char="o"/>
            </a:pPr>
            <a:endParaRPr lang="en-US" sz="1300"/>
          </a:p>
          <a:p>
            <a:pPr marL="232410" indent="-156210"/>
            <a:endParaRPr lang="en-US" sz="1600"/>
          </a:p>
        </p:txBody>
      </p:sp>
      <p:sp>
        <p:nvSpPr>
          <p:cNvPr id="4" name="Title 3">
            <a:extLst>
              <a:ext uri="{FF2B5EF4-FFF2-40B4-BE49-F238E27FC236}">
                <a16:creationId xmlns:a16="http://schemas.microsoft.com/office/drawing/2014/main" id="{CBF1239B-4E33-DEE4-36B6-B150526F3FC6}"/>
              </a:ext>
            </a:extLst>
          </p:cNvPr>
          <p:cNvSpPr>
            <a:spLocks noGrp="1"/>
          </p:cNvSpPr>
          <p:nvPr>
            <p:ph type="title"/>
          </p:nvPr>
        </p:nvSpPr>
        <p:spPr>
          <a:xfrm>
            <a:off x="711012" y="492239"/>
            <a:ext cx="8072241" cy="731837"/>
          </a:xfrm>
        </p:spPr>
        <p:txBody>
          <a:bodyPr/>
          <a:lstStyle/>
          <a:p>
            <a:r>
              <a:rPr lang="en-US" sz="4399" dirty="0" err="1">
                <a:solidFill>
                  <a:schemeClr val="bg1">
                    <a:lumMod val="90000"/>
                    <a:lumOff val="10000"/>
                  </a:schemeClr>
                </a:solidFill>
                <a:latin typeface="CiscoSans ExtraLight" panose="020B0303020201020303" pitchFamily="34" charset="0"/>
              </a:rPr>
              <a:t>Containerlab</a:t>
            </a:r>
            <a:endParaRPr lang="en-US" sz="4399" dirty="0">
              <a:solidFill>
                <a:schemeClr val="bg1">
                  <a:lumMod val="90000"/>
                  <a:lumOff val="10000"/>
                </a:schemeClr>
              </a:solidFill>
              <a:latin typeface="CiscoSans ExtraLight" panose="020B0303020201020303" pitchFamily="34" charset="0"/>
            </a:endParaRPr>
          </a:p>
        </p:txBody>
      </p:sp>
      <p:sp>
        <p:nvSpPr>
          <p:cNvPr id="3" name="Text Placeholder 12">
            <a:extLst>
              <a:ext uri="{FF2B5EF4-FFF2-40B4-BE49-F238E27FC236}">
                <a16:creationId xmlns:a16="http://schemas.microsoft.com/office/drawing/2014/main" id="{D88671EE-6A84-333C-F98B-8EE380E68042}"/>
              </a:ext>
            </a:extLst>
          </p:cNvPr>
          <p:cNvSpPr txBox="1">
            <a:spLocks/>
          </p:cNvSpPr>
          <p:nvPr/>
        </p:nvSpPr>
        <p:spPr>
          <a:xfrm>
            <a:off x="5429720" y="2534720"/>
            <a:ext cx="5962153" cy="3259255"/>
          </a:xfrm>
          <a:prstGeom prst="rect">
            <a:avLst/>
          </a:prstGeom>
        </p:spPr>
        <p:txBody>
          <a:bodyPr lIns="91440" tIns="45720" rIns="91440" bIns="45720" anchor="t"/>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6060" indent="-226060"/>
            <a:r>
              <a:rPr lang="en-GB" sz="1400">
                <a:solidFill>
                  <a:srgbClr val="0051AF"/>
                </a:solidFill>
              </a:rPr>
              <a:t>Perfect to learn Docker networking</a:t>
            </a:r>
            <a:endParaRPr lang="en-US">
              <a:solidFill>
                <a:srgbClr val="0051AF"/>
              </a:solidFill>
            </a:endParaRPr>
          </a:p>
          <a:p>
            <a:pPr marL="226060" indent="-226060"/>
            <a:r>
              <a:rPr lang="en-GB" sz="1400">
                <a:solidFill>
                  <a:srgbClr val="0051AF"/>
                </a:solidFill>
              </a:rPr>
              <a:t>Perfect to learn Linux and Linux networking</a:t>
            </a:r>
          </a:p>
          <a:p>
            <a:pPr marL="226060" indent="-226060"/>
            <a:r>
              <a:rPr lang="en-GB" sz="1400">
                <a:solidFill>
                  <a:srgbClr val="0051AF"/>
                </a:solidFill>
              </a:rPr>
              <a:t>Perfect to learn YAML – JSON</a:t>
            </a:r>
          </a:p>
          <a:p>
            <a:pPr marL="226060" indent="-226060"/>
            <a:r>
              <a:rPr lang="en-GB" sz="1400">
                <a:solidFill>
                  <a:srgbClr val="0051AF"/>
                </a:solidFill>
              </a:rPr>
              <a:t>Perfect to learn open source (contribute?)</a:t>
            </a:r>
          </a:p>
          <a:p>
            <a:pPr marL="226060" indent="-226060"/>
            <a:r>
              <a:rPr lang="en-GB" sz="1400">
                <a:solidFill>
                  <a:srgbClr val="0051AF"/>
                </a:solidFill>
              </a:rPr>
              <a:t>Perfect to learn </a:t>
            </a:r>
            <a:r>
              <a:rPr lang="en-GB" sz="1400" err="1">
                <a:solidFill>
                  <a:srgbClr val="0051AF"/>
                </a:solidFill>
              </a:rPr>
              <a:t>Isovalent</a:t>
            </a:r>
            <a:r>
              <a:rPr lang="en-GB" sz="1400">
                <a:solidFill>
                  <a:srgbClr val="0051AF"/>
                </a:solidFill>
              </a:rPr>
              <a:t>/Cilium </a:t>
            </a:r>
          </a:p>
          <a:p>
            <a:pPr marL="226060" indent="-226060"/>
            <a:r>
              <a:rPr lang="en-GB" sz="1400">
                <a:solidFill>
                  <a:srgbClr val="0051AF"/>
                </a:solidFill>
              </a:rPr>
              <a:t>Perfect to know how your competition software/Hardware behave (keep your friends close, keep your competition closer)</a:t>
            </a:r>
          </a:p>
          <a:p>
            <a:pPr marL="226060" indent="-226060"/>
            <a:r>
              <a:rPr lang="en-GB" sz="1400">
                <a:solidFill>
                  <a:srgbClr val="0051AF"/>
                </a:solidFill>
                <a:ea typeface="ＭＳ Ｐゴシック"/>
              </a:rPr>
              <a:t>Perfect to Learn CI/CD – </a:t>
            </a:r>
            <a:r>
              <a:rPr lang="en-GB" sz="1400" err="1">
                <a:solidFill>
                  <a:srgbClr val="0051AF"/>
                </a:solidFill>
                <a:ea typeface="ＭＳ Ｐゴシック"/>
              </a:rPr>
              <a:t>DevOPS</a:t>
            </a:r>
            <a:r>
              <a:rPr lang="en-GB" sz="1400">
                <a:solidFill>
                  <a:srgbClr val="0051AF"/>
                </a:solidFill>
                <a:ea typeface="ＭＳ Ｐゴシック"/>
              </a:rPr>
              <a:t> (K8s) – Infrastructure as code</a:t>
            </a:r>
          </a:p>
          <a:p>
            <a:pPr marL="226060" indent="-226060"/>
            <a:r>
              <a:rPr lang="en-GB" sz="1400">
                <a:solidFill>
                  <a:srgbClr val="0051AF"/>
                </a:solidFill>
                <a:ea typeface="ＭＳ Ｐゴシック"/>
              </a:rPr>
              <a:t>Perfect to learn Wireshark</a:t>
            </a:r>
            <a:endParaRPr lang="en-GB" sz="1400">
              <a:solidFill>
                <a:srgbClr val="0051AF"/>
              </a:solidFill>
            </a:endParaRPr>
          </a:p>
          <a:p>
            <a:pPr marL="226060" indent="-226060"/>
            <a:endParaRPr lang="en-GB" sz="1000"/>
          </a:p>
        </p:txBody>
      </p:sp>
      <p:pic>
        <p:nvPicPr>
          <p:cNvPr id="6" name="Picture 4" descr="Choose your way to explore Cilium">
            <a:extLst>
              <a:ext uri="{FF2B5EF4-FFF2-40B4-BE49-F238E27FC236}">
                <a16:creationId xmlns:a16="http://schemas.microsoft.com/office/drawing/2014/main" id="{6D3028E3-896E-1655-A83F-BA2953318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1902" y="3448228"/>
            <a:ext cx="877774" cy="877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dgeshark logo from edgeshark.siemens.io">
            <a:extLst>
              <a:ext uri="{FF2B5EF4-FFF2-40B4-BE49-F238E27FC236}">
                <a16:creationId xmlns:a16="http://schemas.microsoft.com/office/drawing/2014/main" id="{DC3132E7-8207-6AAF-E8CD-EBB27E76F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1902" y="5375991"/>
            <a:ext cx="584200" cy="584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5F7D36EF-2DF2-B63E-84B8-C129B33178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6134" y="5451662"/>
            <a:ext cx="377948" cy="3762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Tux (mascot) - Wikipedia">
            <a:extLst>
              <a:ext uri="{FF2B5EF4-FFF2-40B4-BE49-F238E27FC236}">
                <a16:creationId xmlns:a16="http://schemas.microsoft.com/office/drawing/2014/main" id="{CB2BEEBA-4A0F-FB41-F1D9-9E9A6E2AAB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6129" y="2631011"/>
            <a:ext cx="578995" cy="685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sovalent Enterprise for Cilium Support ...">
            <a:extLst>
              <a:ext uri="{FF2B5EF4-FFF2-40B4-BE49-F238E27FC236}">
                <a16:creationId xmlns:a16="http://schemas.microsoft.com/office/drawing/2014/main" id="{E52991DB-7568-4BF1-D84F-081EBEB428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61667" y="3496842"/>
            <a:ext cx="1844797" cy="9700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92F243D0-E052-EA6D-23B5-C4C24FA9C0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28859" y="3199754"/>
            <a:ext cx="528875" cy="4859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ocker Hub :: AWS Modernization with Docker">
            <a:extLst>
              <a:ext uri="{FF2B5EF4-FFF2-40B4-BE49-F238E27FC236}">
                <a16:creationId xmlns:a16="http://schemas.microsoft.com/office/drawing/2014/main" id="{D297B4E7-B0E7-F05A-7DD1-540F32D268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1155" y="2423078"/>
            <a:ext cx="593090" cy="425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51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9C99B-97C2-6769-6DCB-1CFD7B39A15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678E2C-B2DE-0A22-13EF-540139F08757}"/>
              </a:ext>
            </a:extLst>
          </p:cNvPr>
          <p:cNvSpPr>
            <a:spLocks noGrp="1"/>
          </p:cNvSpPr>
          <p:nvPr>
            <p:ph type="title"/>
          </p:nvPr>
        </p:nvSpPr>
        <p:spPr>
          <a:xfrm>
            <a:off x="600130" y="341313"/>
            <a:ext cx="11129416" cy="731837"/>
          </a:xfrm>
        </p:spPr>
        <p:txBody>
          <a:bodyPr/>
          <a:lstStyle/>
          <a:p>
            <a:r>
              <a:rPr lang="en-US" sz="4200" dirty="0">
                <a:solidFill>
                  <a:schemeClr val="bg1">
                    <a:lumMod val="90000"/>
                    <a:lumOff val="10000"/>
                  </a:schemeClr>
                </a:solidFill>
                <a:latin typeface="CiscoSans ExtraLight" panose="020B0303020201020303" pitchFamily="34" charset="0"/>
              </a:rPr>
              <a:t>Alternate Lab Guide Once Connected to VPN </a:t>
            </a:r>
          </a:p>
        </p:txBody>
      </p:sp>
      <p:sp>
        <p:nvSpPr>
          <p:cNvPr id="3" name="Oval 2">
            <a:extLst>
              <a:ext uri="{FF2B5EF4-FFF2-40B4-BE49-F238E27FC236}">
                <a16:creationId xmlns:a16="http://schemas.microsoft.com/office/drawing/2014/main" id="{FB114D71-70DD-AABD-3933-76F8A706C5A7}"/>
              </a:ext>
            </a:extLst>
          </p:cNvPr>
          <p:cNvSpPr/>
          <p:nvPr/>
        </p:nvSpPr>
        <p:spPr>
          <a:xfrm>
            <a:off x="819807" y="2858813"/>
            <a:ext cx="2354317" cy="956441"/>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726BA1F-A1FC-DEF7-2F2C-BFADE943672B}"/>
              </a:ext>
            </a:extLst>
          </p:cNvPr>
          <p:cNvPicPr>
            <a:picLocks noChangeAspect="1"/>
          </p:cNvPicPr>
          <p:nvPr/>
        </p:nvPicPr>
        <p:blipFill>
          <a:blip r:embed="rId2"/>
          <a:stretch>
            <a:fillRect/>
          </a:stretch>
        </p:blipFill>
        <p:spPr>
          <a:xfrm>
            <a:off x="631660" y="1086288"/>
            <a:ext cx="11397905" cy="4790983"/>
          </a:xfrm>
          <a:prstGeom prst="rect">
            <a:avLst/>
          </a:prstGeom>
        </p:spPr>
      </p:pic>
    </p:spTree>
    <p:extLst>
      <p:ext uri="{BB962C8B-B14F-4D97-AF65-F5344CB8AC3E}">
        <p14:creationId xmlns:p14="http://schemas.microsoft.com/office/powerpoint/2010/main" val="405803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B6CE8-C48E-1026-950E-6D2EA8A0C8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0812581-EF72-DDB6-2097-43753BC6A7E9}"/>
              </a:ext>
            </a:extLst>
          </p:cNvPr>
          <p:cNvSpPr>
            <a:spLocks noGrp="1"/>
          </p:cNvSpPr>
          <p:nvPr>
            <p:ph type="body" sz="quarter" idx="10"/>
          </p:nvPr>
        </p:nvSpPr>
        <p:spPr>
          <a:xfrm>
            <a:off x="711011" y="1101896"/>
            <a:ext cx="9929279" cy="398489"/>
          </a:xfrm>
        </p:spPr>
        <p:txBody>
          <a:bodyPr/>
          <a:lstStyle/>
          <a:p>
            <a:pPr marL="76181" indent="0">
              <a:buNone/>
            </a:pPr>
            <a:r>
              <a:rPr lang="en-US" sz="2000" dirty="0">
                <a:solidFill>
                  <a:schemeClr val="accent3">
                    <a:lumMod val="50000"/>
                  </a:schemeClr>
                </a:solidFill>
              </a:rPr>
              <a:t>Topology designed to accommodate expansion and more use cases in the future</a:t>
            </a:r>
          </a:p>
        </p:txBody>
      </p:sp>
      <p:sp>
        <p:nvSpPr>
          <p:cNvPr id="4" name="Title 3">
            <a:extLst>
              <a:ext uri="{FF2B5EF4-FFF2-40B4-BE49-F238E27FC236}">
                <a16:creationId xmlns:a16="http://schemas.microsoft.com/office/drawing/2014/main" id="{78365091-A2F2-AAD1-5F34-5E6889F73F64}"/>
              </a:ext>
            </a:extLst>
          </p:cNvPr>
          <p:cNvSpPr>
            <a:spLocks noGrp="1"/>
          </p:cNvSpPr>
          <p:nvPr>
            <p:ph type="title"/>
          </p:nvPr>
        </p:nvSpPr>
        <p:spPr>
          <a:xfrm>
            <a:off x="711012" y="390643"/>
            <a:ext cx="8072241" cy="731837"/>
          </a:xfrm>
        </p:spPr>
        <p:txBody>
          <a:bodyPr/>
          <a:lstStyle/>
          <a:p>
            <a:r>
              <a:rPr lang="en-US" sz="4399" dirty="0">
                <a:solidFill>
                  <a:schemeClr val="bg1">
                    <a:lumMod val="90000"/>
                    <a:lumOff val="10000"/>
                  </a:schemeClr>
                </a:solidFill>
                <a:latin typeface="CiscoSans ExtraLight" panose="020B0303020201020303" pitchFamily="34" charset="0"/>
              </a:rPr>
              <a:t>Virtual Network Topology</a:t>
            </a:r>
          </a:p>
        </p:txBody>
      </p:sp>
      <p:pic>
        <p:nvPicPr>
          <p:cNvPr id="5" name="Picture 4" descr="A diagram of a network&#10;&#10;Description automatically generated">
            <a:extLst>
              <a:ext uri="{FF2B5EF4-FFF2-40B4-BE49-F238E27FC236}">
                <a16:creationId xmlns:a16="http://schemas.microsoft.com/office/drawing/2014/main" id="{1666C9F1-A614-605A-417E-00F2B7D4F725}"/>
              </a:ext>
            </a:extLst>
          </p:cNvPr>
          <p:cNvPicPr>
            <a:picLocks noChangeAspect="1"/>
          </p:cNvPicPr>
          <p:nvPr/>
        </p:nvPicPr>
        <p:blipFill>
          <a:blip r:embed="rId2"/>
          <a:stretch>
            <a:fillRect/>
          </a:stretch>
        </p:blipFill>
        <p:spPr>
          <a:xfrm>
            <a:off x="6320443" y="1855426"/>
            <a:ext cx="4815189" cy="3946508"/>
          </a:xfrm>
          <a:prstGeom prst="rect">
            <a:avLst/>
          </a:prstGeom>
        </p:spPr>
      </p:pic>
      <p:pic>
        <p:nvPicPr>
          <p:cNvPr id="9" name="Picture 8" descr="A diagram of a network&#10;&#10;Description automatically generated">
            <a:extLst>
              <a:ext uri="{FF2B5EF4-FFF2-40B4-BE49-F238E27FC236}">
                <a16:creationId xmlns:a16="http://schemas.microsoft.com/office/drawing/2014/main" id="{5A3F143F-53FA-AE14-DB63-82E760882032}"/>
              </a:ext>
            </a:extLst>
          </p:cNvPr>
          <p:cNvPicPr>
            <a:picLocks noChangeAspect="1"/>
          </p:cNvPicPr>
          <p:nvPr/>
        </p:nvPicPr>
        <p:blipFill>
          <a:blip r:embed="rId3"/>
          <a:stretch>
            <a:fillRect/>
          </a:stretch>
        </p:blipFill>
        <p:spPr>
          <a:xfrm>
            <a:off x="1151496" y="2189019"/>
            <a:ext cx="4233791" cy="3612916"/>
          </a:xfrm>
          <a:prstGeom prst="rect">
            <a:avLst/>
          </a:prstGeom>
        </p:spPr>
      </p:pic>
      <p:sp>
        <p:nvSpPr>
          <p:cNvPr id="10" name="Left Arrow 9">
            <a:extLst>
              <a:ext uri="{FF2B5EF4-FFF2-40B4-BE49-F238E27FC236}">
                <a16:creationId xmlns:a16="http://schemas.microsoft.com/office/drawing/2014/main" id="{5C3D9EEE-BFCE-E732-B36F-E504DC0D2177}"/>
              </a:ext>
            </a:extLst>
          </p:cNvPr>
          <p:cNvSpPr/>
          <p:nvPr/>
        </p:nvSpPr>
        <p:spPr>
          <a:xfrm rot="10800000">
            <a:off x="5385287" y="3915654"/>
            <a:ext cx="624732" cy="452762"/>
          </a:xfrm>
          <a:prstGeom prst="lef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A3C4237D-535E-95B2-D1FC-64E125136D82}"/>
              </a:ext>
            </a:extLst>
          </p:cNvPr>
          <p:cNvSpPr txBox="1"/>
          <p:nvPr/>
        </p:nvSpPr>
        <p:spPr>
          <a:xfrm>
            <a:off x="480541" y="4419813"/>
            <a:ext cx="1256589" cy="615553"/>
          </a:xfrm>
          <a:prstGeom prst="rect">
            <a:avLst/>
          </a:prstGeom>
          <a:solidFill>
            <a:srgbClr val="FFFFFF"/>
          </a:solidFill>
        </p:spPr>
        <p:txBody>
          <a:bodyPr wrap="square" rtlCol="0">
            <a:spAutoFit/>
          </a:bodyPr>
          <a:lstStyle/>
          <a:p>
            <a:r>
              <a:rPr lang="en-US" sz="1700" b="1" dirty="0">
                <a:solidFill>
                  <a:schemeClr val="accent6">
                    <a:lumMod val="75000"/>
                  </a:schemeClr>
                </a:solidFill>
                <a:latin typeface="+mn-lt"/>
              </a:rPr>
              <a:t>BGP Sessions:</a:t>
            </a:r>
          </a:p>
        </p:txBody>
      </p:sp>
      <p:cxnSp>
        <p:nvCxnSpPr>
          <p:cNvPr id="13" name="Straight Arrow Connector 12">
            <a:extLst>
              <a:ext uri="{FF2B5EF4-FFF2-40B4-BE49-F238E27FC236}">
                <a16:creationId xmlns:a16="http://schemas.microsoft.com/office/drawing/2014/main" id="{3E5B8F87-4B1E-AAC2-B1E3-337110F15D42}"/>
              </a:ext>
            </a:extLst>
          </p:cNvPr>
          <p:cNvCxnSpPr>
            <a:cxnSpLocks/>
          </p:cNvCxnSpPr>
          <p:nvPr/>
        </p:nvCxnSpPr>
        <p:spPr>
          <a:xfrm>
            <a:off x="1568347" y="4882718"/>
            <a:ext cx="713035" cy="0"/>
          </a:xfrm>
          <a:prstGeom prst="straightConnector1">
            <a:avLst/>
          </a:prstGeom>
          <a:ln w="63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BB9BCA-4D41-B0AC-336E-E7669FD887D8}"/>
              </a:ext>
            </a:extLst>
          </p:cNvPr>
          <p:cNvCxnSpPr>
            <a:cxnSpLocks/>
          </p:cNvCxnSpPr>
          <p:nvPr/>
        </p:nvCxnSpPr>
        <p:spPr>
          <a:xfrm flipV="1">
            <a:off x="2610028" y="4715271"/>
            <a:ext cx="0" cy="334894"/>
          </a:xfrm>
          <a:prstGeom prst="straightConnector1">
            <a:avLst/>
          </a:prstGeom>
          <a:ln w="9525">
            <a:solidFill>
              <a:schemeClr val="accent6">
                <a:lumMod val="75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6BD5E59-D157-44C4-B10F-5F45EB9E7627}"/>
              </a:ext>
            </a:extLst>
          </p:cNvPr>
          <p:cNvSpPr txBox="1"/>
          <p:nvPr/>
        </p:nvSpPr>
        <p:spPr>
          <a:xfrm>
            <a:off x="1718227" y="1626298"/>
            <a:ext cx="3320249" cy="369332"/>
          </a:xfrm>
          <a:prstGeom prst="rect">
            <a:avLst/>
          </a:prstGeom>
          <a:noFill/>
        </p:spPr>
        <p:txBody>
          <a:bodyPr wrap="square" rtlCol="0">
            <a:spAutoFit/>
          </a:bodyPr>
          <a:lstStyle/>
          <a:p>
            <a:r>
              <a:rPr lang="en-US" dirty="0">
                <a:solidFill>
                  <a:schemeClr val="accent3">
                    <a:lumMod val="25000"/>
                  </a:schemeClr>
                </a:solidFill>
                <a:latin typeface="+mn-lt"/>
              </a:rPr>
              <a:t>Today’s Lab will focus here</a:t>
            </a:r>
          </a:p>
        </p:txBody>
      </p:sp>
      <p:cxnSp>
        <p:nvCxnSpPr>
          <p:cNvPr id="8" name="Straight Arrow Connector 7">
            <a:extLst>
              <a:ext uri="{FF2B5EF4-FFF2-40B4-BE49-F238E27FC236}">
                <a16:creationId xmlns:a16="http://schemas.microsoft.com/office/drawing/2014/main" id="{32DD7F8C-BE05-5D08-A67C-B54D57A79D2E}"/>
              </a:ext>
            </a:extLst>
          </p:cNvPr>
          <p:cNvCxnSpPr>
            <a:cxnSpLocks/>
          </p:cNvCxnSpPr>
          <p:nvPr/>
        </p:nvCxnSpPr>
        <p:spPr>
          <a:xfrm flipV="1">
            <a:off x="3639884" y="4725807"/>
            <a:ext cx="0" cy="334894"/>
          </a:xfrm>
          <a:prstGeom prst="straightConnector1">
            <a:avLst/>
          </a:prstGeom>
          <a:ln w="9525">
            <a:solidFill>
              <a:schemeClr val="accent6">
                <a:lumMod val="75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351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80BD2-8C3F-3F09-15B2-CA239BCBF9B2}"/>
            </a:ext>
          </a:extLst>
        </p:cNvPr>
        <p:cNvGrpSpPr/>
        <p:nvPr/>
      </p:nvGrpSpPr>
      <p:grpSpPr>
        <a:xfrm>
          <a:off x="0" y="0"/>
          <a:ext cx="0" cy="0"/>
          <a:chOff x="0" y="0"/>
          <a:chExt cx="0" cy="0"/>
        </a:xfrm>
      </p:grpSpPr>
      <p:sp>
        <p:nvSpPr>
          <p:cNvPr id="6" name="Text Placeholder 1">
            <a:extLst>
              <a:ext uri="{FF2B5EF4-FFF2-40B4-BE49-F238E27FC236}">
                <a16:creationId xmlns:a16="http://schemas.microsoft.com/office/drawing/2014/main" id="{F087B56B-A59F-BAAE-46D4-61013FE4CF86}"/>
              </a:ext>
            </a:extLst>
          </p:cNvPr>
          <p:cNvSpPr>
            <a:spLocks noGrp="1"/>
          </p:cNvSpPr>
          <p:nvPr>
            <p:ph type="body" sz="quarter" idx="10"/>
          </p:nvPr>
        </p:nvSpPr>
        <p:spPr>
          <a:xfrm>
            <a:off x="1173018" y="1197857"/>
            <a:ext cx="10569478" cy="4653367"/>
          </a:xfrm>
        </p:spPr>
        <p:txBody>
          <a:bodyPr lIns="91396" tIns="45698" rIns="91396" bIns="45698" anchor="t">
            <a:noAutofit/>
          </a:bodyPr>
          <a:lstStyle/>
          <a:p>
            <a:pPr marL="419077" indent="-342900">
              <a:spcBef>
                <a:spcPts val="1500"/>
              </a:spcBef>
              <a:buSzPct val="100000"/>
            </a:pPr>
            <a:r>
              <a:rPr lang="en-US" sz="2399" dirty="0">
                <a:solidFill>
                  <a:schemeClr val="accent1">
                    <a:lumMod val="50000"/>
                  </a:schemeClr>
                </a:solidFill>
                <a:latin typeface="+mj-lt"/>
                <a:cs typeface="CiscoSansTT ExtraLight"/>
              </a:rPr>
              <a:t>Intro: Cilium and eBPF</a:t>
            </a:r>
          </a:p>
          <a:p>
            <a:pPr marL="419077" indent="-342900">
              <a:spcBef>
                <a:spcPts val="1500"/>
              </a:spcBef>
              <a:buSzPct val="100000"/>
            </a:pPr>
            <a:r>
              <a:rPr lang="en-US" sz="2399" dirty="0">
                <a:solidFill>
                  <a:schemeClr val="accent1">
                    <a:lumMod val="50000"/>
                  </a:schemeClr>
                </a:solidFill>
                <a:latin typeface="+mj-lt"/>
                <a:cs typeface="CiscoSansTT ExtraLight"/>
              </a:rPr>
              <a:t>Lab 1 – </a:t>
            </a:r>
            <a:r>
              <a:rPr lang="en-US" sz="2399" dirty="0" err="1">
                <a:solidFill>
                  <a:schemeClr val="accent1">
                    <a:lumMod val="50000"/>
                  </a:schemeClr>
                </a:solidFill>
                <a:latin typeface="+mj-lt"/>
                <a:cs typeface="CiscoSansTT ExtraLight"/>
              </a:rPr>
              <a:t>dCloud</a:t>
            </a:r>
            <a:r>
              <a:rPr lang="en-US" sz="2399" dirty="0">
                <a:solidFill>
                  <a:schemeClr val="accent1">
                    <a:lumMod val="50000"/>
                  </a:schemeClr>
                </a:solidFill>
                <a:latin typeface="+mj-lt"/>
                <a:cs typeface="CiscoSansTT ExtraLight"/>
              </a:rPr>
              <a:t>, </a:t>
            </a:r>
            <a:r>
              <a:rPr lang="en-US" sz="2399" dirty="0" err="1">
                <a:solidFill>
                  <a:schemeClr val="accent1">
                    <a:lumMod val="50000"/>
                  </a:schemeClr>
                </a:solidFill>
                <a:latin typeface="+mj-lt"/>
                <a:cs typeface="CiscoSansTT ExtraLight"/>
              </a:rPr>
              <a:t>Containerlab</a:t>
            </a:r>
            <a:r>
              <a:rPr lang="en-US" sz="2399" dirty="0">
                <a:solidFill>
                  <a:schemeClr val="accent1">
                    <a:lumMod val="50000"/>
                  </a:schemeClr>
                </a:solidFill>
                <a:latin typeface="+mj-lt"/>
                <a:cs typeface="CiscoSansTT ExtraLight"/>
              </a:rPr>
              <a:t>, </a:t>
            </a:r>
            <a:r>
              <a:rPr lang="en-US" sz="2399" dirty="0" err="1">
                <a:solidFill>
                  <a:schemeClr val="accent1">
                    <a:lumMod val="50000"/>
                  </a:schemeClr>
                </a:solidFill>
                <a:latin typeface="+mj-lt"/>
                <a:cs typeface="CiscoSansTT ExtraLight"/>
              </a:rPr>
              <a:t>XRd</a:t>
            </a:r>
            <a:r>
              <a:rPr lang="en-US" sz="2399" dirty="0">
                <a:solidFill>
                  <a:schemeClr val="accent1">
                    <a:lumMod val="50000"/>
                  </a:schemeClr>
                </a:solidFill>
                <a:latin typeface="+mj-lt"/>
                <a:cs typeface="CiscoSansTT ExtraLight"/>
              </a:rPr>
              <a:t>, Ansible</a:t>
            </a:r>
          </a:p>
          <a:p>
            <a:pPr marL="419077" indent="-342900">
              <a:spcBef>
                <a:spcPts val="1500"/>
              </a:spcBef>
              <a:buSzPct val="100000"/>
            </a:pPr>
            <a:r>
              <a:rPr lang="en-US" sz="2399" b="1" dirty="0">
                <a:solidFill>
                  <a:schemeClr val="accent3">
                    <a:lumMod val="50000"/>
                  </a:schemeClr>
                </a:solidFill>
                <a:latin typeface="+mj-lt"/>
                <a:cs typeface="CiscoSansTT ExtraLight"/>
              </a:rPr>
              <a:t>Lab 2 – K8s Fundamentals, Deploy K8s Cluster</a:t>
            </a:r>
          </a:p>
          <a:p>
            <a:pPr marL="419077" indent="-342900">
              <a:spcBef>
                <a:spcPts val="1500"/>
              </a:spcBef>
              <a:buSzPct val="100000"/>
            </a:pPr>
            <a:r>
              <a:rPr lang="en-US" sz="2399" dirty="0">
                <a:solidFill>
                  <a:schemeClr val="accent1">
                    <a:lumMod val="50000"/>
                  </a:schemeClr>
                </a:solidFill>
                <a:latin typeface="+mj-lt"/>
                <a:cs typeface="CiscoSansTT ExtraLight"/>
              </a:rPr>
              <a:t>Lab 3 – Cilium SRv6 L3VPN</a:t>
            </a:r>
          </a:p>
          <a:p>
            <a:pPr marL="419077" indent="-342900">
              <a:spcBef>
                <a:spcPts val="1500"/>
              </a:spcBef>
              <a:buSzPct val="100000"/>
            </a:pPr>
            <a:r>
              <a:rPr lang="en-US" sz="2399" dirty="0">
                <a:solidFill>
                  <a:schemeClr val="accent1">
                    <a:lumMod val="50000"/>
                  </a:schemeClr>
                </a:solidFill>
                <a:latin typeface="+mj-lt"/>
                <a:cs typeface="CiscoSansTT ExtraLight"/>
              </a:rPr>
              <a:t>Lab 4 – ISIS Redistribution into the Core</a:t>
            </a:r>
          </a:p>
          <a:p>
            <a:pPr marL="419077" indent="-342900">
              <a:spcBef>
                <a:spcPts val="1500"/>
              </a:spcBef>
              <a:buSzPct val="100000"/>
            </a:pPr>
            <a:r>
              <a:rPr lang="en-US" sz="2399" dirty="0">
                <a:solidFill>
                  <a:schemeClr val="accent1">
                    <a:lumMod val="50000"/>
                  </a:schemeClr>
                </a:solidFill>
                <a:latin typeface="+mj-lt"/>
                <a:cs typeface="CiscoSansTT ExtraLight"/>
              </a:rPr>
              <a:t>Conclusion: eBPF on Everything – </a:t>
            </a:r>
            <a:r>
              <a:rPr lang="en-US" sz="2399" dirty="0" err="1">
                <a:solidFill>
                  <a:schemeClr val="accent1">
                    <a:lumMod val="50000"/>
                  </a:schemeClr>
                </a:solidFill>
                <a:latin typeface="+mj-lt"/>
                <a:cs typeface="CiscoSansTT ExtraLight"/>
              </a:rPr>
              <a:t>Io</a:t>
            </a:r>
            <a:r>
              <a:rPr lang="en-US" sz="1400" dirty="0" err="1">
                <a:solidFill>
                  <a:schemeClr val="accent5">
                    <a:lumMod val="75000"/>
                  </a:schemeClr>
                </a:solidFill>
                <a:latin typeface="+mj-lt"/>
                <a:cs typeface="CiscoSansTT ExtraLight"/>
              </a:rPr>
              <a:t>eBPF</a:t>
            </a:r>
            <a:r>
              <a:rPr lang="en-US" sz="2399" dirty="0" err="1">
                <a:solidFill>
                  <a:schemeClr val="accent1">
                    <a:lumMod val="50000"/>
                  </a:schemeClr>
                </a:solidFill>
                <a:latin typeface="+mj-lt"/>
                <a:cs typeface="CiscoSansTT ExtraLight"/>
              </a:rPr>
              <a:t>T</a:t>
            </a:r>
            <a:endParaRPr lang="en-US" sz="2399" dirty="0">
              <a:solidFill>
                <a:schemeClr val="accent1">
                  <a:lumMod val="50000"/>
                </a:schemeClr>
              </a:solidFill>
              <a:latin typeface="+mj-lt"/>
              <a:cs typeface="CiscoSansTT Thin"/>
            </a:endParaRPr>
          </a:p>
          <a:p>
            <a:pPr marL="533377" indent="-457200">
              <a:spcBef>
                <a:spcPts val="1500"/>
              </a:spcBef>
            </a:pPr>
            <a:endParaRPr lang="en-US" sz="2799" b="1" dirty="0">
              <a:solidFill>
                <a:schemeClr val="accent1">
                  <a:lumMod val="50000"/>
                </a:schemeClr>
              </a:solidFill>
            </a:endParaRPr>
          </a:p>
        </p:txBody>
      </p:sp>
    </p:spTree>
    <p:extLst>
      <p:ext uri="{BB962C8B-B14F-4D97-AF65-F5344CB8AC3E}">
        <p14:creationId xmlns:p14="http://schemas.microsoft.com/office/powerpoint/2010/main" val="222298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9BF1B-684F-6A5D-FCBB-9629B6A27A3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ED3376-4A67-040C-1B1C-771FFB147F15}"/>
              </a:ext>
            </a:extLst>
          </p:cNvPr>
          <p:cNvSpPr>
            <a:spLocks noGrp="1"/>
          </p:cNvSpPr>
          <p:nvPr>
            <p:ph type="body" sz="quarter" idx="10"/>
          </p:nvPr>
        </p:nvSpPr>
        <p:spPr>
          <a:xfrm>
            <a:off x="711012" y="1224076"/>
            <a:ext cx="5180251" cy="576043"/>
          </a:xfrm>
        </p:spPr>
        <p:txBody>
          <a:bodyPr/>
          <a:lstStyle/>
          <a:p>
            <a:pPr marL="76181" indent="0">
              <a:buNone/>
            </a:pPr>
            <a:r>
              <a:rPr lang="en-US" sz="2000" dirty="0">
                <a:hlinkClick r:id="rId2"/>
              </a:rPr>
              <a:t>https://kubernetes.io/</a:t>
            </a:r>
            <a:endParaRPr lang="en-US" sz="2000" dirty="0"/>
          </a:p>
          <a:p>
            <a:endParaRPr lang="en-US" sz="2000" dirty="0"/>
          </a:p>
        </p:txBody>
      </p:sp>
      <p:sp>
        <p:nvSpPr>
          <p:cNvPr id="4" name="Title 3">
            <a:extLst>
              <a:ext uri="{FF2B5EF4-FFF2-40B4-BE49-F238E27FC236}">
                <a16:creationId xmlns:a16="http://schemas.microsoft.com/office/drawing/2014/main" id="{9F54F703-82D9-3F66-13BD-765B773CCFFF}"/>
              </a:ext>
            </a:extLst>
          </p:cNvPr>
          <p:cNvSpPr>
            <a:spLocks noGrp="1"/>
          </p:cNvSpPr>
          <p:nvPr>
            <p:ph type="title"/>
          </p:nvPr>
        </p:nvSpPr>
        <p:spPr>
          <a:xfrm>
            <a:off x="711012" y="492239"/>
            <a:ext cx="8072241" cy="731837"/>
          </a:xfrm>
        </p:spPr>
        <p:txBody>
          <a:bodyPr/>
          <a:lstStyle/>
          <a:p>
            <a:r>
              <a:rPr lang="en-US" sz="4399" dirty="0">
                <a:solidFill>
                  <a:schemeClr val="bg1">
                    <a:lumMod val="90000"/>
                    <a:lumOff val="10000"/>
                  </a:schemeClr>
                </a:solidFill>
                <a:latin typeface="CiscoSans ExtraLight" panose="020B0303020201020303" pitchFamily="34" charset="0"/>
              </a:rPr>
              <a:t>Kubernetes in </a:t>
            </a:r>
            <a:r>
              <a:rPr lang="en-US" sz="4399" strike="sngStrike" dirty="0">
                <a:solidFill>
                  <a:schemeClr val="bg1">
                    <a:lumMod val="90000"/>
                    <a:lumOff val="10000"/>
                  </a:schemeClr>
                </a:solidFill>
                <a:latin typeface="CiscoSans ExtraLight" panose="020B0303020201020303" pitchFamily="34" charset="0"/>
              </a:rPr>
              <a:t>One</a:t>
            </a:r>
            <a:r>
              <a:rPr lang="en-US" sz="4399" dirty="0">
                <a:solidFill>
                  <a:schemeClr val="bg1">
                    <a:lumMod val="90000"/>
                    <a:lumOff val="10000"/>
                  </a:schemeClr>
                </a:solidFill>
                <a:latin typeface="CiscoSans ExtraLight" panose="020B0303020201020303" pitchFamily="34" charset="0"/>
              </a:rPr>
              <a:t> Two Slides!</a:t>
            </a:r>
          </a:p>
        </p:txBody>
      </p:sp>
      <p:pic>
        <p:nvPicPr>
          <p:cNvPr id="6" name="Picture 5">
            <a:extLst>
              <a:ext uri="{FF2B5EF4-FFF2-40B4-BE49-F238E27FC236}">
                <a16:creationId xmlns:a16="http://schemas.microsoft.com/office/drawing/2014/main" id="{2068BDEF-46E6-9243-DC59-F7D126F12DC0}"/>
              </a:ext>
            </a:extLst>
          </p:cNvPr>
          <p:cNvPicPr>
            <a:picLocks noChangeAspect="1"/>
          </p:cNvPicPr>
          <p:nvPr/>
        </p:nvPicPr>
        <p:blipFill>
          <a:blip r:embed="rId3"/>
          <a:stretch>
            <a:fillRect/>
          </a:stretch>
        </p:blipFill>
        <p:spPr>
          <a:xfrm>
            <a:off x="1083076" y="1954706"/>
            <a:ext cx="9945457" cy="3749405"/>
          </a:xfrm>
          <a:prstGeom prst="rect">
            <a:avLst/>
          </a:prstGeom>
        </p:spPr>
      </p:pic>
    </p:spTree>
    <p:extLst>
      <p:ext uri="{BB962C8B-B14F-4D97-AF65-F5344CB8AC3E}">
        <p14:creationId xmlns:p14="http://schemas.microsoft.com/office/powerpoint/2010/main" val="67836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F3449E1-116C-FE35-A963-133D772D5564}"/>
              </a:ext>
            </a:extLst>
          </p:cNvPr>
          <p:cNvSpPr txBox="1"/>
          <p:nvPr/>
        </p:nvSpPr>
        <p:spPr>
          <a:xfrm>
            <a:off x="849048" y="1188470"/>
            <a:ext cx="6457815" cy="646331"/>
          </a:xfrm>
          <a:prstGeom prst="rect">
            <a:avLst/>
          </a:prstGeom>
          <a:noFill/>
        </p:spPr>
        <p:txBody>
          <a:bodyPr wrap="square">
            <a:spAutoFit/>
          </a:bodyPr>
          <a:lstStyle/>
          <a:p>
            <a:r>
              <a:rPr lang="en-US" dirty="0">
                <a:hlinkClick r:id="rId2"/>
              </a:rPr>
              <a:t>https://kubernetes.io/docs/concepts/overview/components/</a:t>
            </a:r>
            <a:endParaRPr lang="en-US" dirty="0"/>
          </a:p>
          <a:p>
            <a:endParaRPr lang="en-US" dirty="0"/>
          </a:p>
        </p:txBody>
      </p:sp>
      <p:pic>
        <p:nvPicPr>
          <p:cNvPr id="8" name="Picture 7">
            <a:extLst>
              <a:ext uri="{FF2B5EF4-FFF2-40B4-BE49-F238E27FC236}">
                <a16:creationId xmlns:a16="http://schemas.microsoft.com/office/drawing/2014/main" id="{942452A8-D32E-FC5E-7EE3-54E69E1DC0F3}"/>
              </a:ext>
            </a:extLst>
          </p:cNvPr>
          <p:cNvPicPr>
            <a:picLocks noChangeAspect="1"/>
          </p:cNvPicPr>
          <p:nvPr/>
        </p:nvPicPr>
        <p:blipFill>
          <a:blip r:embed="rId3"/>
          <a:stretch>
            <a:fillRect/>
          </a:stretch>
        </p:blipFill>
        <p:spPr>
          <a:xfrm>
            <a:off x="849048" y="1663086"/>
            <a:ext cx="10338259" cy="4811560"/>
          </a:xfrm>
          <a:prstGeom prst="rect">
            <a:avLst/>
          </a:prstGeom>
        </p:spPr>
      </p:pic>
      <p:sp>
        <p:nvSpPr>
          <p:cNvPr id="3" name="Title 3">
            <a:extLst>
              <a:ext uri="{FF2B5EF4-FFF2-40B4-BE49-F238E27FC236}">
                <a16:creationId xmlns:a16="http://schemas.microsoft.com/office/drawing/2014/main" id="{AA577BF0-D972-46DE-8CC8-59BAD14D1A4E}"/>
              </a:ext>
            </a:extLst>
          </p:cNvPr>
          <p:cNvSpPr>
            <a:spLocks noGrp="1"/>
          </p:cNvSpPr>
          <p:nvPr>
            <p:ph type="title"/>
          </p:nvPr>
        </p:nvSpPr>
        <p:spPr>
          <a:xfrm>
            <a:off x="849048" y="492239"/>
            <a:ext cx="7934205" cy="731837"/>
          </a:xfrm>
        </p:spPr>
        <p:txBody>
          <a:bodyPr/>
          <a:lstStyle/>
          <a:p>
            <a:r>
              <a:rPr lang="en-US" sz="4399" dirty="0">
                <a:solidFill>
                  <a:schemeClr val="bg1">
                    <a:lumMod val="90000"/>
                    <a:lumOff val="10000"/>
                  </a:schemeClr>
                </a:solidFill>
                <a:latin typeface="CiscoSans ExtraLight" panose="020B0303020201020303" pitchFamily="34" charset="0"/>
              </a:rPr>
              <a:t>Kubernetes in </a:t>
            </a:r>
            <a:r>
              <a:rPr lang="en-US" sz="4399" strike="sngStrike" dirty="0">
                <a:solidFill>
                  <a:schemeClr val="bg1">
                    <a:lumMod val="90000"/>
                    <a:lumOff val="10000"/>
                  </a:schemeClr>
                </a:solidFill>
                <a:latin typeface="CiscoSans ExtraLight" panose="020B0303020201020303" pitchFamily="34" charset="0"/>
              </a:rPr>
              <a:t>One</a:t>
            </a:r>
            <a:r>
              <a:rPr lang="en-US" sz="4399" dirty="0">
                <a:solidFill>
                  <a:schemeClr val="bg1">
                    <a:lumMod val="90000"/>
                    <a:lumOff val="10000"/>
                  </a:schemeClr>
                </a:solidFill>
                <a:latin typeface="CiscoSans ExtraLight" panose="020B0303020201020303" pitchFamily="34" charset="0"/>
              </a:rPr>
              <a:t> Two Slides!</a:t>
            </a:r>
          </a:p>
        </p:txBody>
      </p:sp>
      <p:sp>
        <p:nvSpPr>
          <p:cNvPr id="5" name="Process 4">
            <a:extLst>
              <a:ext uri="{FF2B5EF4-FFF2-40B4-BE49-F238E27FC236}">
                <a16:creationId xmlns:a16="http://schemas.microsoft.com/office/drawing/2014/main" id="{91AB00BE-7AE2-948D-BE27-392EAD684EDB}"/>
              </a:ext>
            </a:extLst>
          </p:cNvPr>
          <p:cNvSpPr/>
          <p:nvPr/>
        </p:nvSpPr>
        <p:spPr>
          <a:xfrm>
            <a:off x="9669517" y="5906814"/>
            <a:ext cx="1418897" cy="483476"/>
          </a:xfrm>
          <a:prstGeom prst="flowChartProcess">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4000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45E4D-92AB-0482-1227-24B89C9A22F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05B382B-5295-C00A-22AD-172E7C0A6EEB}"/>
              </a:ext>
            </a:extLst>
          </p:cNvPr>
          <p:cNvSpPr>
            <a:spLocks noGrp="1"/>
          </p:cNvSpPr>
          <p:nvPr>
            <p:ph type="body" sz="quarter" idx="10"/>
          </p:nvPr>
        </p:nvSpPr>
        <p:spPr>
          <a:xfrm>
            <a:off x="831272" y="1203492"/>
            <a:ext cx="9448801" cy="398489"/>
          </a:xfrm>
        </p:spPr>
        <p:txBody>
          <a:bodyPr/>
          <a:lstStyle/>
          <a:p>
            <a:pPr marL="76181" indent="0">
              <a:buNone/>
            </a:pPr>
            <a:r>
              <a:rPr lang="en-US" sz="2000" dirty="0">
                <a:solidFill>
                  <a:schemeClr val="accent3">
                    <a:lumMod val="50000"/>
                  </a:schemeClr>
                </a:solidFill>
              </a:rPr>
              <a:t>We’ll use </a:t>
            </a:r>
            <a:r>
              <a:rPr lang="en-US" sz="2000" dirty="0" err="1">
                <a:solidFill>
                  <a:schemeClr val="accent3">
                    <a:lumMod val="50000"/>
                  </a:schemeClr>
                </a:solidFill>
              </a:rPr>
              <a:t>Kubeadm</a:t>
            </a:r>
            <a:r>
              <a:rPr lang="en-US" sz="2000" dirty="0">
                <a:solidFill>
                  <a:schemeClr val="accent3">
                    <a:lumMod val="50000"/>
                  </a:schemeClr>
                </a:solidFill>
              </a:rPr>
              <a:t> to initialize K8s Control Plane Node and Worker Node on our two nested VMs</a:t>
            </a:r>
          </a:p>
        </p:txBody>
      </p:sp>
      <p:sp>
        <p:nvSpPr>
          <p:cNvPr id="4" name="Title 3">
            <a:extLst>
              <a:ext uri="{FF2B5EF4-FFF2-40B4-BE49-F238E27FC236}">
                <a16:creationId xmlns:a16="http://schemas.microsoft.com/office/drawing/2014/main" id="{A144A8A5-A283-A7DB-0609-5D047B80BDF6}"/>
              </a:ext>
            </a:extLst>
          </p:cNvPr>
          <p:cNvSpPr>
            <a:spLocks noGrp="1"/>
          </p:cNvSpPr>
          <p:nvPr>
            <p:ph type="title"/>
          </p:nvPr>
        </p:nvSpPr>
        <p:spPr>
          <a:xfrm>
            <a:off x="711012" y="492239"/>
            <a:ext cx="8072241" cy="731837"/>
          </a:xfrm>
        </p:spPr>
        <p:txBody>
          <a:bodyPr/>
          <a:lstStyle/>
          <a:p>
            <a:r>
              <a:rPr lang="en-US" sz="4399" dirty="0">
                <a:solidFill>
                  <a:schemeClr val="bg1">
                    <a:lumMod val="90000"/>
                    <a:lumOff val="10000"/>
                  </a:schemeClr>
                </a:solidFill>
                <a:latin typeface="CiscoSans ExtraLight" panose="020B0303020201020303" pitchFamily="34" charset="0"/>
              </a:rPr>
              <a:t>Two Node Kubernetes Cluster</a:t>
            </a:r>
          </a:p>
        </p:txBody>
      </p:sp>
      <p:pic>
        <p:nvPicPr>
          <p:cNvPr id="9" name="Picture 8" descr="A diagram of a network&#10;&#10;Description automatically generated">
            <a:extLst>
              <a:ext uri="{FF2B5EF4-FFF2-40B4-BE49-F238E27FC236}">
                <a16:creationId xmlns:a16="http://schemas.microsoft.com/office/drawing/2014/main" id="{7D191814-0548-873E-3B90-745138CEA6E6}"/>
              </a:ext>
            </a:extLst>
          </p:cNvPr>
          <p:cNvPicPr>
            <a:picLocks noChangeAspect="1"/>
          </p:cNvPicPr>
          <p:nvPr/>
        </p:nvPicPr>
        <p:blipFill>
          <a:blip r:embed="rId2"/>
          <a:stretch>
            <a:fillRect/>
          </a:stretch>
        </p:blipFill>
        <p:spPr>
          <a:xfrm>
            <a:off x="3913173" y="1911931"/>
            <a:ext cx="4233791" cy="3668334"/>
          </a:xfrm>
          <a:prstGeom prst="rect">
            <a:avLst/>
          </a:prstGeom>
        </p:spPr>
      </p:pic>
      <p:sp>
        <p:nvSpPr>
          <p:cNvPr id="3" name="Oval 2">
            <a:extLst>
              <a:ext uri="{FF2B5EF4-FFF2-40B4-BE49-F238E27FC236}">
                <a16:creationId xmlns:a16="http://schemas.microsoft.com/office/drawing/2014/main" id="{9E8C4AEE-F543-E9B9-2E43-B7EF0D1FD0F9}"/>
              </a:ext>
            </a:extLst>
          </p:cNvPr>
          <p:cNvSpPr/>
          <p:nvPr/>
        </p:nvSpPr>
        <p:spPr>
          <a:xfrm>
            <a:off x="3472689" y="4703697"/>
            <a:ext cx="5468115" cy="1152160"/>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829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8F879-4B67-4555-F452-7A4F0566E207}"/>
            </a:ext>
          </a:extLst>
        </p:cNvPr>
        <p:cNvGrpSpPr/>
        <p:nvPr/>
      </p:nvGrpSpPr>
      <p:grpSpPr>
        <a:xfrm>
          <a:off x="0" y="0"/>
          <a:ext cx="0" cy="0"/>
          <a:chOff x="0" y="0"/>
          <a:chExt cx="0" cy="0"/>
        </a:xfrm>
      </p:grpSpPr>
      <p:sp>
        <p:nvSpPr>
          <p:cNvPr id="6" name="Text Placeholder 1">
            <a:extLst>
              <a:ext uri="{FF2B5EF4-FFF2-40B4-BE49-F238E27FC236}">
                <a16:creationId xmlns:a16="http://schemas.microsoft.com/office/drawing/2014/main" id="{2F444B08-A87B-7569-EFF3-0516984E3D2A}"/>
              </a:ext>
            </a:extLst>
          </p:cNvPr>
          <p:cNvSpPr>
            <a:spLocks noGrp="1"/>
          </p:cNvSpPr>
          <p:nvPr>
            <p:ph type="body" sz="quarter" idx="10"/>
          </p:nvPr>
        </p:nvSpPr>
        <p:spPr>
          <a:xfrm>
            <a:off x="708911" y="996540"/>
            <a:ext cx="11033585" cy="4653367"/>
          </a:xfrm>
        </p:spPr>
        <p:txBody>
          <a:bodyPr lIns="91396" tIns="45698" rIns="91396" bIns="45698" anchor="t">
            <a:noAutofit/>
          </a:bodyPr>
          <a:lstStyle/>
          <a:p>
            <a:pPr marL="419077" indent="-342900">
              <a:spcBef>
                <a:spcPts val="1500"/>
              </a:spcBef>
              <a:buSzPct val="100000"/>
            </a:pPr>
            <a:r>
              <a:rPr lang="en-US" sz="2399" dirty="0">
                <a:solidFill>
                  <a:schemeClr val="accent1">
                    <a:lumMod val="50000"/>
                  </a:schemeClr>
                </a:solidFill>
                <a:latin typeface="+mj-lt"/>
                <a:cs typeface="CiscoSansTT ExtraLight"/>
              </a:rPr>
              <a:t>Intro: Cilium and eBPF</a:t>
            </a:r>
          </a:p>
          <a:p>
            <a:pPr marL="419077" indent="-342900">
              <a:spcBef>
                <a:spcPts val="1500"/>
              </a:spcBef>
              <a:buSzPct val="100000"/>
            </a:pPr>
            <a:r>
              <a:rPr lang="en-US" sz="2399" dirty="0">
                <a:solidFill>
                  <a:schemeClr val="accent1">
                    <a:lumMod val="50000"/>
                  </a:schemeClr>
                </a:solidFill>
                <a:latin typeface="+mj-lt"/>
                <a:cs typeface="CiscoSansTT ExtraLight"/>
              </a:rPr>
              <a:t>Lab 1 – </a:t>
            </a:r>
            <a:r>
              <a:rPr lang="en-US" sz="2399" dirty="0" err="1">
                <a:solidFill>
                  <a:schemeClr val="accent1">
                    <a:lumMod val="50000"/>
                  </a:schemeClr>
                </a:solidFill>
                <a:latin typeface="+mj-lt"/>
                <a:cs typeface="CiscoSansTT ExtraLight"/>
              </a:rPr>
              <a:t>dCloud</a:t>
            </a:r>
            <a:r>
              <a:rPr lang="en-US" sz="2399" dirty="0">
                <a:solidFill>
                  <a:schemeClr val="accent1">
                    <a:lumMod val="50000"/>
                  </a:schemeClr>
                </a:solidFill>
                <a:latin typeface="+mj-lt"/>
                <a:cs typeface="CiscoSansTT ExtraLight"/>
              </a:rPr>
              <a:t>, </a:t>
            </a:r>
            <a:r>
              <a:rPr lang="en-US" sz="2399" dirty="0" err="1">
                <a:solidFill>
                  <a:schemeClr val="accent1">
                    <a:lumMod val="50000"/>
                  </a:schemeClr>
                </a:solidFill>
                <a:latin typeface="+mj-lt"/>
                <a:cs typeface="CiscoSansTT ExtraLight"/>
              </a:rPr>
              <a:t>Containerlab</a:t>
            </a:r>
            <a:r>
              <a:rPr lang="en-US" sz="2399" dirty="0">
                <a:solidFill>
                  <a:schemeClr val="accent1">
                    <a:lumMod val="50000"/>
                  </a:schemeClr>
                </a:solidFill>
                <a:latin typeface="+mj-lt"/>
                <a:cs typeface="CiscoSansTT ExtraLight"/>
              </a:rPr>
              <a:t>, </a:t>
            </a:r>
            <a:r>
              <a:rPr lang="en-US" sz="2399" dirty="0" err="1">
                <a:solidFill>
                  <a:schemeClr val="accent1">
                    <a:lumMod val="50000"/>
                  </a:schemeClr>
                </a:solidFill>
                <a:latin typeface="+mj-lt"/>
                <a:cs typeface="CiscoSansTT ExtraLight"/>
              </a:rPr>
              <a:t>XRd</a:t>
            </a:r>
            <a:r>
              <a:rPr lang="en-US" sz="2399" dirty="0">
                <a:solidFill>
                  <a:schemeClr val="accent1">
                    <a:lumMod val="50000"/>
                  </a:schemeClr>
                </a:solidFill>
                <a:latin typeface="+mj-lt"/>
                <a:cs typeface="CiscoSansTT ExtraLight"/>
              </a:rPr>
              <a:t>, Ansible</a:t>
            </a:r>
          </a:p>
          <a:p>
            <a:pPr marL="419077" indent="-342900">
              <a:spcBef>
                <a:spcPts val="1500"/>
              </a:spcBef>
              <a:buSzPct val="100000"/>
            </a:pPr>
            <a:r>
              <a:rPr lang="en-US" sz="2399" dirty="0">
                <a:solidFill>
                  <a:schemeClr val="accent1">
                    <a:lumMod val="50000"/>
                  </a:schemeClr>
                </a:solidFill>
                <a:latin typeface="+mj-lt"/>
                <a:cs typeface="CiscoSansTT ExtraLight"/>
              </a:rPr>
              <a:t>Lab 2 – K8s Fundamentals, Deploy K8s Cluster</a:t>
            </a:r>
          </a:p>
          <a:p>
            <a:pPr marL="419077" indent="-342900">
              <a:spcBef>
                <a:spcPts val="1500"/>
              </a:spcBef>
              <a:buSzPct val="100000"/>
            </a:pPr>
            <a:r>
              <a:rPr lang="en-US" sz="2399" b="1" dirty="0">
                <a:solidFill>
                  <a:schemeClr val="accent3">
                    <a:lumMod val="50000"/>
                  </a:schemeClr>
                </a:solidFill>
                <a:latin typeface="+mj-lt"/>
                <a:cs typeface="CiscoSansTT Thin"/>
              </a:rPr>
              <a:t>Lab 3 – Cilium SRv6 L3VPN</a:t>
            </a:r>
          </a:p>
          <a:p>
            <a:pPr marL="1028524" lvl="2" indent="-342900">
              <a:spcBef>
                <a:spcPts val="800"/>
              </a:spcBef>
              <a:buSzPct val="100000"/>
            </a:pPr>
            <a:r>
              <a:rPr lang="en-US" sz="1866" b="1" dirty="0">
                <a:solidFill>
                  <a:schemeClr val="accent3">
                    <a:lumMod val="50000"/>
                  </a:schemeClr>
                </a:solidFill>
                <a:latin typeface="+mj-lt"/>
                <a:cs typeface="CiscoSansTT Thin"/>
              </a:rPr>
              <a:t>BGP Peering</a:t>
            </a:r>
          </a:p>
          <a:p>
            <a:pPr marL="1028524" lvl="2" indent="-342900">
              <a:spcBef>
                <a:spcPts val="800"/>
              </a:spcBef>
              <a:buSzPct val="100000"/>
            </a:pPr>
            <a:r>
              <a:rPr lang="en-US" sz="1866" b="1" dirty="0">
                <a:solidFill>
                  <a:schemeClr val="accent3">
                    <a:lumMod val="50000"/>
                  </a:schemeClr>
                </a:solidFill>
                <a:latin typeface="+mj-lt"/>
                <a:cs typeface="CiscoSansTT Thin"/>
              </a:rPr>
              <a:t>SRv6 SID-Manager; Locator Pool</a:t>
            </a:r>
          </a:p>
          <a:p>
            <a:pPr marL="1028524" lvl="2" indent="-342900">
              <a:spcBef>
                <a:spcPts val="800"/>
              </a:spcBef>
              <a:buSzPct val="100000"/>
            </a:pPr>
            <a:r>
              <a:rPr lang="en-US" sz="1866" b="1" dirty="0">
                <a:solidFill>
                  <a:schemeClr val="accent3">
                    <a:lumMod val="50000"/>
                  </a:schemeClr>
                </a:solidFill>
                <a:latin typeface="+mj-lt"/>
                <a:cs typeface="CiscoSansTT Thin"/>
              </a:rPr>
              <a:t>Pods in VRFs</a:t>
            </a:r>
          </a:p>
          <a:p>
            <a:pPr marL="1028524" lvl="2" indent="-342900">
              <a:spcBef>
                <a:spcPts val="800"/>
              </a:spcBef>
              <a:buSzPct val="100000"/>
            </a:pPr>
            <a:r>
              <a:rPr lang="en-US" sz="1866" b="1" dirty="0">
                <a:solidFill>
                  <a:schemeClr val="accent3">
                    <a:lumMod val="50000"/>
                  </a:schemeClr>
                </a:solidFill>
                <a:latin typeface="+mj-lt"/>
                <a:cs typeface="CiscoSansTT Thin"/>
              </a:rPr>
              <a:t>SRv6 Responder</a:t>
            </a:r>
          </a:p>
          <a:p>
            <a:pPr marL="419077" indent="-342900">
              <a:spcBef>
                <a:spcPts val="1500"/>
              </a:spcBef>
              <a:buSzPct val="100000"/>
            </a:pPr>
            <a:r>
              <a:rPr lang="en-US" sz="2399" dirty="0">
                <a:solidFill>
                  <a:schemeClr val="accent1">
                    <a:lumMod val="50000"/>
                  </a:schemeClr>
                </a:solidFill>
                <a:latin typeface="+mj-lt"/>
                <a:cs typeface="CiscoSansTT ExtraLight"/>
              </a:rPr>
              <a:t>Lab 4 – ISIS Redistribution into the Core</a:t>
            </a:r>
          </a:p>
          <a:p>
            <a:pPr marL="419077" indent="-342900">
              <a:spcBef>
                <a:spcPts val="1500"/>
              </a:spcBef>
              <a:buSzPct val="100000"/>
            </a:pPr>
            <a:r>
              <a:rPr lang="en-US" sz="2399" dirty="0">
                <a:solidFill>
                  <a:schemeClr val="accent1">
                    <a:lumMod val="50000"/>
                  </a:schemeClr>
                </a:solidFill>
                <a:latin typeface="+mj-lt"/>
                <a:cs typeface="CiscoSansTT ExtraLight"/>
              </a:rPr>
              <a:t>Conclusion: eBPF on Everything – </a:t>
            </a:r>
            <a:r>
              <a:rPr lang="en-US" sz="2399" dirty="0" err="1">
                <a:solidFill>
                  <a:schemeClr val="accent1">
                    <a:lumMod val="50000"/>
                  </a:schemeClr>
                </a:solidFill>
                <a:latin typeface="+mj-lt"/>
                <a:cs typeface="CiscoSansTT ExtraLight"/>
              </a:rPr>
              <a:t>Io</a:t>
            </a:r>
            <a:r>
              <a:rPr lang="en-US" sz="1400" dirty="0" err="1">
                <a:solidFill>
                  <a:schemeClr val="accent5">
                    <a:lumMod val="75000"/>
                  </a:schemeClr>
                </a:solidFill>
                <a:latin typeface="+mj-lt"/>
                <a:cs typeface="CiscoSansTT ExtraLight"/>
              </a:rPr>
              <a:t>eBPF</a:t>
            </a:r>
            <a:r>
              <a:rPr lang="en-US" sz="2399" dirty="0" err="1">
                <a:solidFill>
                  <a:schemeClr val="accent1">
                    <a:lumMod val="50000"/>
                  </a:schemeClr>
                </a:solidFill>
                <a:latin typeface="+mj-lt"/>
                <a:cs typeface="CiscoSansTT ExtraLight"/>
              </a:rPr>
              <a:t>T</a:t>
            </a:r>
            <a:endParaRPr lang="en-US" sz="2399" dirty="0">
              <a:solidFill>
                <a:schemeClr val="accent1">
                  <a:lumMod val="50000"/>
                </a:schemeClr>
              </a:solidFill>
              <a:latin typeface="+mj-lt"/>
              <a:cs typeface="CiscoSansTT Thin"/>
            </a:endParaRPr>
          </a:p>
          <a:p>
            <a:pPr marL="533377" indent="-457200">
              <a:spcBef>
                <a:spcPts val="1500"/>
              </a:spcBef>
            </a:pPr>
            <a:endParaRPr lang="en-US" sz="2799" b="1" dirty="0">
              <a:solidFill>
                <a:schemeClr val="accent1">
                  <a:lumMod val="50000"/>
                </a:schemeClr>
              </a:solidFill>
            </a:endParaRPr>
          </a:p>
        </p:txBody>
      </p:sp>
    </p:spTree>
    <p:extLst>
      <p:ext uri="{BB962C8B-B14F-4D97-AF65-F5344CB8AC3E}">
        <p14:creationId xmlns:p14="http://schemas.microsoft.com/office/powerpoint/2010/main" val="37115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775" y="309243"/>
            <a:ext cx="11307180" cy="975529"/>
          </a:xfrm>
        </p:spPr>
        <p:txBody>
          <a:bodyPr vert="horz" wrap="square" lIns="121867" tIns="60933" rIns="121867" bIns="60933" numCol="1" anchor="ctr" anchorCtr="0" compatLnSpc="1">
            <a:prstTxWarp prst="textNoShape">
              <a:avLst/>
            </a:prstTxWarp>
            <a:normAutofit/>
          </a:bodyPr>
          <a:lstStyle/>
          <a:p>
            <a:r>
              <a:rPr lang="en-GB" sz="4399" b="1" dirty="0">
                <a:solidFill>
                  <a:schemeClr val="tx2">
                    <a:lumMod val="75000"/>
                  </a:schemeClr>
                </a:solidFill>
                <a:cs typeface="CiscoSansTT Thin"/>
              </a:rPr>
              <a:t>Cilium/eBPF and SRv6</a:t>
            </a:r>
          </a:p>
        </p:txBody>
      </p:sp>
      <p:sp>
        <p:nvSpPr>
          <p:cNvPr id="4" name="TextBox 3">
            <a:extLst>
              <a:ext uri="{FF2B5EF4-FFF2-40B4-BE49-F238E27FC236}">
                <a16:creationId xmlns:a16="http://schemas.microsoft.com/office/drawing/2014/main" id="{75ED83B0-BC62-1F17-F77C-390769FAE6CE}"/>
              </a:ext>
            </a:extLst>
          </p:cNvPr>
          <p:cNvSpPr txBox="1"/>
          <p:nvPr/>
        </p:nvSpPr>
        <p:spPr>
          <a:xfrm>
            <a:off x="480870" y="1107529"/>
            <a:ext cx="5958010" cy="1784639"/>
          </a:xfrm>
          <a:prstGeom prst="rect">
            <a:avLst/>
          </a:prstGeom>
          <a:noFill/>
        </p:spPr>
        <p:txBody>
          <a:bodyPr wrap="square">
            <a:spAutoFit/>
          </a:bodyPr>
          <a:lstStyle/>
          <a:p>
            <a:pPr>
              <a:spcAft>
                <a:spcPts val="600"/>
              </a:spcAft>
            </a:pPr>
            <a:r>
              <a:rPr lang="en-US" b="0" i="0" dirty="0">
                <a:solidFill>
                  <a:schemeClr val="bg1">
                    <a:lumMod val="90000"/>
                    <a:lumOff val="10000"/>
                  </a:schemeClr>
                </a:solidFill>
                <a:effectLst/>
              </a:rPr>
              <a:t>Bell Canada driving development</a:t>
            </a:r>
          </a:p>
          <a:p>
            <a:pPr>
              <a:spcAft>
                <a:spcPts val="600"/>
              </a:spcAft>
            </a:pPr>
            <a:r>
              <a:rPr lang="en-US" dirty="0">
                <a:solidFill>
                  <a:schemeClr val="bg1">
                    <a:lumMod val="90000"/>
                    <a:lumOff val="10000"/>
                  </a:schemeClr>
                </a:solidFill>
              </a:rPr>
              <a:t>Working with AWS and GCP</a:t>
            </a:r>
          </a:p>
          <a:p>
            <a:pPr>
              <a:spcAft>
                <a:spcPts val="600"/>
              </a:spcAft>
            </a:pPr>
            <a:r>
              <a:rPr lang="en-US" b="0" i="0" dirty="0">
                <a:solidFill>
                  <a:schemeClr val="bg1">
                    <a:lumMod val="90000"/>
                    <a:lumOff val="10000"/>
                  </a:schemeClr>
                </a:solidFill>
                <a:effectLst/>
              </a:rPr>
              <a:t>Cloud-Native SRv6-L3VPN Attachment via Cilium CNI</a:t>
            </a:r>
          </a:p>
          <a:p>
            <a:pPr>
              <a:spcAft>
                <a:spcPts val="600"/>
              </a:spcAft>
            </a:pPr>
            <a:r>
              <a:rPr lang="en-US" dirty="0">
                <a:solidFill>
                  <a:schemeClr val="bg1">
                    <a:lumMod val="90000"/>
                    <a:lumOff val="10000"/>
                  </a:schemeClr>
                </a:solidFill>
              </a:rPr>
              <a:t>Just the tip of the iceberg…</a:t>
            </a:r>
            <a:endParaRPr lang="en-US" b="0" i="0" dirty="0">
              <a:solidFill>
                <a:schemeClr val="bg1">
                  <a:lumMod val="90000"/>
                  <a:lumOff val="10000"/>
                </a:schemeClr>
              </a:solidFill>
              <a:effectLst/>
            </a:endParaRPr>
          </a:p>
          <a:p>
            <a:pPr>
              <a:spcAft>
                <a:spcPts val="600"/>
              </a:spcAft>
            </a:pPr>
            <a:endParaRPr lang="en-US" dirty="0">
              <a:solidFill>
                <a:schemeClr val="bg1">
                  <a:lumMod val="90000"/>
                  <a:lumOff val="10000"/>
                </a:schemeClr>
              </a:solidFill>
            </a:endParaRPr>
          </a:p>
        </p:txBody>
      </p:sp>
      <p:pic>
        <p:nvPicPr>
          <p:cNvPr id="3" name="Picture 2">
            <a:extLst>
              <a:ext uri="{FF2B5EF4-FFF2-40B4-BE49-F238E27FC236}">
                <a16:creationId xmlns:a16="http://schemas.microsoft.com/office/drawing/2014/main" id="{823D2505-B6DC-A330-F2BC-B05A13FDB9E7}"/>
              </a:ext>
            </a:extLst>
          </p:cNvPr>
          <p:cNvPicPr>
            <a:picLocks noChangeAspect="1"/>
          </p:cNvPicPr>
          <p:nvPr/>
        </p:nvPicPr>
        <p:blipFill>
          <a:blip r:embed="rId3"/>
          <a:stretch>
            <a:fillRect/>
          </a:stretch>
        </p:blipFill>
        <p:spPr>
          <a:xfrm>
            <a:off x="550550" y="2253611"/>
            <a:ext cx="11007628" cy="3677966"/>
          </a:xfrm>
          <a:prstGeom prst="rect">
            <a:avLst/>
          </a:prstGeom>
        </p:spPr>
      </p:pic>
      <p:sp>
        <p:nvSpPr>
          <p:cNvPr id="6" name="TextBox 5">
            <a:extLst>
              <a:ext uri="{FF2B5EF4-FFF2-40B4-BE49-F238E27FC236}">
                <a16:creationId xmlns:a16="http://schemas.microsoft.com/office/drawing/2014/main" id="{79F5AF4B-0A35-F5F3-309A-737832CADDA0}"/>
              </a:ext>
            </a:extLst>
          </p:cNvPr>
          <p:cNvSpPr txBox="1"/>
          <p:nvPr/>
        </p:nvSpPr>
        <p:spPr>
          <a:xfrm>
            <a:off x="1135706" y="5667251"/>
            <a:ext cx="6095966" cy="830781"/>
          </a:xfrm>
          <a:prstGeom prst="rect">
            <a:avLst/>
          </a:prstGeom>
          <a:noFill/>
        </p:spPr>
        <p:txBody>
          <a:bodyPr wrap="square">
            <a:spAutoFit/>
          </a:bodyPr>
          <a:lstStyle/>
          <a:p>
            <a:r>
              <a:rPr lang="en-US" sz="1600" b="1" dirty="0"/>
              <a:t>Dan Bernier presented at </a:t>
            </a:r>
            <a:r>
              <a:rPr lang="en-US" sz="1600" b="1" dirty="0" err="1"/>
              <a:t>Kubecon</a:t>
            </a:r>
            <a:r>
              <a:rPr lang="en-US" sz="1600" b="1" dirty="0"/>
              <a:t> EU 2024</a:t>
            </a:r>
          </a:p>
          <a:p>
            <a:r>
              <a:rPr lang="en-US" sz="1600" dirty="0">
                <a:hlinkClick r:id="rId4"/>
              </a:rPr>
              <a:t>https://www.youtube.com/watch?v=vJaOKGWiyvU&amp;t=24s</a:t>
            </a:r>
            <a:endParaRPr lang="en-US" sz="1600" dirty="0"/>
          </a:p>
          <a:p>
            <a:endParaRPr lang="en-US" sz="1600" dirty="0"/>
          </a:p>
        </p:txBody>
      </p:sp>
      <p:pic>
        <p:nvPicPr>
          <p:cNvPr id="5" name="Picture 4" descr="Bell Canada - Wikipedia">
            <a:extLst>
              <a:ext uri="{FF2B5EF4-FFF2-40B4-BE49-F238E27FC236}">
                <a16:creationId xmlns:a16="http://schemas.microsoft.com/office/drawing/2014/main" id="{81E8D38B-1CE3-E0F6-5ECE-D071124197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4328" y="398240"/>
            <a:ext cx="1223627" cy="69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42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3E0BB8C5-49E5-7752-42CF-456AA701D8D4}"/>
              </a:ext>
            </a:extLst>
          </p:cNvPr>
          <p:cNvSpPr>
            <a:spLocks noGrp="1"/>
          </p:cNvSpPr>
          <p:nvPr>
            <p:ph type="body" sz="quarter" idx="10"/>
          </p:nvPr>
        </p:nvSpPr>
        <p:spPr>
          <a:xfrm>
            <a:off x="708911" y="985422"/>
            <a:ext cx="11033585" cy="4653367"/>
          </a:xfrm>
        </p:spPr>
        <p:txBody>
          <a:bodyPr lIns="91396" tIns="45698" rIns="91396" bIns="45698" anchor="t">
            <a:noAutofit/>
          </a:bodyPr>
          <a:lstStyle/>
          <a:p>
            <a:pPr marL="419077" indent="-342900">
              <a:spcBef>
                <a:spcPts val="1500"/>
              </a:spcBef>
              <a:buSzPct val="100000"/>
            </a:pPr>
            <a:r>
              <a:rPr lang="en-US" sz="2399" b="1" dirty="0">
                <a:solidFill>
                  <a:schemeClr val="accent3">
                    <a:lumMod val="50000"/>
                  </a:schemeClr>
                </a:solidFill>
                <a:latin typeface="+mj-lt"/>
                <a:cs typeface="CiscoSansTT ExtraLight"/>
              </a:rPr>
              <a:t>Intro: Cilium and eBPF (15 min)</a:t>
            </a:r>
          </a:p>
          <a:p>
            <a:pPr marL="419077" indent="-342900">
              <a:spcBef>
                <a:spcPts val="1500"/>
              </a:spcBef>
              <a:buSzPct val="100000"/>
            </a:pPr>
            <a:r>
              <a:rPr lang="en-US" sz="2399" dirty="0">
                <a:solidFill>
                  <a:schemeClr val="accent1">
                    <a:lumMod val="50000"/>
                  </a:schemeClr>
                </a:solidFill>
                <a:latin typeface="+mj-lt"/>
                <a:cs typeface="CiscoSansTT ExtraLight"/>
              </a:rPr>
              <a:t>Lab 1 – </a:t>
            </a:r>
            <a:r>
              <a:rPr lang="en-US" sz="2399" dirty="0" err="1">
                <a:solidFill>
                  <a:schemeClr val="accent1">
                    <a:lumMod val="50000"/>
                  </a:schemeClr>
                </a:solidFill>
                <a:latin typeface="+mj-lt"/>
                <a:cs typeface="CiscoSansTT ExtraLight"/>
              </a:rPr>
              <a:t>dCloud</a:t>
            </a:r>
            <a:r>
              <a:rPr lang="en-US" sz="2399" dirty="0">
                <a:solidFill>
                  <a:schemeClr val="accent1">
                    <a:lumMod val="50000"/>
                  </a:schemeClr>
                </a:solidFill>
                <a:latin typeface="+mj-lt"/>
                <a:cs typeface="CiscoSansTT ExtraLight"/>
              </a:rPr>
              <a:t>, </a:t>
            </a:r>
            <a:r>
              <a:rPr lang="en-US" sz="2399" dirty="0" err="1">
                <a:solidFill>
                  <a:schemeClr val="accent1">
                    <a:lumMod val="50000"/>
                  </a:schemeClr>
                </a:solidFill>
                <a:latin typeface="+mj-lt"/>
                <a:cs typeface="CiscoSansTT ExtraLight"/>
              </a:rPr>
              <a:t>Containerlab</a:t>
            </a:r>
            <a:r>
              <a:rPr lang="en-US" sz="2399" dirty="0">
                <a:solidFill>
                  <a:schemeClr val="accent1">
                    <a:lumMod val="50000"/>
                  </a:schemeClr>
                </a:solidFill>
                <a:latin typeface="+mj-lt"/>
                <a:cs typeface="CiscoSansTT ExtraLight"/>
              </a:rPr>
              <a:t>, </a:t>
            </a:r>
            <a:r>
              <a:rPr lang="en-US" sz="2399" dirty="0" err="1">
                <a:solidFill>
                  <a:schemeClr val="accent1">
                    <a:lumMod val="50000"/>
                  </a:schemeClr>
                </a:solidFill>
                <a:latin typeface="+mj-lt"/>
                <a:cs typeface="CiscoSansTT ExtraLight"/>
              </a:rPr>
              <a:t>XRd</a:t>
            </a:r>
            <a:r>
              <a:rPr lang="en-US" sz="2399" dirty="0">
                <a:solidFill>
                  <a:schemeClr val="accent1">
                    <a:lumMod val="50000"/>
                  </a:schemeClr>
                </a:solidFill>
                <a:latin typeface="+mj-lt"/>
                <a:cs typeface="CiscoSansTT ExtraLight"/>
              </a:rPr>
              <a:t>, Ansible (10 min)</a:t>
            </a:r>
          </a:p>
          <a:p>
            <a:pPr marL="419077" indent="-342900">
              <a:spcBef>
                <a:spcPts val="1500"/>
              </a:spcBef>
              <a:buSzPct val="100000"/>
            </a:pPr>
            <a:r>
              <a:rPr lang="en-US" sz="2399" dirty="0">
                <a:solidFill>
                  <a:schemeClr val="accent1">
                    <a:lumMod val="50000"/>
                  </a:schemeClr>
                </a:solidFill>
                <a:latin typeface="+mj-lt"/>
                <a:cs typeface="CiscoSansTT ExtraLight"/>
              </a:rPr>
              <a:t>Lab 2 – K8s Fundamentals, Deploy K8s Cluster (15 min)</a:t>
            </a:r>
          </a:p>
          <a:p>
            <a:pPr marL="419077" indent="-342900">
              <a:spcBef>
                <a:spcPts val="1500"/>
              </a:spcBef>
              <a:buSzPct val="100000"/>
            </a:pPr>
            <a:r>
              <a:rPr lang="en-US" sz="2399" dirty="0">
                <a:solidFill>
                  <a:schemeClr val="accent1">
                    <a:lumMod val="50000"/>
                  </a:schemeClr>
                </a:solidFill>
                <a:latin typeface="+mj-lt"/>
                <a:cs typeface="CiscoSansTT ExtraLight"/>
              </a:rPr>
              <a:t>Lab 3 – Cilium SRv6 L3VPN (15 min)</a:t>
            </a:r>
          </a:p>
          <a:p>
            <a:pPr marL="419077" indent="-342900">
              <a:spcBef>
                <a:spcPts val="1500"/>
              </a:spcBef>
              <a:buSzPct val="100000"/>
            </a:pPr>
            <a:r>
              <a:rPr lang="en-US" sz="2399" dirty="0">
                <a:solidFill>
                  <a:schemeClr val="accent1">
                    <a:lumMod val="50000"/>
                  </a:schemeClr>
                </a:solidFill>
                <a:latin typeface="+mj-lt"/>
                <a:cs typeface="CiscoSansTT ExtraLight"/>
              </a:rPr>
              <a:t>Lab 4 – ISIS Redistribution into the Core (10 min)</a:t>
            </a:r>
          </a:p>
          <a:p>
            <a:pPr marL="419077" indent="-342900">
              <a:spcBef>
                <a:spcPts val="1500"/>
              </a:spcBef>
              <a:buSzPct val="100000"/>
            </a:pPr>
            <a:r>
              <a:rPr lang="en-US" sz="2399" dirty="0">
                <a:solidFill>
                  <a:schemeClr val="accent1">
                    <a:lumMod val="50000"/>
                  </a:schemeClr>
                </a:solidFill>
                <a:latin typeface="+mj-lt"/>
                <a:cs typeface="CiscoSansTT ExtraLight"/>
              </a:rPr>
              <a:t>Conclusion: eBPF on Everything – </a:t>
            </a:r>
            <a:r>
              <a:rPr lang="en-US" sz="2399" dirty="0" err="1">
                <a:solidFill>
                  <a:schemeClr val="accent1">
                    <a:lumMod val="50000"/>
                  </a:schemeClr>
                </a:solidFill>
                <a:latin typeface="+mj-lt"/>
                <a:cs typeface="CiscoSansTT ExtraLight"/>
              </a:rPr>
              <a:t>Io</a:t>
            </a:r>
            <a:r>
              <a:rPr lang="en-US" sz="1400" dirty="0" err="1">
                <a:solidFill>
                  <a:schemeClr val="accent5">
                    <a:lumMod val="75000"/>
                  </a:schemeClr>
                </a:solidFill>
                <a:latin typeface="+mj-lt"/>
                <a:cs typeface="CiscoSansTT ExtraLight"/>
              </a:rPr>
              <a:t>eBPF</a:t>
            </a:r>
            <a:r>
              <a:rPr lang="en-US" sz="2399" dirty="0" err="1">
                <a:solidFill>
                  <a:schemeClr val="accent1">
                    <a:lumMod val="50000"/>
                  </a:schemeClr>
                </a:solidFill>
                <a:latin typeface="+mj-lt"/>
                <a:cs typeface="CiscoSansTT ExtraLight"/>
              </a:rPr>
              <a:t>T</a:t>
            </a:r>
            <a:r>
              <a:rPr lang="en-US" sz="2399" dirty="0">
                <a:solidFill>
                  <a:schemeClr val="accent1">
                    <a:lumMod val="50000"/>
                  </a:schemeClr>
                </a:solidFill>
                <a:latin typeface="+mj-lt"/>
                <a:cs typeface="CiscoSansTT ExtraLight"/>
              </a:rPr>
              <a:t> (15 min)</a:t>
            </a:r>
            <a:endParaRPr lang="en-US" sz="2399" dirty="0">
              <a:solidFill>
                <a:schemeClr val="accent1">
                  <a:lumMod val="50000"/>
                </a:schemeClr>
              </a:solidFill>
              <a:latin typeface="+mj-lt"/>
              <a:cs typeface="CiscoSansTT Thin"/>
            </a:endParaRPr>
          </a:p>
          <a:p>
            <a:pPr marL="533377" indent="-457200">
              <a:spcBef>
                <a:spcPts val="1500"/>
              </a:spcBef>
            </a:pPr>
            <a:endParaRPr lang="en-US" sz="2799" b="1" dirty="0">
              <a:solidFill>
                <a:schemeClr val="accent1">
                  <a:lumMod val="50000"/>
                </a:schemeClr>
              </a:solidFill>
            </a:endParaRPr>
          </a:p>
        </p:txBody>
      </p:sp>
    </p:spTree>
    <p:extLst>
      <p:ext uri="{BB962C8B-B14F-4D97-AF65-F5344CB8AC3E}">
        <p14:creationId xmlns:p14="http://schemas.microsoft.com/office/powerpoint/2010/main" val="115328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E82F02-FA15-2B64-6C51-7DBC2D6AB212}"/>
              </a:ext>
            </a:extLst>
          </p:cNvPr>
          <p:cNvSpPr>
            <a:spLocks noGrp="1"/>
          </p:cNvSpPr>
          <p:nvPr>
            <p:ph type="title"/>
          </p:nvPr>
        </p:nvSpPr>
        <p:spPr>
          <a:xfrm>
            <a:off x="914400" y="383353"/>
            <a:ext cx="7868853" cy="731837"/>
          </a:xfrm>
        </p:spPr>
        <p:txBody>
          <a:bodyPr/>
          <a:lstStyle/>
          <a:p>
            <a:r>
              <a:rPr lang="en-US" sz="4400" dirty="0">
                <a:solidFill>
                  <a:schemeClr val="bg1">
                    <a:lumMod val="90000"/>
                    <a:lumOff val="10000"/>
                  </a:schemeClr>
                </a:solidFill>
              </a:rPr>
              <a:t>More Cilium SRv6 L3VPN</a:t>
            </a:r>
          </a:p>
        </p:txBody>
      </p:sp>
      <p:pic>
        <p:nvPicPr>
          <p:cNvPr id="5" name="Picture 4">
            <a:extLst>
              <a:ext uri="{FF2B5EF4-FFF2-40B4-BE49-F238E27FC236}">
                <a16:creationId xmlns:a16="http://schemas.microsoft.com/office/drawing/2014/main" id="{87D0EA7B-8626-6AE2-50DF-7E439486EFB4}"/>
              </a:ext>
            </a:extLst>
          </p:cNvPr>
          <p:cNvPicPr>
            <a:picLocks noChangeAspect="1"/>
          </p:cNvPicPr>
          <p:nvPr/>
        </p:nvPicPr>
        <p:blipFill>
          <a:blip r:embed="rId2"/>
          <a:stretch>
            <a:fillRect/>
          </a:stretch>
        </p:blipFill>
        <p:spPr>
          <a:xfrm>
            <a:off x="3720543" y="1215226"/>
            <a:ext cx="6554048" cy="4618884"/>
          </a:xfrm>
          <a:prstGeom prst="rect">
            <a:avLst/>
          </a:prstGeom>
        </p:spPr>
      </p:pic>
      <p:sp>
        <p:nvSpPr>
          <p:cNvPr id="7" name="TextBox 6">
            <a:extLst>
              <a:ext uri="{FF2B5EF4-FFF2-40B4-BE49-F238E27FC236}">
                <a16:creationId xmlns:a16="http://schemas.microsoft.com/office/drawing/2014/main" id="{9929609A-7D57-F2C2-F9C5-1F054E589EF4}"/>
              </a:ext>
            </a:extLst>
          </p:cNvPr>
          <p:cNvSpPr txBox="1"/>
          <p:nvPr/>
        </p:nvSpPr>
        <p:spPr>
          <a:xfrm>
            <a:off x="4833892" y="5976186"/>
            <a:ext cx="6094520" cy="369332"/>
          </a:xfrm>
          <a:prstGeom prst="rect">
            <a:avLst/>
          </a:prstGeom>
          <a:noFill/>
        </p:spPr>
        <p:txBody>
          <a:bodyPr wrap="square">
            <a:spAutoFit/>
          </a:bodyPr>
          <a:lstStyle/>
          <a:p>
            <a:r>
              <a:rPr lang="en-US" dirty="0">
                <a:hlinkClick r:id="rId3"/>
              </a:rPr>
              <a:t>https://wwwin-github.cisco.com/emear-telcocloud/iblog</a:t>
            </a:r>
            <a:endParaRPr lang="en-US" dirty="0"/>
          </a:p>
        </p:txBody>
      </p:sp>
      <p:pic>
        <p:nvPicPr>
          <p:cNvPr id="8" name="Picture 7">
            <a:extLst>
              <a:ext uri="{FF2B5EF4-FFF2-40B4-BE49-F238E27FC236}">
                <a16:creationId xmlns:a16="http://schemas.microsoft.com/office/drawing/2014/main" id="{1D1D1B36-482C-A511-CCC7-F44DF7266046}"/>
              </a:ext>
            </a:extLst>
          </p:cNvPr>
          <p:cNvPicPr>
            <a:picLocks noChangeAspect="1"/>
          </p:cNvPicPr>
          <p:nvPr/>
        </p:nvPicPr>
        <p:blipFill>
          <a:blip r:embed="rId4"/>
          <a:stretch>
            <a:fillRect/>
          </a:stretch>
        </p:blipFill>
        <p:spPr>
          <a:xfrm>
            <a:off x="950697" y="1215226"/>
            <a:ext cx="2667434" cy="4878779"/>
          </a:xfrm>
          <a:prstGeom prst="rect">
            <a:avLst/>
          </a:prstGeom>
        </p:spPr>
      </p:pic>
      <p:pic>
        <p:nvPicPr>
          <p:cNvPr id="7170" name="Picture 2" descr="Directory photo of Arkadiusz Kaliwoda if available">
            <a:extLst>
              <a:ext uri="{FF2B5EF4-FFF2-40B4-BE49-F238E27FC236}">
                <a16:creationId xmlns:a16="http://schemas.microsoft.com/office/drawing/2014/main" id="{2D34D869-3451-BAEB-6E36-C083D01243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0672" y="656948"/>
            <a:ext cx="1123025" cy="14973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23A7D4C-917E-364A-ECC9-C58673346A40}"/>
              </a:ext>
            </a:extLst>
          </p:cNvPr>
          <p:cNvSpPr txBox="1"/>
          <p:nvPr/>
        </p:nvSpPr>
        <p:spPr>
          <a:xfrm>
            <a:off x="10370672" y="2317072"/>
            <a:ext cx="1338972" cy="646331"/>
          </a:xfrm>
          <a:prstGeom prst="rect">
            <a:avLst/>
          </a:prstGeom>
          <a:noFill/>
        </p:spPr>
        <p:txBody>
          <a:bodyPr wrap="square" rtlCol="0">
            <a:spAutoFit/>
          </a:bodyPr>
          <a:lstStyle/>
          <a:p>
            <a:r>
              <a:rPr lang="en-US" dirty="0">
                <a:latin typeface="+mn-lt"/>
              </a:rPr>
              <a:t>Arkadiusz </a:t>
            </a:r>
            <a:r>
              <a:rPr lang="en-US" dirty="0" err="1">
                <a:latin typeface="+mn-lt"/>
              </a:rPr>
              <a:t>Kaliwoda</a:t>
            </a:r>
            <a:endParaRPr lang="en-US" dirty="0">
              <a:latin typeface="+mn-lt"/>
            </a:endParaRPr>
          </a:p>
        </p:txBody>
      </p:sp>
    </p:spTree>
    <p:extLst>
      <p:ext uri="{BB962C8B-B14F-4D97-AF65-F5344CB8AC3E}">
        <p14:creationId xmlns:p14="http://schemas.microsoft.com/office/powerpoint/2010/main" val="15998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6D3B8-8924-DB8E-EACE-FEEE84110A78}"/>
            </a:ext>
          </a:extLst>
        </p:cNvPr>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6291C39D-3056-D164-86F2-8648DF0AD025}"/>
              </a:ext>
            </a:extLst>
          </p:cNvPr>
          <p:cNvCxnSpPr>
            <a:cxnSpLocks/>
            <a:stCxn id="31" idx="0"/>
          </p:cNvCxnSpPr>
          <p:nvPr/>
        </p:nvCxnSpPr>
        <p:spPr>
          <a:xfrm flipV="1">
            <a:off x="7688504" y="3686559"/>
            <a:ext cx="254526" cy="405153"/>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B201BA4E-8C93-C0DF-165B-6C2E1AC099AA}"/>
              </a:ext>
            </a:extLst>
          </p:cNvPr>
          <p:cNvSpPr>
            <a:spLocks noGrp="1"/>
          </p:cNvSpPr>
          <p:nvPr>
            <p:ph type="body" sz="quarter" idx="10"/>
          </p:nvPr>
        </p:nvSpPr>
        <p:spPr>
          <a:xfrm>
            <a:off x="711013" y="1693461"/>
            <a:ext cx="5383398" cy="3144688"/>
          </a:xfrm>
        </p:spPr>
        <p:txBody>
          <a:bodyPr/>
          <a:lstStyle/>
          <a:p>
            <a:pPr>
              <a:spcBef>
                <a:spcPts val="800"/>
              </a:spcBef>
            </a:pPr>
            <a:r>
              <a:rPr lang="en-US" sz="2400" dirty="0">
                <a:solidFill>
                  <a:schemeClr val="bg1"/>
                </a:solidFill>
              </a:rPr>
              <a:t>BGP CRD</a:t>
            </a:r>
          </a:p>
          <a:p>
            <a:pPr lvl="1">
              <a:spcBef>
                <a:spcPts val="800"/>
              </a:spcBef>
            </a:pPr>
            <a:r>
              <a:rPr lang="en-US" sz="2000" dirty="0">
                <a:solidFill>
                  <a:schemeClr val="accent3">
                    <a:lumMod val="50000"/>
                  </a:schemeClr>
                </a:solidFill>
              </a:rPr>
              <a:t>IPv4, IPv6, and “</a:t>
            </a:r>
            <a:r>
              <a:rPr lang="en-US" sz="2000" dirty="0" err="1">
                <a:solidFill>
                  <a:schemeClr val="accent3">
                    <a:lumMod val="50000"/>
                  </a:schemeClr>
                </a:solidFill>
              </a:rPr>
              <a:t>mpls_vpn</a:t>
            </a:r>
            <a:r>
              <a:rPr lang="en-US" sz="2000" dirty="0">
                <a:solidFill>
                  <a:schemeClr val="accent3">
                    <a:lumMod val="50000"/>
                  </a:schemeClr>
                </a:solidFill>
              </a:rPr>
              <a:t>” AFI/SAFIs</a:t>
            </a:r>
          </a:p>
          <a:p>
            <a:pPr>
              <a:spcBef>
                <a:spcPts val="800"/>
              </a:spcBef>
            </a:pPr>
            <a:r>
              <a:rPr lang="en-US" sz="2400" dirty="0">
                <a:solidFill>
                  <a:schemeClr val="bg1"/>
                </a:solidFill>
              </a:rPr>
              <a:t>SRv6 SID Manager</a:t>
            </a:r>
          </a:p>
          <a:p>
            <a:pPr lvl="1">
              <a:lnSpc>
                <a:spcPct val="100000"/>
              </a:lnSpc>
              <a:spcBef>
                <a:spcPts val="800"/>
              </a:spcBef>
            </a:pPr>
            <a:r>
              <a:rPr lang="en-US" sz="2000" dirty="0">
                <a:solidFill>
                  <a:schemeClr val="accent3">
                    <a:lumMod val="50000"/>
                  </a:schemeClr>
                </a:solidFill>
              </a:rPr>
              <a:t>Dynamic allocation of /48 or /64 locator from </a:t>
            </a:r>
            <a:r>
              <a:rPr lang="en-US" sz="2000" dirty="0" err="1">
                <a:solidFill>
                  <a:schemeClr val="accent3">
                    <a:lumMod val="50000"/>
                  </a:schemeClr>
                </a:solidFill>
              </a:rPr>
              <a:t>LocatorPool</a:t>
            </a:r>
            <a:endParaRPr lang="en-US" sz="2000" dirty="0"/>
          </a:p>
          <a:p>
            <a:pPr>
              <a:spcBef>
                <a:spcPts val="800"/>
              </a:spcBef>
            </a:pPr>
            <a:r>
              <a:rPr lang="en-US" sz="2400" dirty="0">
                <a:solidFill>
                  <a:schemeClr val="bg1"/>
                </a:solidFill>
              </a:rPr>
              <a:t>K8s VRFs</a:t>
            </a:r>
          </a:p>
          <a:p>
            <a:pPr lvl="1">
              <a:spcBef>
                <a:spcPts val="800"/>
              </a:spcBef>
            </a:pPr>
            <a:r>
              <a:rPr lang="en-US" sz="2133" dirty="0">
                <a:solidFill>
                  <a:schemeClr val="accent3">
                    <a:lumMod val="50000"/>
                  </a:schemeClr>
                </a:solidFill>
              </a:rPr>
              <a:t>Pods in VRF </a:t>
            </a:r>
            <a:r>
              <a:rPr lang="en-US" sz="2133" b="1" dirty="0">
                <a:solidFill>
                  <a:schemeClr val="tx2"/>
                </a:solidFill>
              </a:rPr>
              <a:t>Blue</a:t>
            </a:r>
            <a:r>
              <a:rPr lang="en-US" sz="2133" dirty="0">
                <a:solidFill>
                  <a:schemeClr val="accent3">
                    <a:lumMod val="50000"/>
                  </a:schemeClr>
                </a:solidFill>
              </a:rPr>
              <a:t> and VRF </a:t>
            </a:r>
            <a:r>
              <a:rPr lang="en-US" sz="2133" b="1" dirty="0">
                <a:solidFill>
                  <a:schemeClr val="accent6"/>
                </a:solidFill>
              </a:rPr>
              <a:t>Red</a:t>
            </a:r>
          </a:p>
          <a:p>
            <a:pPr>
              <a:spcBef>
                <a:spcPts val="800"/>
              </a:spcBef>
            </a:pPr>
            <a:r>
              <a:rPr lang="en-US" sz="2400" dirty="0">
                <a:solidFill>
                  <a:schemeClr val="bg1"/>
                </a:solidFill>
              </a:rPr>
              <a:t>SRv6 Responder</a:t>
            </a:r>
          </a:p>
          <a:p>
            <a:pPr lvl="1">
              <a:spcBef>
                <a:spcPts val="800"/>
              </a:spcBef>
            </a:pPr>
            <a:r>
              <a:rPr lang="en-US" sz="2133" dirty="0">
                <a:solidFill>
                  <a:schemeClr val="accent3">
                    <a:lumMod val="50000"/>
                  </a:schemeClr>
                </a:solidFill>
              </a:rPr>
              <a:t>SRv6 </a:t>
            </a:r>
            <a:r>
              <a:rPr lang="en-US" sz="2133" dirty="0" err="1">
                <a:solidFill>
                  <a:schemeClr val="accent3">
                    <a:lumMod val="50000"/>
                  </a:schemeClr>
                </a:solidFill>
              </a:rPr>
              <a:t>EgressPolicy</a:t>
            </a:r>
            <a:r>
              <a:rPr lang="en-US" sz="2133" dirty="0">
                <a:solidFill>
                  <a:schemeClr val="accent3">
                    <a:lumMod val="50000"/>
                  </a:schemeClr>
                </a:solidFill>
              </a:rPr>
              <a:t> programing for eBPF</a:t>
            </a:r>
          </a:p>
          <a:p>
            <a:pPr lvl="1">
              <a:spcBef>
                <a:spcPts val="800"/>
              </a:spcBef>
            </a:pPr>
            <a:r>
              <a:rPr lang="en-US" sz="2133" dirty="0">
                <a:solidFill>
                  <a:schemeClr val="accent3">
                    <a:lumMod val="50000"/>
                  </a:schemeClr>
                </a:solidFill>
              </a:rPr>
              <a:t>Essentially the SRv6-L3VPN FIB entries</a:t>
            </a:r>
          </a:p>
          <a:p>
            <a:pPr>
              <a:spcBef>
                <a:spcPts val="800"/>
              </a:spcBef>
            </a:pPr>
            <a:endParaRPr lang="en-US" sz="2400" dirty="0"/>
          </a:p>
          <a:p>
            <a:pPr>
              <a:spcBef>
                <a:spcPts val="800"/>
              </a:spcBef>
            </a:pPr>
            <a:endParaRPr lang="en-US" sz="2400" dirty="0"/>
          </a:p>
        </p:txBody>
      </p:sp>
      <p:sp>
        <p:nvSpPr>
          <p:cNvPr id="4" name="Title 3">
            <a:extLst>
              <a:ext uri="{FF2B5EF4-FFF2-40B4-BE49-F238E27FC236}">
                <a16:creationId xmlns:a16="http://schemas.microsoft.com/office/drawing/2014/main" id="{52359CD8-48D9-BDCF-0161-93D0EF656C20}"/>
              </a:ext>
            </a:extLst>
          </p:cNvPr>
          <p:cNvSpPr>
            <a:spLocks noGrp="1"/>
          </p:cNvSpPr>
          <p:nvPr>
            <p:ph type="title"/>
          </p:nvPr>
        </p:nvSpPr>
        <p:spPr>
          <a:xfrm>
            <a:off x="711012" y="492239"/>
            <a:ext cx="10808742" cy="731837"/>
          </a:xfrm>
        </p:spPr>
        <p:txBody>
          <a:bodyPr/>
          <a:lstStyle/>
          <a:p>
            <a:r>
              <a:rPr lang="en-US" sz="4399" dirty="0">
                <a:solidFill>
                  <a:schemeClr val="bg1">
                    <a:lumMod val="90000"/>
                    <a:lumOff val="10000"/>
                  </a:schemeClr>
                </a:solidFill>
                <a:latin typeface="CiscoSans ExtraLight" panose="020B0303020201020303" pitchFamily="34" charset="0"/>
              </a:rPr>
              <a:t>Cilium SRv6 CRDs</a:t>
            </a:r>
          </a:p>
        </p:txBody>
      </p:sp>
      <p:sp>
        <p:nvSpPr>
          <p:cNvPr id="5" name="Oval 4">
            <a:extLst>
              <a:ext uri="{FF2B5EF4-FFF2-40B4-BE49-F238E27FC236}">
                <a16:creationId xmlns:a16="http://schemas.microsoft.com/office/drawing/2014/main" id="{308D3DD7-1E80-44B5-84ED-FCB6B866AC86}"/>
              </a:ext>
            </a:extLst>
          </p:cNvPr>
          <p:cNvSpPr/>
          <p:nvPr/>
        </p:nvSpPr>
        <p:spPr>
          <a:xfrm>
            <a:off x="7461445" y="1911933"/>
            <a:ext cx="777391" cy="720436"/>
          </a:xfrm>
          <a:prstGeom prst="ellipse">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R14</a:t>
            </a:r>
          </a:p>
        </p:txBody>
      </p:sp>
      <p:sp>
        <p:nvSpPr>
          <p:cNvPr id="6" name="Oval 5">
            <a:extLst>
              <a:ext uri="{FF2B5EF4-FFF2-40B4-BE49-F238E27FC236}">
                <a16:creationId xmlns:a16="http://schemas.microsoft.com/office/drawing/2014/main" id="{72818D08-7E48-ACA8-7B78-511E6F3DB124}"/>
              </a:ext>
            </a:extLst>
          </p:cNvPr>
          <p:cNvSpPr/>
          <p:nvPr/>
        </p:nvSpPr>
        <p:spPr>
          <a:xfrm>
            <a:off x="9793625" y="1911933"/>
            <a:ext cx="777391" cy="720436"/>
          </a:xfrm>
          <a:prstGeom prst="ellipse">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R15</a:t>
            </a:r>
          </a:p>
        </p:txBody>
      </p:sp>
      <p:cxnSp>
        <p:nvCxnSpPr>
          <p:cNvPr id="10" name="Straight Connector 9">
            <a:extLst>
              <a:ext uri="{FF2B5EF4-FFF2-40B4-BE49-F238E27FC236}">
                <a16:creationId xmlns:a16="http://schemas.microsoft.com/office/drawing/2014/main" id="{DAC67815-35DC-AFB1-13A5-C629970C8930}"/>
              </a:ext>
            </a:extLst>
          </p:cNvPr>
          <p:cNvCxnSpPr>
            <a:cxnSpLocks/>
            <a:stCxn id="5" idx="4"/>
          </p:cNvCxnSpPr>
          <p:nvPr/>
        </p:nvCxnSpPr>
        <p:spPr>
          <a:xfrm>
            <a:off x="7850141" y="2632369"/>
            <a:ext cx="0" cy="7158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5C6D6DC-9DCD-FDEF-E2FD-0B46203B4E48}"/>
              </a:ext>
            </a:extLst>
          </p:cNvPr>
          <p:cNvCxnSpPr>
            <a:cxnSpLocks/>
            <a:stCxn id="6" idx="4"/>
          </p:cNvCxnSpPr>
          <p:nvPr/>
        </p:nvCxnSpPr>
        <p:spPr>
          <a:xfrm>
            <a:off x="10182321" y="2632369"/>
            <a:ext cx="0" cy="7158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F8D9C56-8F50-958E-D539-C592EC49B5A9}"/>
              </a:ext>
            </a:extLst>
          </p:cNvPr>
          <p:cNvSpPr txBox="1"/>
          <p:nvPr/>
        </p:nvSpPr>
        <p:spPr>
          <a:xfrm>
            <a:off x="8328504" y="1911933"/>
            <a:ext cx="1255376" cy="584775"/>
          </a:xfrm>
          <a:prstGeom prst="rect">
            <a:avLst/>
          </a:prstGeom>
          <a:noFill/>
        </p:spPr>
        <p:txBody>
          <a:bodyPr wrap="square" rtlCol="0">
            <a:spAutoFit/>
          </a:bodyPr>
          <a:lstStyle/>
          <a:p>
            <a:pPr algn="ctr"/>
            <a:r>
              <a:rPr lang="en-US" sz="1600" dirty="0">
                <a:latin typeface="+mn-lt"/>
              </a:rPr>
              <a:t>BGP 65010</a:t>
            </a:r>
          </a:p>
        </p:txBody>
      </p:sp>
      <p:sp>
        <p:nvSpPr>
          <p:cNvPr id="21" name="TextBox 20">
            <a:extLst>
              <a:ext uri="{FF2B5EF4-FFF2-40B4-BE49-F238E27FC236}">
                <a16:creationId xmlns:a16="http://schemas.microsoft.com/office/drawing/2014/main" id="{476980E4-FBBD-D95D-D8C8-98D39F6426BB}"/>
              </a:ext>
            </a:extLst>
          </p:cNvPr>
          <p:cNvSpPr txBox="1"/>
          <p:nvPr/>
        </p:nvSpPr>
        <p:spPr>
          <a:xfrm>
            <a:off x="7155826" y="4593939"/>
            <a:ext cx="1574409" cy="954107"/>
          </a:xfrm>
          <a:prstGeom prst="rect">
            <a:avLst/>
          </a:prstGeom>
          <a:noFill/>
        </p:spPr>
        <p:txBody>
          <a:bodyPr wrap="square" rtlCol="0">
            <a:spAutoFit/>
          </a:bodyPr>
          <a:lstStyle/>
          <a:p>
            <a:pPr algn="ctr"/>
            <a:r>
              <a:rPr lang="en-US" sz="1400" b="1" dirty="0">
                <a:latin typeface="+mn-lt"/>
              </a:rPr>
              <a:t>K8s-cp-node00</a:t>
            </a:r>
          </a:p>
          <a:p>
            <a:pPr algn="ctr"/>
            <a:r>
              <a:rPr lang="en-US" sz="1400" b="1" dirty="0">
                <a:latin typeface="+mn-lt"/>
              </a:rPr>
              <a:t>ASN 65015</a:t>
            </a:r>
          </a:p>
          <a:p>
            <a:pPr algn="ctr"/>
            <a:r>
              <a:rPr lang="en-US" sz="1400" b="1" dirty="0">
                <a:latin typeface="+mn-lt"/>
              </a:rPr>
              <a:t>SRv6 Locator fc00:0:abc::/48</a:t>
            </a:r>
          </a:p>
        </p:txBody>
      </p:sp>
      <p:sp>
        <p:nvSpPr>
          <p:cNvPr id="22" name="TextBox 21">
            <a:extLst>
              <a:ext uri="{FF2B5EF4-FFF2-40B4-BE49-F238E27FC236}">
                <a16:creationId xmlns:a16="http://schemas.microsoft.com/office/drawing/2014/main" id="{D8881F15-EE93-3DE1-EB87-1DF375AFE30B}"/>
              </a:ext>
            </a:extLst>
          </p:cNvPr>
          <p:cNvSpPr txBox="1"/>
          <p:nvPr/>
        </p:nvSpPr>
        <p:spPr>
          <a:xfrm>
            <a:off x="9232903" y="4593939"/>
            <a:ext cx="1898833" cy="954107"/>
          </a:xfrm>
          <a:prstGeom prst="rect">
            <a:avLst/>
          </a:prstGeom>
          <a:noFill/>
        </p:spPr>
        <p:txBody>
          <a:bodyPr wrap="square" rtlCol="0">
            <a:spAutoFit/>
          </a:bodyPr>
          <a:lstStyle/>
          <a:p>
            <a:pPr algn="ctr"/>
            <a:r>
              <a:rPr lang="en-US" sz="1400" b="1" dirty="0">
                <a:latin typeface="+mn-lt"/>
              </a:rPr>
              <a:t>K8s-wkr-node01</a:t>
            </a:r>
          </a:p>
          <a:p>
            <a:pPr algn="ctr"/>
            <a:r>
              <a:rPr lang="en-US" sz="1400" b="1" dirty="0">
                <a:latin typeface="+mn-lt"/>
              </a:rPr>
              <a:t>ASN 65014</a:t>
            </a:r>
          </a:p>
          <a:p>
            <a:pPr algn="ctr"/>
            <a:r>
              <a:rPr lang="en-US" sz="1400" b="1" dirty="0">
                <a:latin typeface="+mn-lt"/>
              </a:rPr>
              <a:t>SRv6 Locator fc00:0:xyz::/48</a:t>
            </a:r>
          </a:p>
        </p:txBody>
      </p:sp>
      <p:sp>
        <p:nvSpPr>
          <p:cNvPr id="23" name="Up Arrow 22">
            <a:extLst>
              <a:ext uri="{FF2B5EF4-FFF2-40B4-BE49-F238E27FC236}">
                <a16:creationId xmlns:a16="http://schemas.microsoft.com/office/drawing/2014/main" id="{0FB8BB6A-35AE-F3CF-4A91-8625198B2339}"/>
              </a:ext>
            </a:extLst>
          </p:cNvPr>
          <p:cNvSpPr/>
          <p:nvPr/>
        </p:nvSpPr>
        <p:spPr>
          <a:xfrm>
            <a:off x="8700650" y="1163787"/>
            <a:ext cx="424873" cy="419582"/>
          </a:xfrm>
          <a:prstGeom prst="up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8B4114FD-47DD-C507-2C0A-C6AA5B0F9DD0}"/>
              </a:ext>
            </a:extLst>
          </p:cNvPr>
          <p:cNvSpPr txBox="1"/>
          <p:nvPr/>
        </p:nvSpPr>
        <p:spPr>
          <a:xfrm>
            <a:off x="9083199" y="1259356"/>
            <a:ext cx="1898833" cy="307777"/>
          </a:xfrm>
          <a:prstGeom prst="rect">
            <a:avLst/>
          </a:prstGeom>
          <a:noFill/>
        </p:spPr>
        <p:txBody>
          <a:bodyPr wrap="square" rtlCol="0">
            <a:spAutoFit/>
          </a:bodyPr>
          <a:lstStyle/>
          <a:p>
            <a:pPr algn="ctr"/>
            <a:r>
              <a:rPr lang="en-US" sz="1400" dirty="0">
                <a:latin typeface="+mn-lt"/>
              </a:rPr>
              <a:t>Rest of the Network</a:t>
            </a:r>
          </a:p>
        </p:txBody>
      </p:sp>
      <p:sp>
        <p:nvSpPr>
          <p:cNvPr id="25" name="Text Placeholder 1">
            <a:extLst>
              <a:ext uri="{FF2B5EF4-FFF2-40B4-BE49-F238E27FC236}">
                <a16:creationId xmlns:a16="http://schemas.microsoft.com/office/drawing/2014/main" id="{95AF1EAB-7A6C-5755-C02E-DFB9A27C505D}"/>
              </a:ext>
            </a:extLst>
          </p:cNvPr>
          <p:cNvSpPr txBox="1">
            <a:spLocks/>
          </p:cNvSpPr>
          <p:nvPr/>
        </p:nvSpPr>
        <p:spPr>
          <a:xfrm>
            <a:off x="831272" y="1148076"/>
            <a:ext cx="9448801" cy="398489"/>
          </a:xfrm>
          <a:prstGeom prst="rect">
            <a:avLst/>
          </a:prstGeom>
        </p:spPr>
        <p:txBody>
          <a:bodyPr lIns="0" tIns="45710" rIns="0" bIns="45710">
            <a:noAutofit/>
          </a:bodyPr>
          <a:lstStyle>
            <a:lvl1pPr marL="232775" indent="-156594" algn="l" defTabSz="912056" rtl="0" eaLnBrk="1" fontAlgn="base" hangingPunct="1">
              <a:lnSpc>
                <a:spcPct val="95000"/>
              </a:lnSpc>
              <a:spcBef>
                <a:spcPts val="1480"/>
              </a:spcBef>
              <a:spcAft>
                <a:spcPct val="0"/>
              </a:spcAft>
              <a:buClr>
                <a:schemeClr val="tx1"/>
              </a:buClr>
              <a:buSzPct val="60000"/>
              <a:buFont typeface="Arial"/>
              <a:buChar char="•"/>
              <a:defRPr lang="en-US" sz="2666" b="0" i="0" kern="1200">
                <a:solidFill>
                  <a:srgbClr val="0051AF"/>
                </a:solidFill>
                <a:latin typeface="+mn-lt"/>
                <a:ea typeface="ＭＳ Ｐゴシック" charset="0"/>
                <a:cs typeface="CiscoSans ExtraLight"/>
              </a:defRPr>
            </a:lvl1pPr>
            <a:lvl2pPr marL="385137" indent="-152362" algn="l" defTabSz="912056" rtl="0" eaLnBrk="1" fontAlgn="base" hangingPunct="1">
              <a:lnSpc>
                <a:spcPct val="95000"/>
              </a:lnSpc>
              <a:spcBef>
                <a:spcPts val="600"/>
              </a:spcBef>
              <a:spcAft>
                <a:spcPct val="0"/>
              </a:spcAft>
              <a:buClr>
                <a:schemeClr val="tx1"/>
              </a:buClr>
              <a:buSzPct val="60000"/>
              <a:buFont typeface="Arial"/>
              <a:buChar char="•"/>
              <a:defRPr lang="en-US" sz="2399" b="0" i="0" kern="1200">
                <a:solidFill>
                  <a:srgbClr val="0051AF"/>
                </a:solidFill>
                <a:latin typeface="+mn-lt"/>
                <a:ea typeface="ＭＳ Ｐゴシック" charset="0"/>
                <a:cs typeface="CiscoSans ExtraLight"/>
              </a:defRPr>
            </a:lvl2pPr>
            <a:lvl3pPr marL="537499" indent="-152362" algn="l" defTabSz="912056" rtl="0" eaLnBrk="1" fontAlgn="base" hangingPunct="1">
              <a:lnSpc>
                <a:spcPct val="95000"/>
              </a:lnSpc>
              <a:spcBef>
                <a:spcPts val="833"/>
              </a:spcBef>
              <a:spcAft>
                <a:spcPct val="0"/>
              </a:spcAft>
              <a:buClr>
                <a:schemeClr val="tx1"/>
              </a:buClr>
              <a:buSzPct val="60000"/>
              <a:buFont typeface="Arial"/>
              <a:buChar char="•"/>
              <a:defRPr lang="en-US" sz="2133" b="0" i="0" kern="1200">
                <a:solidFill>
                  <a:srgbClr val="0051AF"/>
                </a:solidFill>
                <a:latin typeface="+mn-lt"/>
                <a:ea typeface="ＭＳ Ｐゴシック" charset="0"/>
                <a:cs typeface="CiscoSans ExtraLight"/>
              </a:defRPr>
            </a:lvl3pPr>
            <a:lvl4pPr marL="689861" indent="-152362" algn="l" defTabSz="912056" rtl="0" eaLnBrk="1" fontAlgn="base" hangingPunct="1">
              <a:lnSpc>
                <a:spcPct val="95000"/>
              </a:lnSpc>
              <a:spcBef>
                <a:spcPts val="833"/>
              </a:spcBef>
              <a:spcAft>
                <a:spcPct val="0"/>
              </a:spcAft>
              <a:buClr>
                <a:schemeClr val="tx1"/>
              </a:buClr>
              <a:buSzPct val="60000"/>
              <a:buFont typeface="Arial"/>
              <a:buChar char="•"/>
              <a:defRPr lang="en-US" sz="1866" b="0" i="0" kern="1200">
                <a:solidFill>
                  <a:srgbClr val="0051AF"/>
                </a:solidFill>
                <a:latin typeface="+mn-lt"/>
                <a:ea typeface="ＭＳ Ｐゴシック" charset="0"/>
                <a:cs typeface="CiscoSans ExtraLight"/>
              </a:defRPr>
            </a:lvl4pPr>
            <a:lvl5pPr marL="842223" indent="-152362" algn="l" defTabSz="912056" rtl="0" eaLnBrk="1" fontAlgn="base" hangingPunct="1">
              <a:lnSpc>
                <a:spcPct val="95000"/>
              </a:lnSpc>
              <a:spcBef>
                <a:spcPts val="833"/>
              </a:spcBef>
              <a:spcAft>
                <a:spcPct val="0"/>
              </a:spcAft>
              <a:buClr>
                <a:schemeClr val="tx1"/>
              </a:buClr>
              <a:buSzPct val="60000"/>
              <a:buFont typeface="Arial"/>
              <a:buChar char="•"/>
              <a:defRPr lang="en-US" sz="1600" b="0" i="0" kern="1200">
                <a:solidFill>
                  <a:srgbClr val="0051AF"/>
                </a:solidFill>
                <a:latin typeface="+mn-lt"/>
                <a:ea typeface="ＭＳ Ｐゴシック" charset="0"/>
                <a:cs typeface="CiscoSans ExtraLight"/>
              </a:defRPr>
            </a:lvl5pPr>
            <a:lvl6pPr marL="1151520" indent="-228536" algn="l" defTabSz="914141"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480" indent="-228506" algn="l" defTabSz="914141" rtl="0" eaLnBrk="1" latinLnBrk="0" hangingPunct="1">
              <a:spcBef>
                <a:spcPts val="800"/>
              </a:spcBef>
              <a:buFont typeface="Arial" pitchFamily="34" charset="0"/>
              <a:buChar char="•"/>
              <a:defRPr sz="1066" kern="1200" baseline="0">
                <a:solidFill>
                  <a:schemeClr val="tx1"/>
                </a:solidFill>
                <a:latin typeface="+mn-lt"/>
                <a:ea typeface="+mn-ea"/>
                <a:cs typeface="+mn-cs"/>
              </a:defRPr>
            </a:lvl7pPr>
            <a:lvl8pPr marL="3199493" indent="0" algn="l" defTabSz="914141" rtl="0" eaLnBrk="1" latinLnBrk="0" hangingPunct="1">
              <a:spcBef>
                <a:spcPct val="20000"/>
              </a:spcBef>
              <a:buFont typeface="Arial" pitchFamily="34" charset="0"/>
              <a:buNone/>
              <a:defRPr sz="2000" kern="1200">
                <a:solidFill>
                  <a:schemeClr val="tx1"/>
                </a:solidFill>
                <a:latin typeface="+mn-lt"/>
                <a:ea typeface="+mn-ea"/>
                <a:cs typeface="+mn-cs"/>
              </a:defRPr>
            </a:lvl8pPr>
            <a:lvl9pPr marL="3885099" indent="-228536" algn="l" defTabSz="91414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6181" indent="0">
              <a:buFont typeface="Arial"/>
              <a:buNone/>
            </a:pPr>
            <a:r>
              <a:rPr lang="en-US" sz="2000" dirty="0">
                <a:solidFill>
                  <a:schemeClr val="accent3">
                    <a:lumMod val="50000"/>
                  </a:schemeClr>
                </a:solidFill>
              </a:rPr>
              <a:t>Kubernetes Custom Resource </a:t>
            </a:r>
            <a:r>
              <a:rPr lang="en-US" sz="2000" dirty="0" err="1">
                <a:solidFill>
                  <a:schemeClr val="accent3">
                    <a:lumMod val="50000"/>
                  </a:schemeClr>
                </a:solidFill>
              </a:rPr>
              <a:t>Definions</a:t>
            </a:r>
            <a:endParaRPr lang="en-US" sz="2000" dirty="0">
              <a:solidFill>
                <a:schemeClr val="accent3">
                  <a:lumMod val="50000"/>
                </a:schemeClr>
              </a:solidFill>
            </a:endParaRPr>
          </a:p>
        </p:txBody>
      </p:sp>
      <p:pic>
        <p:nvPicPr>
          <p:cNvPr id="26" name="Picture 2" descr="Cilium · GitHub">
            <a:extLst>
              <a:ext uri="{FF2B5EF4-FFF2-40B4-BE49-F238E27FC236}">
                <a16:creationId xmlns:a16="http://schemas.microsoft.com/office/drawing/2014/main" id="{CE534DAC-7A58-162D-7AF6-0BD837355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4992" y="3463076"/>
            <a:ext cx="410925" cy="39848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ebpf · GitHub Topics · GitHub">
            <a:extLst>
              <a:ext uri="{FF2B5EF4-FFF2-40B4-BE49-F238E27FC236}">
                <a16:creationId xmlns:a16="http://schemas.microsoft.com/office/drawing/2014/main" id="{A1BD5EEF-A1FE-1705-8B07-1AD05F9C8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6543" y="3417559"/>
            <a:ext cx="405790" cy="40233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B31322A9-8C32-58F2-2AB2-445FD0AEDA63}"/>
              </a:ext>
            </a:extLst>
          </p:cNvPr>
          <p:cNvSpPr/>
          <p:nvPr/>
        </p:nvSpPr>
        <p:spPr>
          <a:xfrm>
            <a:off x="7155826" y="3355491"/>
            <a:ext cx="1443217" cy="1181399"/>
          </a:xfrm>
          <a:prstGeom prst="rect">
            <a:avLst/>
          </a:prstGeom>
          <a:no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8C10513-7D18-1541-6C43-08D8F7F7403A}"/>
              </a:ext>
            </a:extLst>
          </p:cNvPr>
          <p:cNvSpPr/>
          <p:nvPr/>
        </p:nvSpPr>
        <p:spPr>
          <a:xfrm>
            <a:off x="9460712" y="3356471"/>
            <a:ext cx="1443217" cy="1181399"/>
          </a:xfrm>
          <a:prstGeom prst="rect">
            <a:avLst/>
          </a:prstGeom>
          <a:no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ed Rectangle 30">
            <a:extLst>
              <a:ext uri="{FF2B5EF4-FFF2-40B4-BE49-F238E27FC236}">
                <a16:creationId xmlns:a16="http://schemas.microsoft.com/office/drawing/2014/main" id="{E5A1A586-5689-C4FB-1AFF-2B3BC6C034D7}"/>
              </a:ext>
            </a:extLst>
          </p:cNvPr>
          <p:cNvSpPr/>
          <p:nvPr/>
        </p:nvSpPr>
        <p:spPr>
          <a:xfrm>
            <a:off x="7535336" y="4091712"/>
            <a:ext cx="306336" cy="295563"/>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954CF0B5-2E56-BD35-BAE2-06FFB53E312E}"/>
              </a:ext>
            </a:extLst>
          </p:cNvPr>
          <p:cNvSpPr/>
          <p:nvPr/>
        </p:nvSpPr>
        <p:spPr>
          <a:xfrm>
            <a:off x="8006391" y="4091711"/>
            <a:ext cx="306336" cy="295563"/>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ounded Rectangle 32">
            <a:extLst>
              <a:ext uri="{FF2B5EF4-FFF2-40B4-BE49-F238E27FC236}">
                <a16:creationId xmlns:a16="http://schemas.microsoft.com/office/drawing/2014/main" id="{068188B9-886E-CF22-0FF3-5F786A6ECC5C}"/>
              </a:ext>
            </a:extLst>
          </p:cNvPr>
          <p:cNvSpPr/>
          <p:nvPr/>
        </p:nvSpPr>
        <p:spPr>
          <a:xfrm>
            <a:off x="9784389" y="4091712"/>
            <a:ext cx="306336" cy="295563"/>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009445A3-7A0F-31F0-AF2A-2A57CCEBB16D}"/>
              </a:ext>
            </a:extLst>
          </p:cNvPr>
          <p:cNvSpPr/>
          <p:nvPr/>
        </p:nvSpPr>
        <p:spPr>
          <a:xfrm>
            <a:off x="10255444" y="4091711"/>
            <a:ext cx="306336" cy="295563"/>
          </a:xfrm>
          <a:prstGeom prst="round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24AE328F-3AC8-A662-3F78-A6386EEDA565}"/>
              </a:ext>
            </a:extLst>
          </p:cNvPr>
          <p:cNvCxnSpPr>
            <a:cxnSpLocks/>
            <a:stCxn id="32" idx="0"/>
            <a:endCxn id="27" idx="2"/>
          </p:cNvCxnSpPr>
          <p:nvPr/>
        </p:nvCxnSpPr>
        <p:spPr>
          <a:xfrm flipH="1" flipV="1">
            <a:off x="7949438" y="3819895"/>
            <a:ext cx="210121" cy="271816"/>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E0BA96B-CD88-050F-690B-516FABDE0374}"/>
              </a:ext>
            </a:extLst>
          </p:cNvPr>
          <p:cNvCxnSpPr>
            <a:cxnSpLocks/>
          </p:cNvCxnSpPr>
          <p:nvPr/>
        </p:nvCxnSpPr>
        <p:spPr>
          <a:xfrm flipV="1">
            <a:off x="9963723" y="3686559"/>
            <a:ext cx="254526" cy="405153"/>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42" name="Picture 2" descr="Cilium · GitHub">
            <a:extLst>
              <a:ext uri="{FF2B5EF4-FFF2-40B4-BE49-F238E27FC236}">
                <a16:creationId xmlns:a16="http://schemas.microsoft.com/office/drawing/2014/main" id="{BF1C6986-6780-98D1-9012-D8021BAA5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0211" y="3463076"/>
            <a:ext cx="410925" cy="39848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ebpf · GitHub Topics · GitHub">
            <a:extLst>
              <a:ext uri="{FF2B5EF4-FFF2-40B4-BE49-F238E27FC236}">
                <a16:creationId xmlns:a16="http://schemas.microsoft.com/office/drawing/2014/main" id="{98EB238D-8732-393F-AEFF-CBBCD5527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1762" y="3417559"/>
            <a:ext cx="405790" cy="402336"/>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44" name="Straight Connector 43">
            <a:extLst>
              <a:ext uri="{FF2B5EF4-FFF2-40B4-BE49-F238E27FC236}">
                <a16:creationId xmlns:a16="http://schemas.microsoft.com/office/drawing/2014/main" id="{BDC045A7-E8AE-0018-9FA7-FBAED3374BE0}"/>
              </a:ext>
            </a:extLst>
          </p:cNvPr>
          <p:cNvCxnSpPr>
            <a:cxnSpLocks/>
            <a:endCxn id="43" idx="2"/>
          </p:cNvCxnSpPr>
          <p:nvPr/>
        </p:nvCxnSpPr>
        <p:spPr>
          <a:xfrm flipH="1" flipV="1">
            <a:off x="10224657" y="3819895"/>
            <a:ext cx="210121" cy="271816"/>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71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BB90-39F7-3840-24E4-A716AE8303D5}"/>
            </a:ext>
          </a:extLst>
        </p:cNvPr>
        <p:cNvGrpSpPr/>
        <p:nvPr/>
      </p:nvGrpSpPr>
      <p:grpSpPr>
        <a:xfrm>
          <a:off x="0" y="0"/>
          <a:ext cx="0" cy="0"/>
          <a:chOff x="0" y="0"/>
          <a:chExt cx="0" cy="0"/>
        </a:xfrm>
      </p:grpSpPr>
      <p:sp>
        <p:nvSpPr>
          <p:cNvPr id="6" name="Text Placeholder 1">
            <a:extLst>
              <a:ext uri="{FF2B5EF4-FFF2-40B4-BE49-F238E27FC236}">
                <a16:creationId xmlns:a16="http://schemas.microsoft.com/office/drawing/2014/main" id="{0B6F2416-93E9-CF3D-B03B-F1EFDBD946F5}"/>
              </a:ext>
            </a:extLst>
          </p:cNvPr>
          <p:cNvSpPr>
            <a:spLocks noGrp="1"/>
          </p:cNvSpPr>
          <p:nvPr>
            <p:ph type="body" sz="quarter" idx="10"/>
          </p:nvPr>
        </p:nvSpPr>
        <p:spPr>
          <a:xfrm>
            <a:off x="923636" y="1142438"/>
            <a:ext cx="10818860" cy="4653367"/>
          </a:xfrm>
        </p:spPr>
        <p:txBody>
          <a:bodyPr lIns="91396" tIns="45698" rIns="91396" bIns="45698" anchor="t">
            <a:noAutofit/>
          </a:bodyPr>
          <a:lstStyle/>
          <a:p>
            <a:pPr marL="419077" indent="-342900">
              <a:spcBef>
                <a:spcPts val="1500"/>
              </a:spcBef>
              <a:buSzPct val="100000"/>
            </a:pPr>
            <a:r>
              <a:rPr lang="en-US" sz="2399" dirty="0">
                <a:solidFill>
                  <a:schemeClr val="accent1">
                    <a:lumMod val="50000"/>
                  </a:schemeClr>
                </a:solidFill>
                <a:latin typeface="+mj-lt"/>
                <a:cs typeface="CiscoSansTT ExtraLight"/>
              </a:rPr>
              <a:t>Intro: Cilium and eBPF</a:t>
            </a:r>
          </a:p>
          <a:p>
            <a:pPr marL="419077" indent="-342900">
              <a:spcBef>
                <a:spcPts val="1500"/>
              </a:spcBef>
              <a:buSzPct val="100000"/>
            </a:pPr>
            <a:r>
              <a:rPr lang="en-US" sz="2399" dirty="0">
                <a:solidFill>
                  <a:schemeClr val="accent1">
                    <a:lumMod val="50000"/>
                  </a:schemeClr>
                </a:solidFill>
                <a:latin typeface="+mj-lt"/>
                <a:cs typeface="CiscoSansTT ExtraLight"/>
              </a:rPr>
              <a:t>Lab 1 – </a:t>
            </a:r>
            <a:r>
              <a:rPr lang="en-US" sz="2399" dirty="0" err="1">
                <a:solidFill>
                  <a:schemeClr val="accent1">
                    <a:lumMod val="50000"/>
                  </a:schemeClr>
                </a:solidFill>
                <a:latin typeface="+mj-lt"/>
                <a:cs typeface="CiscoSansTT ExtraLight"/>
              </a:rPr>
              <a:t>dCloud</a:t>
            </a:r>
            <a:r>
              <a:rPr lang="en-US" sz="2399" dirty="0">
                <a:solidFill>
                  <a:schemeClr val="accent1">
                    <a:lumMod val="50000"/>
                  </a:schemeClr>
                </a:solidFill>
                <a:latin typeface="+mj-lt"/>
                <a:cs typeface="CiscoSansTT ExtraLight"/>
              </a:rPr>
              <a:t>, </a:t>
            </a:r>
            <a:r>
              <a:rPr lang="en-US" sz="2399" dirty="0" err="1">
                <a:solidFill>
                  <a:schemeClr val="accent1">
                    <a:lumMod val="50000"/>
                  </a:schemeClr>
                </a:solidFill>
                <a:latin typeface="+mj-lt"/>
                <a:cs typeface="CiscoSansTT ExtraLight"/>
              </a:rPr>
              <a:t>Containerlab</a:t>
            </a:r>
            <a:r>
              <a:rPr lang="en-US" sz="2399" dirty="0">
                <a:solidFill>
                  <a:schemeClr val="accent1">
                    <a:lumMod val="50000"/>
                  </a:schemeClr>
                </a:solidFill>
                <a:latin typeface="+mj-lt"/>
                <a:cs typeface="CiscoSansTT ExtraLight"/>
              </a:rPr>
              <a:t>, </a:t>
            </a:r>
            <a:r>
              <a:rPr lang="en-US" sz="2399" dirty="0" err="1">
                <a:solidFill>
                  <a:schemeClr val="accent1">
                    <a:lumMod val="50000"/>
                  </a:schemeClr>
                </a:solidFill>
                <a:latin typeface="+mj-lt"/>
                <a:cs typeface="CiscoSansTT ExtraLight"/>
              </a:rPr>
              <a:t>XRd</a:t>
            </a:r>
            <a:r>
              <a:rPr lang="en-US" sz="2399" dirty="0">
                <a:solidFill>
                  <a:schemeClr val="accent1">
                    <a:lumMod val="50000"/>
                  </a:schemeClr>
                </a:solidFill>
                <a:latin typeface="+mj-lt"/>
                <a:cs typeface="CiscoSansTT ExtraLight"/>
              </a:rPr>
              <a:t>, Ansible</a:t>
            </a:r>
          </a:p>
          <a:p>
            <a:pPr marL="419077" indent="-342900">
              <a:spcBef>
                <a:spcPts val="1500"/>
              </a:spcBef>
              <a:buSzPct val="100000"/>
            </a:pPr>
            <a:r>
              <a:rPr lang="en-US" sz="2399" dirty="0">
                <a:solidFill>
                  <a:schemeClr val="accent1">
                    <a:lumMod val="50000"/>
                  </a:schemeClr>
                </a:solidFill>
                <a:latin typeface="+mj-lt"/>
                <a:cs typeface="CiscoSansTT ExtraLight"/>
              </a:rPr>
              <a:t>Lab 2 – K8s Fundamentals, Deploy K8s Cluster</a:t>
            </a:r>
          </a:p>
          <a:p>
            <a:pPr marL="419077" indent="-342900">
              <a:spcBef>
                <a:spcPts val="1500"/>
              </a:spcBef>
              <a:buSzPct val="100000"/>
            </a:pPr>
            <a:r>
              <a:rPr lang="en-US" sz="2399" dirty="0">
                <a:solidFill>
                  <a:schemeClr val="accent1">
                    <a:lumMod val="50000"/>
                  </a:schemeClr>
                </a:solidFill>
                <a:latin typeface="+mj-lt"/>
                <a:cs typeface="CiscoSansTT ExtraLight"/>
              </a:rPr>
              <a:t>Lab 3 – Cilium SRv6 L3VPN</a:t>
            </a:r>
          </a:p>
          <a:p>
            <a:pPr marL="419077" indent="-342900">
              <a:spcBef>
                <a:spcPts val="1500"/>
              </a:spcBef>
              <a:buSzPct val="100000"/>
            </a:pPr>
            <a:r>
              <a:rPr lang="en-US" sz="2399" b="1" dirty="0">
                <a:solidFill>
                  <a:schemeClr val="accent3">
                    <a:lumMod val="50000"/>
                  </a:schemeClr>
                </a:solidFill>
                <a:latin typeface="+mj-lt"/>
                <a:cs typeface="CiscoSansTT Thin"/>
              </a:rPr>
              <a:t>Lab 4 – ISIS Redistribution into the Core</a:t>
            </a:r>
          </a:p>
          <a:p>
            <a:pPr marL="419077" indent="-342900">
              <a:spcBef>
                <a:spcPts val="1500"/>
              </a:spcBef>
              <a:buSzPct val="100000"/>
            </a:pPr>
            <a:r>
              <a:rPr lang="en-US" sz="2399" dirty="0">
                <a:solidFill>
                  <a:schemeClr val="accent1">
                    <a:lumMod val="50000"/>
                  </a:schemeClr>
                </a:solidFill>
                <a:latin typeface="+mj-lt"/>
                <a:cs typeface="CiscoSansTT ExtraLight"/>
              </a:rPr>
              <a:t>Conclusion: eBPF on Everything – </a:t>
            </a:r>
            <a:r>
              <a:rPr lang="en-US" sz="2399" dirty="0" err="1">
                <a:solidFill>
                  <a:schemeClr val="accent1">
                    <a:lumMod val="50000"/>
                  </a:schemeClr>
                </a:solidFill>
                <a:latin typeface="+mj-lt"/>
                <a:cs typeface="CiscoSansTT ExtraLight"/>
              </a:rPr>
              <a:t>Io</a:t>
            </a:r>
            <a:r>
              <a:rPr lang="en-US" sz="1400" dirty="0" err="1">
                <a:solidFill>
                  <a:schemeClr val="accent5">
                    <a:lumMod val="75000"/>
                  </a:schemeClr>
                </a:solidFill>
                <a:latin typeface="+mj-lt"/>
                <a:cs typeface="CiscoSansTT ExtraLight"/>
              </a:rPr>
              <a:t>eBPF</a:t>
            </a:r>
            <a:r>
              <a:rPr lang="en-US" sz="2399" dirty="0" err="1">
                <a:solidFill>
                  <a:schemeClr val="accent1">
                    <a:lumMod val="50000"/>
                  </a:schemeClr>
                </a:solidFill>
                <a:latin typeface="+mj-lt"/>
                <a:cs typeface="CiscoSansTT ExtraLight"/>
              </a:rPr>
              <a:t>T</a:t>
            </a:r>
            <a:endParaRPr lang="en-US" sz="2399" dirty="0">
              <a:solidFill>
                <a:schemeClr val="accent1">
                  <a:lumMod val="50000"/>
                </a:schemeClr>
              </a:solidFill>
              <a:latin typeface="+mj-lt"/>
              <a:cs typeface="CiscoSansTT Thin"/>
            </a:endParaRPr>
          </a:p>
          <a:p>
            <a:pPr marL="533377" indent="-457200">
              <a:spcBef>
                <a:spcPts val="1500"/>
              </a:spcBef>
            </a:pPr>
            <a:endParaRPr lang="en-US" sz="2799" b="1" dirty="0">
              <a:solidFill>
                <a:schemeClr val="accent1">
                  <a:lumMod val="50000"/>
                </a:schemeClr>
              </a:solidFill>
            </a:endParaRPr>
          </a:p>
        </p:txBody>
      </p:sp>
    </p:spTree>
    <p:extLst>
      <p:ext uri="{BB962C8B-B14F-4D97-AF65-F5344CB8AC3E}">
        <p14:creationId xmlns:p14="http://schemas.microsoft.com/office/powerpoint/2010/main" val="316995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59ED0-6A08-D9D9-48FB-C237E78D399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16878B-AA1E-945A-504F-43C21BDB573B}"/>
              </a:ext>
            </a:extLst>
          </p:cNvPr>
          <p:cNvSpPr>
            <a:spLocks noGrp="1"/>
          </p:cNvSpPr>
          <p:nvPr>
            <p:ph type="body" sz="quarter" idx="10"/>
          </p:nvPr>
        </p:nvSpPr>
        <p:spPr>
          <a:xfrm>
            <a:off x="711012" y="1203492"/>
            <a:ext cx="8654930" cy="398489"/>
          </a:xfrm>
        </p:spPr>
        <p:txBody>
          <a:bodyPr/>
          <a:lstStyle/>
          <a:p>
            <a:pPr marL="76181" indent="0">
              <a:buNone/>
            </a:pPr>
            <a:r>
              <a:rPr lang="en-US" sz="2000" dirty="0">
                <a:solidFill>
                  <a:schemeClr val="accent3">
                    <a:lumMod val="50000"/>
                  </a:schemeClr>
                </a:solidFill>
              </a:rPr>
              <a:t>Topology designed to accommodate future expansion and use cases</a:t>
            </a:r>
          </a:p>
        </p:txBody>
      </p:sp>
      <p:sp>
        <p:nvSpPr>
          <p:cNvPr id="4" name="Title 3">
            <a:extLst>
              <a:ext uri="{FF2B5EF4-FFF2-40B4-BE49-F238E27FC236}">
                <a16:creationId xmlns:a16="http://schemas.microsoft.com/office/drawing/2014/main" id="{1DB32919-F4F5-4B60-1DF8-1BB089300058}"/>
              </a:ext>
            </a:extLst>
          </p:cNvPr>
          <p:cNvSpPr>
            <a:spLocks noGrp="1"/>
          </p:cNvSpPr>
          <p:nvPr>
            <p:ph type="title"/>
          </p:nvPr>
        </p:nvSpPr>
        <p:spPr>
          <a:xfrm>
            <a:off x="711012" y="492239"/>
            <a:ext cx="10913429" cy="731837"/>
          </a:xfrm>
        </p:spPr>
        <p:txBody>
          <a:bodyPr/>
          <a:lstStyle/>
          <a:p>
            <a:r>
              <a:rPr lang="en-US" sz="4399" dirty="0">
                <a:solidFill>
                  <a:schemeClr val="bg1">
                    <a:lumMod val="90000"/>
                    <a:lumOff val="10000"/>
                  </a:schemeClr>
                </a:solidFill>
                <a:latin typeface="CiscoSans ExtraLight" panose="020B0303020201020303" pitchFamily="34" charset="0"/>
              </a:rPr>
              <a:t>Redistribute Cilium Locators into DC ISIS</a:t>
            </a:r>
          </a:p>
        </p:txBody>
      </p:sp>
      <p:pic>
        <p:nvPicPr>
          <p:cNvPr id="9" name="Picture 8" descr="A diagram of a network&#10;&#10;Description automatically generated">
            <a:extLst>
              <a:ext uri="{FF2B5EF4-FFF2-40B4-BE49-F238E27FC236}">
                <a16:creationId xmlns:a16="http://schemas.microsoft.com/office/drawing/2014/main" id="{0F501249-B126-0291-FA6D-0F3EF1463556}"/>
              </a:ext>
            </a:extLst>
          </p:cNvPr>
          <p:cNvPicPr>
            <a:picLocks noChangeAspect="1"/>
          </p:cNvPicPr>
          <p:nvPr/>
        </p:nvPicPr>
        <p:blipFill>
          <a:blip r:embed="rId2"/>
          <a:stretch>
            <a:fillRect/>
          </a:stretch>
        </p:blipFill>
        <p:spPr>
          <a:xfrm>
            <a:off x="3645315" y="2152073"/>
            <a:ext cx="4233791" cy="3502435"/>
          </a:xfrm>
          <a:prstGeom prst="rect">
            <a:avLst/>
          </a:prstGeom>
        </p:spPr>
      </p:pic>
      <p:sp>
        <p:nvSpPr>
          <p:cNvPr id="11" name="TextBox 10">
            <a:extLst>
              <a:ext uri="{FF2B5EF4-FFF2-40B4-BE49-F238E27FC236}">
                <a16:creationId xmlns:a16="http://schemas.microsoft.com/office/drawing/2014/main" id="{9D23E887-9A41-BCCC-62AC-813CBD1746D4}"/>
              </a:ext>
            </a:extLst>
          </p:cNvPr>
          <p:cNvSpPr txBox="1"/>
          <p:nvPr/>
        </p:nvSpPr>
        <p:spPr>
          <a:xfrm>
            <a:off x="2955458" y="4131610"/>
            <a:ext cx="1106708" cy="646331"/>
          </a:xfrm>
          <a:prstGeom prst="rect">
            <a:avLst/>
          </a:prstGeom>
          <a:solidFill>
            <a:srgbClr val="FFFFFF"/>
          </a:solidFill>
        </p:spPr>
        <p:txBody>
          <a:bodyPr wrap="square" rtlCol="0">
            <a:spAutoFit/>
          </a:bodyPr>
          <a:lstStyle/>
          <a:p>
            <a:r>
              <a:rPr lang="en-US" b="1" dirty="0">
                <a:solidFill>
                  <a:schemeClr val="accent6">
                    <a:lumMod val="75000"/>
                  </a:schemeClr>
                </a:solidFill>
                <a:latin typeface="+mn-lt"/>
              </a:rPr>
              <a:t>BGP Session:</a:t>
            </a:r>
          </a:p>
        </p:txBody>
      </p:sp>
      <p:cxnSp>
        <p:nvCxnSpPr>
          <p:cNvPr id="13" name="Straight Arrow Connector 12">
            <a:extLst>
              <a:ext uri="{FF2B5EF4-FFF2-40B4-BE49-F238E27FC236}">
                <a16:creationId xmlns:a16="http://schemas.microsoft.com/office/drawing/2014/main" id="{1E0C46B5-7BFE-6915-0B06-BDEC63CA6FF6}"/>
              </a:ext>
            </a:extLst>
          </p:cNvPr>
          <p:cNvCxnSpPr>
            <a:cxnSpLocks/>
          </p:cNvCxnSpPr>
          <p:nvPr/>
        </p:nvCxnSpPr>
        <p:spPr>
          <a:xfrm>
            <a:off x="4062166" y="4735292"/>
            <a:ext cx="739847" cy="257453"/>
          </a:xfrm>
          <a:prstGeom prst="straightConnector1">
            <a:avLst/>
          </a:prstGeom>
          <a:ln w="63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88B0A8-B87F-AB75-1114-2D187E0308A8}"/>
              </a:ext>
            </a:extLst>
          </p:cNvPr>
          <p:cNvCxnSpPr>
            <a:cxnSpLocks/>
          </p:cNvCxnSpPr>
          <p:nvPr/>
        </p:nvCxnSpPr>
        <p:spPr>
          <a:xfrm>
            <a:off x="4126926" y="4655393"/>
            <a:ext cx="870396" cy="0"/>
          </a:xfrm>
          <a:prstGeom prst="straightConnector1">
            <a:avLst/>
          </a:prstGeom>
          <a:ln w="63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1016BCA-1900-8743-8A9C-A3FFBE199764}"/>
              </a:ext>
            </a:extLst>
          </p:cNvPr>
          <p:cNvSpPr txBox="1"/>
          <p:nvPr/>
        </p:nvSpPr>
        <p:spPr>
          <a:xfrm>
            <a:off x="7546415" y="4066958"/>
            <a:ext cx="2262603" cy="584775"/>
          </a:xfrm>
          <a:prstGeom prst="rect">
            <a:avLst/>
          </a:prstGeom>
          <a:noFill/>
        </p:spPr>
        <p:txBody>
          <a:bodyPr wrap="square" rtlCol="0">
            <a:spAutoFit/>
          </a:bodyPr>
          <a:lstStyle/>
          <a:p>
            <a:r>
              <a:rPr lang="en-US" sz="1600" dirty="0">
                <a:solidFill>
                  <a:schemeClr val="accent3">
                    <a:lumMod val="25000"/>
                  </a:schemeClr>
                </a:solidFill>
                <a:latin typeface="+mn-lt"/>
              </a:rPr>
              <a:t>Redistribute Locator /48s into ISIS </a:t>
            </a:r>
          </a:p>
        </p:txBody>
      </p:sp>
      <p:sp>
        <p:nvSpPr>
          <p:cNvPr id="6" name="Bent Arrow 5">
            <a:extLst>
              <a:ext uri="{FF2B5EF4-FFF2-40B4-BE49-F238E27FC236}">
                <a16:creationId xmlns:a16="http://schemas.microsoft.com/office/drawing/2014/main" id="{62F852D4-24AE-771F-2B74-F95AE7CA689A}"/>
              </a:ext>
            </a:extLst>
          </p:cNvPr>
          <p:cNvSpPr/>
          <p:nvPr/>
        </p:nvSpPr>
        <p:spPr>
          <a:xfrm rot="16200000" flipV="1">
            <a:off x="6904596" y="4032351"/>
            <a:ext cx="604158" cy="512621"/>
          </a:xfrm>
          <a:prstGeom prst="bentArrow">
            <a:avLst>
              <a:gd name="adj1" fmla="val 15991"/>
              <a:gd name="adj2" fmla="val 29505"/>
              <a:gd name="adj3" fmla="val 44820"/>
              <a:gd name="adj4" fmla="val 41948"/>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68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32516-8FC8-0B2B-C4B7-A2B9830CE780}"/>
            </a:ext>
          </a:extLst>
        </p:cNvPr>
        <p:cNvGrpSpPr/>
        <p:nvPr/>
      </p:nvGrpSpPr>
      <p:grpSpPr>
        <a:xfrm>
          <a:off x="0" y="0"/>
          <a:ext cx="0" cy="0"/>
          <a:chOff x="0" y="0"/>
          <a:chExt cx="0" cy="0"/>
        </a:xfrm>
      </p:grpSpPr>
      <p:sp>
        <p:nvSpPr>
          <p:cNvPr id="6" name="Text Placeholder 1">
            <a:extLst>
              <a:ext uri="{FF2B5EF4-FFF2-40B4-BE49-F238E27FC236}">
                <a16:creationId xmlns:a16="http://schemas.microsoft.com/office/drawing/2014/main" id="{32D1F93C-FCFC-6005-B0D6-97689A07C56D}"/>
              </a:ext>
            </a:extLst>
          </p:cNvPr>
          <p:cNvSpPr>
            <a:spLocks noGrp="1"/>
          </p:cNvSpPr>
          <p:nvPr>
            <p:ph type="body" sz="quarter" idx="10"/>
          </p:nvPr>
        </p:nvSpPr>
        <p:spPr>
          <a:xfrm>
            <a:off x="1071418" y="1357745"/>
            <a:ext cx="10671078" cy="4281044"/>
          </a:xfrm>
        </p:spPr>
        <p:txBody>
          <a:bodyPr lIns="91396" tIns="45698" rIns="91396" bIns="45698" anchor="t">
            <a:noAutofit/>
          </a:bodyPr>
          <a:lstStyle/>
          <a:p>
            <a:pPr marL="419077" indent="-342900">
              <a:spcBef>
                <a:spcPts val="1500"/>
              </a:spcBef>
              <a:buSzPct val="100000"/>
            </a:pPr>
            <a:r>
              <a:rPr lang="en-US" sz="2399" dirty="0">
                <a:solidFill>
                  <a:schemeClr val="accent1">
                    <a:lumMod val="50000"/>
                  </a:schemeClr>
                </a:solidFill>
                <a:latin typeface="+mj-lt"/>
                <a:cs typeface="CiscoSansTT ExtraLight"/>
              </a:rPr>
              <a:t>Intro: Cilium and eBPF</a:t>
            </a:r>
          </a:p>
          <a:p>
            <a:pPr marL="419077" indent="-342900">
              <a:spcBef>
                <a:spcPts val="1500"/>
              </a:spcBef>
              <a:buSzPct val="100000"/>
            </a:pPr>
            <a:r>
              <a:rPr lang="en-US" sz="2399" dirty="0">
                <a:solidFill>
                  <a:schemeClr val="accent1">
                    <a:lumMod val="50000"/>
                  </a:schemeClr>
                </a:solidFill>
                <a:latin typeface="+mj-lt"/>
                <a:cs typeface="CiscoSansTT ExtraLight"/>
              </a:rPr>
              <a:t>Lab 1 – </a:t>
            </a:r>
            <a:r>
              <a:rPr lang="en-US" sz="2399" dirty="0" err="1">
                <a:solidFill>
                  <a:schemeClr val="accent1">
                    <a:lumMod val="50000"/>
                  </a:schemeClr>
                </a:solidFill>
                <a:latin typeface="+mj-lt"/>
                <a:cs typeface="CiscoSansTT ExtraLight"/>
              </a:rPr>
              <a:t>dCloud</a:t>
            </a:r>
            <a:r>
              <a:rPr lang="en-US" sz="2399" dirty="0">
                <a:solidFill>
                  <a:schemeClr val="accent1">
                    <a:lumMod val="50000"/>
                  </a:schemeClr>
                </a:solidFill>
                <a:latin typeface="+mj-lt"/>
                <a:cs typeface="CiscoSansTT ExtraLight"/>
              </a:rPr>
              <a:t>, </a:t>
            </a:r>
            <a:r>
              <a:rPr lang="en-US" sz="2399" dirty="0" err="1">
                <a:solidFill>
                  <a:schemeClr val="accent1">
                    <a:lumMod val="50000"/>
                  </a:schemeClr>
                </a:solidFill>
                <a:latin typeface="+mj-lt"/>
                <a:cs typeface="CiscoSansTT ExtraLight"/>
              </a:rPr>
              <a:t>Containerlab</a:t>
            </a:r>
            <a:r>
              <a:rPr lang="en-US" sz="2399" dirty="0">
                <a:solidFill>
                  <a:schemeClr val="accent1">
                    <a:lumMod val="50000"/>
                  </a:schemeClr>
                </a:solidFill>
                <a:latin typeface="+mj-lt"/>
                <a:cs typeface="CiscoSansTT ExtraLight"/>
              </a:rPr>
              <a:t>, </a:t>
            </a:r>
            <a:r>
              <a:rPr lang="en-US" sz="2399" dirty="0" err="1">
                <a:solidFill>
                  <a:schemeClr val="accent1">
                    <a:lumMod val="50000"/>
                  </a:schemeClr>
                </a:solidFill>
                <a:latin typeface="+mj-lt"/>
                <a:cs typeface="CiscoSansTT ExtraLight"/>
              </a:rPr>
              <a:t>XRd</a:t>
            </a:r>
            <a:r>
              <a:rPr lang="en-US" sz="2399" dirty="0">
                <a:solidFill>
                  <a:schemeClr val="accent1">
                    <a:lumMod val="50000"/>
                  </a:schemeClr>
                </a:solidFill>
                <a:latin typeface="+mj-lt"/>
                <a:cs typeface="CiscoSansTT ExtraLight"/>
              </a:rPr>
              <a:t>, Ansible</a:t>
            </a:r>
          </a:p>
          <a:p>
            <a:pPr marL="419077" indent="-342900">
              <a:spcBef>
                <a:spcPts val="1500"/>
              </a:spcBef>
              <a:buSzPct val="100000"/>
            </a:pPr>
            <a:r>
              <a:rPr lang="en-US" sz="2399" dirty="0">
                <a:solidFill>
                  <a:schemeClr val="accent1">
                    <a:lumMod val="50000"/>
                  </a:schemeClr>
                </a:solidFill>
                <a:latin typeface="+mj-lt"/>
                <a:cs typeface="CiscoSansTT ExtraLight"/>
              </a:rPr>
              <a:t>Lab 2 – K8s Fundamentals, Deploy K8s Cluster</a:t>
            </a:r>
          </a:p>
          <a:p>
            <a:pPr marL="419077" indent="-342900">
              <a:spcBef>
                <a:spcPts val="1500"/>
              </a:spcBef>
              <a:buSzPct val="100000"/>
            </a:pPr>
            <a:r>
              <a:rPr lang="en-US" sz="2399" dirty="0">
                <a:solidFill>
                  <a:schemeClr val="accent1">
                    <a:lumMod val="50000"/>
                  </a:schemeClr>
                </a:solidFill>
                <a:latin typeface="+mj-lt"/>
                <a:cs typeface="CiscoSansTT ExtraLight"/>
              </a:rPr>
              <a:t>Lab 3 – Cilium SRv6 L3VPN</a:t>
            </a:r>
          </a:p>
          <a:p>
            <a:pPr marL="419077" indent="-342900">
              <a:spcBef>
                <a:spcPts val="1500"/>
              </a:spcBef>
              <a:buSzPct val="100000"/>
            </a:pPr>
            <a:r>
              <a:rPr lang="en-US" sz="2399" dirty="0">
                <a:solidFill>
                  <a:schemeClr val="accent1">
                    <a:lumMod val="50000"/>
                  </a:schemeClr>
                </a:solidFill>
                <a:latin typeface="+mj-lt"/>
                <a:cs typeface="CiscoSansTT ExtraLight"/>
              </a:rPr>
              <a:t>Lab 4 – ISIS Redistribution into the Core</a:t>
            </a:r>
          </a:p>
          <a:p>
            <a:pPr marL="419077" indent="-342900">
              <a:spcBef>
                <a:spcPts val="1500"/>
              </a:spcBef>
              <a:buSzPct val="100000"/>
            </a:pPr>
            <a:r>
              <a:rPr lang="en-US" sz="2399" b="1" dirty="0">
                <a:solidFill>
                  <a:schemeClr val="accent3">
                    <a:lumMod val="50000"/>
                  </a:schemeClr>
                </a:solidFill>
                <a:latin typeface="+mj-lt"/>
                <a:cs typeface="CiscoSansTT ExtraLight"/>
              </a:rPr>
              <a:t>Conclusion: eBPF on Everything </a:t>
            </a:r>
            <a:r>
              <a:rPr lang="en-US" sz="2399" dirty="0">
                <a:solidFill>
                  <a:schemeClr val="accent1">
                    <a:lumMod val="50000"/>
                  </a:schemeClr>
                </a:solidFill>
                <a:latin typeface="+mj-lt"/>
                <a:cs typeface="CiscoSansTT ExtraLight"/>
              </a:rPr>
              <a:t>– </a:t>
            </a:r>
            <a:r>
              <a:rPr lang="en-US" sz="2800" b="1" dirty="0" err="1">
                <a:solidFill>
                  <a:schemeClr val="accent1">
                    <a:lumMod val="50000"/>
                  </a:schemeClr>
                </a:solidFill>
                <a:latin typeface="+mj-lt"/>
                <a:cs typeface="CiscoSansTT ExtraLight"/>
              </a:rPr>
              <a:t>Io</a:t>
            </a:r>
            <a:r>
              <a:rPr lang="en-US" sz="1800" b="1" dirty="0" err="1">
                <a:solidFill>
                  <a:schemeClr val="accent5">
                    <a:lumMod val="75000"/>
                  </a:schemeClr>
                </a:solidFill>
                <a:latin typeface="+mj-lt"/>
                <a:cs typeface="CiscoSansTT ExtraLight"/>
              </a:rPr>
              <a:t>eBPF</a:t>
            </a:r>
            <a:r>
              <a:rPr lang="en-US" sz="2800" b="1" dirty="0" err="1">
                <a:solidFill>
                  <a:schemeClr val="accent1">
                    <a:lumMod val="50000"/>
                  </a:schemeClr>
                </a:solidFill>
                <a:latin typeface="+mj-lt"/>
                <a:cs typeface="CiscoSansTT ExtraLight"/>
              </a:rPr>
              <a:t>T</a:t>
            </a:r>
            <a:endParaRPr lang="en-US" sz="2800" b="1" dirty="0">
              <a:solidFill>
                <a:schemeClr val="accent1">
                  <a:lumMod val="50000"/>
                </a:schemeClr>
              </a:solidFill>
              <a:latin typeface="+mj-lt"/>
              <a:cs typeface="CiscoSansTT Thin"/>
            </a:endParaRPr>
          </a:p>
          <a:p>
            <a:pPr marL="533377" indent="-457200">
              <a:spcBef>
                <a:spcPts val="1500"/>
              </a:spcBef>
            </a:pPr>
            <a:endParaRPr lang="en-US" sz="2799" b="1" dirty="0">
              <a:solidFill>
                <a:schemeClr val="accent1">
                  <a:lumMod val="50000"/>
                </a:schemeClr>
              </a:solidFill>
            </a:endParaRPr>
          </a:p>
        </p:txBody>
      </p:sp>
    </p:spTree>
    <p:extLst>
      <p:ext uri="{BB962C8B-B14F-4D97-AF65-F5344CB8AC3E}">
        <p14:creationId xmlns:p14="http://schemas.microsoft.com/office/powerpoint/2010/main" val="253682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15DB63-313B-7B3F-2358-11EC609D0C65}"/>
              </a:ext>
            </a:extLst>
          </p:cNvPr>
          <p:cNvSpPr>
            <a:spLocks noGrp="1"/>
          </p:cNvSpPr>
          <p:nvPr>
            <p:ph type="title"/>
          </p:nvPr>
        </p:nvSpPr>
        <p:spPr>
          <a:xfrm>
            <a:off x="579450" y="484011"/>
            <a:ext cx="11257444" cy="627843"/>
          </a:xfrm>
        </p:spPr>
        <p:txBody>
          <a:bodyPr>
            <a:noAutofit/>
          </a:bodyPr>
          <a:lstStyle/>
          <a:p>
            <a:r>
              <a:rPr lang="en-US" sz="4799" dirty="0">
                <a:solidFill>
                  <a:schemeClr val="tx2">
                    <a:lumMod val="75000"/>
                  </a:schemeClr>
                </a:solidFill>
                <a:latin typeface="CiscoSans ExtraLight" panose="020B0303020201020303" pitchFamily="34" charset="0"/>
              </a:rPr>
              <a:t>Cisco’s Air-Gap Network</a:t>
            </a:r>
          </a:p>
        </p:txBody>
      </p:sp>
      <p:sp>
        <p:nvSpPr>
          <p:cNvPr id="4" name="Slide Number Placeholder 3">
            <a:extLst>
              <a:ext uri="{FF2B5EF4-FFF2-40B4-BE49-F238E27FC236}">
                <a16:creationId xmlns:a16="http://schemas.microsoft.com/office/drawing/2014/main" id="{9212B924-B97A-5A60-67A3-4BFC0954316C}"/>
              </a:ext>
            </a:extLst>
          </p:cNvPr>
          <p:cNvSpPr>
            <a:spLocks noGrp="1"/>
          </p:cNvSpPr>
          <p:nvPr>
            <p:ph type="sldNum" sz="quarter" idx="12"/>
          </p:nvPr>
        </p:nvSpPr>
        <p:spPr>
          <a:xfrm>
            <a:off x="12013740" y="6651902"/>
            <a:ext cx="81733" cy="164169"/>
          </a:xfrm>
          <a:prstGeom prst="rect">
            <a:avLst/>
          </a:prstGeom>
        </p:spPr>
        <p:txBody>
          <a:bodyPr vert="horz" wrap="none" lIns="0" tIns="0" rIns="0" bIns="0" rtlCol="0" anchor="ctr">
            <a:spAutoFit/>
          </a:bodyPr>
          <a:lstStyle>
            <a:defPPr>
              <a:defRPr lang="en-US"/>
            </a:defPPr>
            <a:lvl1pPr marL="0" algn="r" defTabSz="914126" rtl="0" eaLnBrk="1" latinLnBrk="0" hangingPunct="1">
              <a:defRPr sz="1067" kern="1200">
                <a:solidFill>
                  <a:schemeClr val="tx1">
                    <a:tint val="75000"/>
                  </a:schemeClr>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a:lstStyle>
          <a:p>
            <a:pPr fontAlgn="auto">
              <a:spcBef>
                <a:spcPts val="0"/>
              </a:spcBef>
              <a:spcAft>
                <a:spcPts val="0"/>
              </a:spcAft>
              <a:defRPr/>
            </a:pPr>
            <a:r>
              <a:rPr lang="en-US" dirty="0"/>
              <a:t>1</a:t>
            </a:r>
            <a:endParaRPr lang="en-US" dirty="0">
              <a:solidFill>
                <a:srgbClr val="282828">
                  <a:tint val="75000"/>
                </a:srgbClr>
              </a:solidFill>
              <a:latin typeface="CiscoSansTT ExtraLight"/>
            </a:endParaRPr>
          </a:p>
        </p:txBody>
      </p:sp>
      <p:grpSp>
        <p:nvGrpSpPr>
          <p:cNvPr id="2" name="Group 1">
            <a:extLst>
              <a:ext uri="{FF2B5EF4-FFF2-40B4-BE49-F238E27FC236}">
                <a16:creationId xmlns:a16="http://schemas.microsoft.com/office/drawing/2014/main" id="{FAA2D3DB-54FE-15D4-3190-F2DF546283A7}"/>
              </a:ext>
            </a:extLst>
          </p:cNvPr>
          <p:cNvGrpSpPr/>
          <p:nvPr/>
        </p:nvGrpSpPr>
        <p:grpSpPr>
          <a:xfrm>
            <a:off x="3419271" y="2404704"/>
            <a:ext cx="5074613" cy="344731"/>
            <a:chOff x="6076250" y="2469752"/>
            <a:chExt cx="2853266" cy="344821"/>
          </a:xfrm>
        </p:grpSpPr>
        <p:cxnSp>
          <p:nvCxnSpPr>
            <p:cNvPr id="12" name="Straight Connector 11">
              <a:extLst>
                <a:ext uri="{FF2B5EF4-FFF2-40B4-BE49-F238E27FC236}">
                  <a16:creationId xmlns:a16="http://schemas.microsoft.com/office/drawing/2014/main" id="{165925F5-25AB-C0DD-AAC5-8E21FA133AE6}"/>
                </a:ext>
              </a:extLst>
            </p:cNvPr>
            <p:cNvCxnSpPr>
              <a:cxnSpLocks/>
            </p:cNvCxnSpPr>
            <p:nvPr/>
          </p:nvCxnSpPr>
          <p:spPr>
            <a:xfrm>
              <a:off x="6076250" y="2623301"/>
              <a:ext cx="2853266" cy="15858"/>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EB45CC-9C07-30A4-C598-99992D961C11}"/>
                </a:ext>
              </a:extLst>
            </p:cNvPr>
            <p:cNvCxnSpPr>
              <a:cxnSpLocks/>
            </p:cNvCxnSpPr>
            <p:nvPr/>
          </p:nvCxnSpPr>
          <p:spPr>
            <a:xfrm flipV="1">
              <a:off x="6078443" y="2630033"/>
              <a:ext cx="0" cy="16941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15D50F2-C7F7-F341-947E-475A687E38AF}"/>
                </a:ext>
              </a:extLst>
            </p:cNvPr>
            <p:cNvCxnSpPr>
              <a:cxnSpLocks/>
            </p:cNvCxnSpPr>
            <p:nvPr/>
          </p:nvCxnSpPr>
          <p:spPr>
            <a:xfrm flipV="1">
              <a:off x="8929516" y="2645158"/>
              <a:ext cx="0" cy="16941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2EF0-52CC-A893-419A-F9C0B45B4CBB}"/>
                </a:ext>
              </a:extLst>
            </p:cNvPr>
            <p:cNvCxnSpPr>
              <a:cxnSpLocks/>
            </p:cNvCxnSpPr>
            <p:nvPr/>
          </p:nvCxnSpPr>
          <p:spPr>
            <a:xfrm flipV="1">
              <a:off x="7492272" y="2469752"/>
              <a:ext cx="0" cy="16941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8B9DAD64-5B14-2CF0-8386-65015C636F81}"/>
              </a:ext>
            </a:extLst>
          </p:cNvPr>
          <p:cNvSpPr txBox="1"/>
          <p:nvPr/>
        </p:nvSpPr>
        <p:spPr>
          <a:xfrm>
            <a:off x="4561729" y="1823001"/>
            <a:ext cx="2751953" cy="400006"/>
          </a:xfrm>
          <a:prstGeom prst="rect">
            <a:avLst/>
          </a:prstGeom>
          <a:noFill/>
        </p:spPr>
        <p:txBody>
          <a:bodyPr wrap="square" rtlCol="0">
            <a:spAutoFit/>
          </a:bodyPr>
          <a:lstStyle/>
          <a:p>
            <a:pPr algn="ctr" defTabSz="914126" fontAlgn="auto">
              <a:spcBef>
                <a:spcPts val="0"/>
              </a:spcBef>
              <a:spcAft>
                <a:spcPts val="0"/>
              </a:spcAft>
              <a:defRPr/>
            </a:pPr>
            <a:r>
              <a:rPr lang="en-US" sz="1999" dirty="0">
                <a:solidFill>
                  <a:srgbClr val="0070C0"/>
                </a:solidFill>
                <a:latin typeface="CiscoSansTT ExtraLight"/>
                <a:ea typeface="+mn-ea"/>
                <a:cs typeface="+mn-cs"/>
              </a:rPr>
              <a:t>Cisco’s Network</a:t>
            </a:r>
          </a:p>
        </p:txBody>
      </p:sp>
      <p:sp>
        <p:nvSpPr>
          <p:cNvPr id="18" name="Rectangle 17">
            <a:extLst>
              <a:ext uri="{FF2B5EF4-FFF2-40B4-BE49-F238E27FC236}">
                <a16:creationId xmlns:a16="http://schemas.microsoft.com/office/drawing/2014/main" id="{D4F71D6B-FAB3-2DDD-0FD0-945932BE42AD}"/>
              </a:ext>
            </a:extLst>
          </p:cNvPr>
          <p:cNvSpPr/>
          <p:nvPr/>
        </p:nvSpPr>
        <p:spPr>
          <a:xfrm>
            <a:off x="2692430" y="3316825"/>
            <a:ext cx="2370503" cy="649167"/>
          </a:xfrm>
          <a:prstGeom prst="rect">
            <a:avLst/>
          </a:prstGeom>
          <a:solidFill>
            <a:schemeClr val="accent4"/>
          </a:solidFill>
          <a:ln w="12700">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defRPr/>
            </a:pPr>
            <a:endParaRPr lang="en-US" sz="1600" dirty="0">
              <a:solidFill>
                <a:srgbClr val="005073"/>
              </a:solidFill>
              <a:latin typeface="CiscoSansTT ExtraLight"/>
            </a:endParaRPr>
          </a:p>
        </p:txBody>
      </p:sp>
      <p:cxnSp>
        <p:nvCxnSpPr>
          <p:cNvPr id="19" name="Straight Arrow Connector 18">
            <a:extLst>
              <a:ext uri="{FF2B5EF4-FFF2-40B4-BE49-F238E27FC236}">
                <a16:creationId xmlns:a16="http://schemas.microsoft.com/office/drawing/2014/main" id="{DD5EF293-697D-6D57-8838-BAA556F6AA89}"/>
              </a:ext>
            </a:extLst>
          </p:cNvPr>
          <p:cNvCxnSpPr>
            <a:cxnSpLocks/>
          </p:cNvCxnSpPr>
          <p:nvPr/>
        </p:nvCxnSpPr>
        <p:spPr>
          <a:xfrm>
            <a:off x="3456954" y="3779459"/>
            <a:ext cx="2603469" cy="5140"/>
          </a:xfrm>
          <a:prstGeom prst="straightConnector1">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4FA2C66-E9CB-902C-C866-F6C7510A7C6C}"/>
              </a:ext>
            </a:extLst>
          </p:cNvPr>
          <p:cNvSpPr/>
          <p:nvPr/>
        </p:nvSpPr>
        <p:spPr>
          <a:xfrm>
            <a:off x="3546093" y="3404896"/>
            <a:ext cx="833386" cy="475001"/>
          </a:xfrm>
          <a:prstGeom prst="rect">
            <a:avLst/>
          </a:prstGeom>
          <a:solidFill>
            <a:srgbClr val="ED7D31"/>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defRPr/>
            </a:pPr>
            <a:endParaRPr lang="en-US" sz="1100" dirty="0">
              <a:solidFill>
                <a:srgbClr val="FFFFFF"/>
              </a:solidFill>
              <a:latin typeface="CiscoSansTT ExtraLight"/>
              <a:cs typeface="Calibri"/>
            </a:endParaRPr>
          </a:p>
        </p:txBody>
      </p:sp>
      <p:sp>
        <p:nvSpPr>
          <p:cNvPr id="22" name="Rectangle 21">
            <a:extLst>
              <a:ext uri="{FF2B5EF4-FFF2-40B4-BE49-F238E27FC236}">
                <a16:creationId xmlns:a16="http://schemas.microsoft.com/office/drawing/2014/main" id="{B2510E43-AC1D-48FD-148F-E0E13858E061}"/>
              </a:ext>
            </a:extLst>
          </p:cNvPr>
          <p:cNvSpPr/>
          <p:nvPr/>
        </p:nvSpPr>
        <p:spPr>
          <a:xfrm>
            <a:off x="4477420" y="3404897"/>
            <a:ext cx="629401" cy="475001"/>
          </a:xfrm>
          <a:prstGeom prst="rect">
            <a:avLst/>
          </a:prstGeom>
          <a:solidFill>
            <a:srgbClr val="ED7D31"/>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defRPr/>
            </a:pPr>
            <a:r>
              <a:rPr lang="en-US" sz="1200" dirty="0">
                <a:solidFill>
                  <a:srgbClr val="FFFFFF"/>
                </a:solidFill>
                <a:latin typeface="CiscoSansTT ExtraLight"/>
                <a:cs typeface="Calibri"/>
              </a:rPr>
              <a:t>NIC</a:t>
            </a:r>
          </a:p>
        </p:txBody>
      </p:sp>
      <p:sp>
        <p:nvSpPr>
          <p:cNvPr id="24" name="TextBox 23">
            <a:extLst>
              <a:ext uri="{FF2B5EF4-FFF2-40B4-BE49-F238E27FC236}">
                <a16:creationId xmlns:a16="http://schemas.microsoft.com/office/drawing/2014/main" id="{FF2173FC-B60B-86E5-C737-0D61892D6138}"/>
              </a:ext>
            </a:extLst>
          </p:cNvPr>
          <p:cNvSpPr txBox="1"/>
          <p:nvPr/>
        </p:nvSpPr>
        <p:spPr>
          <a:xfrm>
            <a:off x="2473646" y="3995214"/>
            <a:ext cx="2733348" cy="646162"/>
          </a:xfrm>
          <a:prstGeom prst="rect">
            <a:avLst/>
          </a:prstGeom>
          <a:noFill/>
        </p:spPr>
        <p:txBody>
          <a:bodyPr wrap="square" rtlCol="0">
            <a:spAutoFit/>
          </a:bodyPr>
          <a:lstStyle/>
          <a:p>
            <a:pPr algn="ctr" defTabSz="914126" fontAlgn="auto">
              <a:spcBef>
                <a:spcPts val="0"/>
              </a:spcBef>
              <a:spcAft>
                <a:spcPts val="0"/>
              </a:spcAft>
              <a:defRPr/>
            </a:pPr>
            <a:r>
              <a:rPr lang="en-US" dirty="0">
                <a:solidFill>
                  <a:srgbClr val="005073">
                    <a:lumMod val="75000"/>
                  </a:srgbClr>
                </a:solidFill>
                <a:latin typeface="CiscoSansTT ExtraLight"/>
                <a:ea typeface="+mn-ea"/>
                <a:cs typeface="+mn-cs"/>
              </a:rPr>
              <a:t>Servers hosting applications/</a:t>
            </a:r>
            <a:r>
              <a:rPr lang="en-US" dirty="0">
                <a:solidFill>
                  <a:srgbClr val="005073">
                    <a:lumMod val="75000"/>
                  </a:srgbClr>
                </a:solidFill>
                <a:latin typeface="CiscoSansTT ExtraLight"/>
              </a:rPr>
              <a:t>w</a:t>
            </a:r>
            <a:r>
              <a:rPr lang="en-US" dirty="0">
                <a:solidFill>
                  <a:srgbClr val="005073">
                    <a:lumMod val="75000"/>
                  </a:srgbClr>
                </a:solidFill>
                <a:latin typeface="CiscoSansTT ExtraLight"/>
                <a:ea typeface="+mn-ea"/>
                <a:cs typeface="+mn-cs"/>
              </a:rPr>
              <a:t>orkloads</a:t>
            </a:r>
          </a:p>
        </p:txBody>
      </p:sp>
      <p:grpSp>
        <p:nvGrpSpPr>
          <p:cNvPr id="30" name="Group 29">
            <a:extLst>
              <a:ext uri="{FF2B5EF4-FFF2-40B4-BE49-F238E27FC236}">
                <a16:creationId xmlns:a16="http://schemas.microsoft.com/office/drawing/2014/main" id="{9ACEF8FC-6D75-436E-E11E-549311149AFA}"/>
              </a:ext>
            </a:extLst>
          </p:cNvPr>
          <p:cNvGrpSpPr/>
          <p:nvPr/>
        </p:nvGrpSpPr>
        <p:grpSpPr>
          <a:xfrm>
            <a:off x="6033454" y="2898434"/>
            <a:ext cx="2370504" cy="1529250"/>
            <a:chOff x="4112078" y="3448609"/>
            <a:chExt cx="3212824" cy="1842863"/>
          </a:xfrm>
        </p:grpSpPr>
        <p:sp>
          <p:nvSpPr>
            <p:cNvPr id="31" name="Cloud Callout 76">
              <a:extLst>
                <a:ext uri="{FF2B5EF4-FFF2-40B4-BE49-F238E27FC236}">
                  <a16:creationId xmlns:a16="http://schemas.microsoft.com/office/drawing/2014/main" id="{61677CD4-5EB9-87E7-4487-070449C59489}"/>
                </a:ext>
              </a:extLst>
            </p:cNvPr>
            <p:cNvSpPr/>
            <p:nvPr/>
          </p:nvSpPr>
          <p:spPr>
            <a:xfrm rot="11251498">
              <a:off x="4112078" y="3448609"/>
              <a:ext cx="3212824" cy="1842863"/>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855777 w 6218352"/>
                <a:gd name="connsiteY0" fmla="*/ 2062394 h 3260651"/>
                <a:gd name="connsiteX1" fmla="*/ 1765203 w 6218352"/>
                <a:gd name="connsiteY1" fmla="*/ 2152968 h 3260651"/>
                <a:gd name="connsiteX2" fmla="*/ 1674629 w 6218352"/>
                <a:gd name="connsiteY2" fmla="*/ 2062394 h 3260651"/>
                <a:gd name="connsiteX3" fmla="*/ 1765203 w 6218352"/>
                <a:gd name="connsiteY3" fmla="*/ 1971820 h 3260651"/>
                <a:gd name="connsiteX4" fmla="*/ 1855777 w 6218352"/>
                <a:gd name="connsiteY4" fmla="*/ 2062394 h 3260651"/>
                <a:gd name="connsiteX0" fmla="*/ 1568276 w 6218352"/>
                <a:gd name="connsiteY0" fmla="*/ 2183940 h 3260651"/>
                <a:gd name="connsiteX1" fmla="*/ 1387129 w 6218352"/>
                <a:gd name="connsiteY1" fmla="*/ 2365087 h 3260651"/>
                <a:gd name="connsiteX2" fmla="*/ 1205982 w 6218352"/>
                <a:gd name="connsiteY2" fmla="*/ 2183940 h 3260651"/>
                <a:gd name="connsiteX3" fmla="*/ 1387129 w 6218352"/>
                <a:gd name="connsiteY3" fmla="*/ 2002793 h 3260651"/>
                <a:gd name="connsiteX4" fmla="*/ 1568276 w 6218352"/>
                <a:gd name="connsiteY4" fmla="*/ 2183940 h 3260651"/>
                <a:gd name="connsiteX0" fmla="*/ 1108321 w 6218352"/>
                <a:gd name="connsiteY0" fmla="*/ 2360928 h 3260651"/>
                <a:gd name="connsiteX1" fmla="*/ 836600 w 6218352"/>
                <a:gd name="connsiteY1" fmla="*/ 2632649 h 3260651"/>
                <a:gd name="connsiteX2" fmla="*/ 564879 w 6218352"/>
                <a:gd name="connsiteY2" fmla="*/ 2360928 h 3260651"/>
                <a:gd name="connsiteX3" fmla="*/ 836600 w 6218352"/>
                <a:gd name="connsiteY3" fmla="*/ 2089207 h 3260651"/>
                <a:gd name="connsiteX4" fmla="*/ 1108321 w 6218352"/>
                <a:gd name="connsiteY4" fmla="*/ 2360928 h 3260651"/>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860959 w 6226413"/>
                <a:gd name="connsiteY0" fmla="*/ 2051752 h 3262085"/>
                <a:gd name="connsiteX1" fmla="*/ 1770385 w 6226413"/>
                <a:gd name="connsiteY1" fmla="*/ 2142326 h 3262085"/>
                <a:gd name="connsiteX2" fmla="*/ 1679811 w 6226413"/>
                <a:gd name="connsiteY2" fmla="*/ 2051752 h 3262085"/>
                <a:gd name="connsiteX3" fmla="*/ 1860959 w 6226413"/>
                <a:gd name="connsiteY3"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70385 w 6226413"/>
                <a:gd name="connsiteY1" fmla="*/ 2142326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823824 w 6226413"/>
                <a:gd name="connsiteY1" fmla="*/ 1888163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573458 w 6226413"/>
                <a:gd name="connsiteY3"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573458 w 6226413"/>
                <a:gd name="connsiteY2"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1113503 w 6226413"/>
                <a:gd name="connsiteY3"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1113503 w 6226413"/>
                <a:gd name="connsiteY2"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866846 w 6226413"/>
                <a:gd name="connsiteY0" fmla="*/ 2628694 h 3262085"/>
                <a:gd name="connsiteX1" fmla="*/ 841782 w 6226413"/>
                <a:gd name="connsiteY1" fmla="*/ 2622007 h 3262085"/>
                <a:gd name="connsiteX2" fmla="*/ 866846 w 6226413"/>
                <a:gd name="connsiteY2" fmla="*/ 2628694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866846 w 6226413"/>
                <a:gd name="connsiteY0" fmla="*/ 2628694 h 3262085"/>
                <a:gd name="connsiteX1" fmla="*/ 841782 w 6226413"/>
                <a:gd name="connsiteY1" fmla="*/ 2622007 h 3262085"/>
                <a:gd name="connsiteX2" fmla="*/ 866846 w 6226413"/>
                <a:gd name="connsiteY2" fmla="*/ 2628694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488681 w 6226413"/>
                <a:gd name="connsiteY0" fmla="*/ 2501525 h 3262085"/>
                <a:gd name="connsiteX1" fmla="*/ 1725187 w 6226413"/>
                <a:gd name="connsiteY1" fmla="*/ 2054135 h 3262085"/>
                <a:gd name="connsiteX2" fmla="*/ 1488681 w 6226413"/>
                <a:gd name="connsiteY2" fmla="*/ 2501525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866846 w 6226413"/>
                <a:gd name="connsiteY0" fmla="*/ 2628694 h 3262085"/>
                <a:gd name="connsiteX1" fmla="*/ 841782 w 6226413"/>
                <a:gd name="connsiteY1" fmla="*/ 2622007 h 3262085"/>
                <a:gd name="connsiteX2" fmla="*/ 866846 w 6226413"/>
                <a:gd name="connsiteY2" fmla="*/ 2628694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488681 w 6226413"/>
                <a:gd name="connsiteY0" fmla="*/ 2501525 h 3262085"/>
                <a:gd name="connsiteX1" fmla="*/ 1725187 w 6226413"/>
                <a:gd name="connsiteY1" fmla="*/ 2054135 h 3262085"/>
                <a:gd name="connsiteX2" fmla="*/ 1488681 w 6226413"/>
                <a:gd name="connsiteY2" fmla="*/ 2501525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866846 w 6226413"/>
                <a:gd name="connsiteY0" fmla="*/ 2628694 h 3262085"/>
                <a:gd name="connsiteX1" fmla="*/ 841782 w 6226413"/>
                <a:gd name="connsiteY1" fmla="*/ 2622007 h 3262085"/>
                <a:gd name="connsiteX2" fmla="*/ 866846 w 6226413"/>
                <a:gd name="connsiteY2" fmla="*/ 2628694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488681 w 6226413"/>
                <a:gd name="connsiteY0" fmla="*/ 2501525 h 3262085"/>
                <a:gd name="connsiteX1" fmla="*/ 1645694 w 6226413"/>
                <a:gd name="connsiteY1" fmla="*/ 2468083 h 3262085"/>
                <a:gd name="connsiteX2" fmla="*/ 1488681 w 6226413"/>
                <a:gd name="connsiteY2" fmla="*/ 2501525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866846 w 6226413"/>
                <a:gd name="connsiteY0" fmla="*/ 2628694 h 3262085"/>
                <a:gd name="connsiteX1" fmla="*/ 841782 w 6226413"/>
                <a:gd name="connsiteY1" fmla="*/ 2622007 h 3262085"/>
                <a:gd name="connsiteX2" fmla="*/ 866846 w 6226413"/>
                <a:gd name="connsiteY2" fmla="*/ 2628694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6226413" h="3262085">
                  <a:moveTo>
                    <a:pt x="1488681" y="2501525"/>
                  </a:moveTo>
                  <a:lnTo>
                    <a:pt x="1645694" y="2468083"/>
                  </a:lnTo>
                  <a:cubicBezTo>
                    <a:pt x="1595671" y="2468083"/>
                    <a:pt x="1522439" y="2488307"/>
                    <a:pt x="1488681" y="2501525"/>
                  </a:cubicBezTo>
                  <a:close/>
                </a:path>
                <a:path w="6226413" h="3262085">
                  <a:moveTo>
                    <a:pt x="1392921" y="2366613"/>
                  </a:moveTo>
                  <a:cubicBezTo>
                    <a:pt x="1392921" y="2466658"/>
                    <a:pt x="1392311" y="2354445"/>
                    <a:pt x="1392311" y="2354445"/>
                  </a:cubicBezTo>
                  <a:cubicBezTo>
                    <a:pt x="1392311" y="2354445"/>
                    <a:pt x="1392718" y="2362557"/>
                    <a:pt x="1392921" y="2366613"/>
                  </a:cubicBezTo>
                  <a:close/>
                </a:path>
                <a:path w="6226413" h="3262085">
                  <a:moveTo>
                    <a:pt x="866846" y="2628694"/>
                  </a:moveTo>
                  <a:cubicBezTo>
                    <a:pt x="866846" y="2778761"/>
                    <a:pt x="841782" y="2622007"/>
                    <a:pt x="841782" y="2622007"/>
                  </a:cubicBezTo>
                  <a:lnTo>
                    <a:pt x="866846" y="2628694"/>
                  </a:lnTo>
                  <a:close/>
                </a:path>
                <a:path w="43256" h="43219"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734" y="35897"/>
                    <a:pt x="28596" y="36519"/>
                  </a:cubicBezTo>
                  <a:moveTo>
                    <a:pt x="34165" y="22813"/>
                  </a:moveTo>
                  <a:cubicBezTo>
                    <a:pt x="36169" y="24141"/>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rgbClr val="DAE3F3">
                <a:alpha val="80000"/>
              </a:srgbClr>
            </a:solidFill>
            <a:ln w="12700" cap="flat" cmpd="sng" algn="ctr">
              <a:solidFill>
                <a:schemeClr val="tx2">
                  <a:lumMod val="50000"/>
                </a:schemeClr>
              </a:solidFill>
              <a:prstDash val="solid"/>
            </a:ln>
            <a:effectLst/>
          </p:spPr>
          <p:txBody>
            <a:bodyPr rtlCol="0" anchor="ctr"/>
            <a:lstStyle/>
            <a:p>
              <a:pPr algn="ctr" defTabSz="609340">
                <a:buClr>
                  <a:srgbClr val="000000"/>
                </a:buClr>
                <a:defRPr/>
              </a:pPr>
              <a:endParaRPr lang="en-US" sz="2399" kern="0" dirty="0">
                <a:solidFill>
                  <a:srgbClr val="FFFFFF"/>
                </a:solidFill>
                <a:latin typeface="Arial"/>
                <a:cs typeface="+mn-cs"/>
                <a:sym typeface="Arial"/>
              </a:endParaRPr>
            </a:p>
          </p:txBody>
        </p:sp>
        <p:sp>
          <p:nvSpPr>
            <p:cNvPr id="32" name="Oval 31">
              <a:extLst>
                <a:ext uri="{FF2B5EF4-FFF2-40B4-BE49-F238E27FC236}">
                  <a16:creationId xmlns:a16="http://schemas.microsoft.com/office/drawing/2014/main" id="{DE791FEA-94C7-7FE1-C4B3-BFB37A738406}"/>
                </a:ext>
              </a:extLst>
            </p:cNvPr>
            <p:cNvSpPr/>
            <p:nvPr/>
          </p:nvSpPr>
          <p:spPr>
            <a:xfrm>
              <a:off x="4552908" y="3964436"/>
              <a:ext cx="270391" cy="245949"/>
            </a:xfrm>
            <a:prstGeom prst="ellipse">
              <a:avLst/>
            </a:prstGeom>
            <a:solidFill>
              <a:srgbClr val="495F9A"/>
            </a:solidFill>
            <a:ln w="1270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sp>
          <p:nvSpPr>
            <p:cNvPr id="33" name="Oval 32">
              <a:extLst>
                <a:ext uri="{FF2B5EF4-FFF2-40B4-BE49-F238E27FC236}">
                  <a16:creationId xmlns:a16="http://schemas.microsoft.com/office/drawing/2014/main" id="{4375410F-BA57-2D2A-D5AD-146FBB1FE02C}"/>
                </a:ext>
              </a:extLst>
            </p:cNvPr>
            <p:cNvSpPr/>
            <p:nvPr/>
          </p:nvSpPr>
          <p:spPr>
            <a:xfrm>
              <a:off x="5401894" y="3642916"/>
              <a:ext cx="270391" cy="245949"/>
            </a:xfrm>
            <a:prstGeom prst="ellipse">
              <a:avLst/>
            </a:prstGeom>
            <a:solidFill>
              <a:srgbClr val="495F9A"/>
            </a:solidFill>
            <a:ln w="1270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sp>
          <p:nvSpPr>
            <p:cNvPr id="34" name="Oval 33">
              <a:extLst>
                <a:ext uri="{FF2B5EF4-FFF2-40B4-BE49-F238E27FC236}">
                  <a16:creationId xmlns:a16="http://schemas.microsoft.com/office/drawing/2014/main" id="{6AD9D7B7-5369-4A35-6331-369ADC8A94FD}"/>
                </a:ext>
              </a:extLst>
            </p:cNvPr>
            <p:cNvSpPr/>
            <p:nvPr/>
          </p:nvSpPr>
          <p:spPr>
            <a:xfrm>
              <a:off x="4556984" y="4633882"/>
              <a:ext cx="270391" cy="245949"/>
            </a:xfrm>
            <a:prstGeom prst="ellipse">
              <a:avLst/>
            </a:prstGeom>
            <a:solidFill>
              <a:srgbClr val="495F9A"/>
            </a:solidFill>
            <a:ln w="1270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sp>
          <p:nvSpPr>
            <p:cNvPr id="35" name="Oval 34">
              <a:extLst>
                <a:ext uri="{FF2B5EF4-FFF2-40B4-BE49-F238E27FC236}">
                  <a16:creationId xmlns:a16="http://schemas.microsoft.com/office/drawing/2014/main" id="{B28D5577-B86A-880A-5397-F3A2A590950D}"/>
                </a:ext>
              </a:extLst>
            </p:cNvPr>
            <p:cNvSpPr/>
            <p:nvPr/>
          </p:nvSpPr>
          <p:spPr>
            <a:xfrm>
              <a:off x="5785323" y="4923590"/>
              <a:ext cx="270391" cy="245949"/>
            </a:xfrm>
            <a:prstGeom prst="ellipse">
              <a:avLst/>
            </a:prstGeom>
            <a:solidFill>
              <a:srgbClr val="495F9A"/>
            </a:solidFill>
            <a:ln w="1270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sp>
          <p:nvSpPr>
            <p:cNvPr id="36" name="Oval 35">
              <a:extLst>
                <a:ext uri="{FF2B5EF4-FFF2-40B4-BE49-F238E27FC236}">
                  <a16:creationId xmlns:a16="http://schemas.microsoft.com/office/drawing/2014/main" id="{E3C48772-4C56-F612-4E5E-D480D14B4130}"/>
                </a:ext>
              </a:extLst>
            </p:cNvPr>
            <p:cNvSpPr/>
            <p:nvPr/>
          </p:nvSpPr>
          <p:spPr>
            <a:xfrm>
              <a:off x="6488722" y="3876720"/>
              <a:ext cx="270391" cy="245949"/>
            </a:xfrm>
            <a:prstGeom prst="ellipse">
              <a:avLst/>
            </a:prstGeom>
            <a:solidFill>
              <a:srgbClr val="495F9A"/>
            </a:solidFill>
            <a:ln w="1270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cxnSp>
          <p:nvCxnSpPr>
            <p:cNvPr id="37" name="Straight Connector 36">
              <a:extLst>
                <a:ext uri="{FF2B5EF4-FFF2-40B4-BE49-F238E27FC236}">
                  <a16:creationId xmlns:a16="http://schemas.microsoft.com/office/drawing/2014/main" id="{7175DBC9-7629-5E6F-B9A7-04CF4F3E1A03}"/>
                </a:ext>
              </a:extLst>
            </p:cNvPr>
            <p:cNvCxnSpPr>
              <a:cxnSpLocks/>
              <a:stCxn id="32" idx="4"/>
              <a:endCxn id="34" idx="0"/>
            </p:cNvCxnSpPr>
            <p:nvPr/>
          </p:nvCxnSpPr>
          <p:spPr>
            <a:xfrm>
              <a:off x="4688103" y="4210385"/>
              <a:ext cx="4076" cy="423496"/>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CD29D5C-4023-EEEC-4F46-F17A8377D193}"/>
                </a:ext>
              </a:extLst>
            </p:cNvPr>
            <p:cNvCxnSpPr>
              <a:cxnSpLocks/>
              <a:stCxn id="32" idx="7"/>
              <a:endCxn id="33" idx="2"/>
            </p:cNvCxnSpPr>
            <p:nvPr/>
          </p:nvCxnSpPr>
          <p:spPr>
            <a:xfrm flipV="1">
              <a:off x="4783701" y="3765892"/>
              <a:ext cx="618193" cy="234563"/>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B4276F-5E66-9317-4760-583A0003B2DF}"/>
                </a:ext>
              </a:extLst>
            </p:cNvPr>
            <p:cNvCxnSpPr>
              <a:cxnSpLocks/>
              <a:stCxn id="33" idx="6"/>
              <a:endCxn id="36" idx="1"/>
            </p:cNvCxnSpPr>
            <p:nvPr/>
          </p:nvCxnSpPr>
          <p:spPr>
            <a:xfrm>
              <a:off x="5672284" y="3765893"/>
              <a:ext cx="856035" cy="146847"/>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B30DEE-6DF9-D98F-894A-537D0DD4A07C}"/>
                </a:ext>
              </a:extLst>
            </p:cNvPr>
            <p:cNvCxnSpPr>
              <a:cxnSpLocks/>
              <a:stCxn id="32" idx="5"/>
              <a:endCxn id="35" idx="1"/>
            </p:cNvCxnSpPr>
            <p:nvPr/>
          </p:nvCxnSpPr>
          <p:spPr>
            <a:xfrm>
              <a:off x="4783700" y="4174367"/>
              <a:ext cx="1041220" cy="785240"/>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D9D4B9-5E0E-B355-7ADB-450849EF9A25}"/>
                </a:ext>
              </a:extLst>
            </p:cNvPr>
            <p:cNvCxnSpPr>
              <a:cxnSpLocks/>
              <a:stCxn id="34" idx="6"/>
              <a:endCxn id="35" idx="2"/>
            </p:cNvCxnSpPr>
            <p:nvPr/>
          </p:nvCxnSpPr>
          <p:spPr>
            <a:xfrm>
              <a:off x="4827375" y="4756857"/>
              <a:ext cx="957948" cy="289708"/>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6D27F09-DB44-2E00-0591-9914DA3F9E24}"/>
                </a:ext>
              </a:extLst>
            </p:cNvPr>
            <p:cNvCxnSpPr>
              <a:cxnSpLocks/>
              <a:stCxn id="43" idx="3"/>
              <a:endCxn id="35" idx="7"/>
            </p:cNvCxnSpPr>
            <p:nvPr/>
          </p:nvCxnSpPr>
          <p:spPr>
            <a:xfrm flipH="1">
              <a:off x="6016114" y="4659587"/>
              <a:ext cx="558264" cy="300021"/>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4FD7D69-896E-965E-4E1D-D4235B637B9C}"/>
                </a:ext>
              </a:extLst>
            </p:cNvPr>
            <p:cNvSpPr/>
            <p:nvPr/>
          </p:nvSpPr>
          <p:spPr>
            <a:xfrm>
              <a:off x="6534782" y="4449656"/>
              <a:ext cx="270391" cy="245949"/>
            </a:xfrm>
            <a:prstGeom prst="ellipse">
              <a:avLst/>
            </a:prstGeom>
            <a:solidFill>
              <a:srgbClr val="495F9A"/>
            </a:solidFill>
            <a:ln w="1270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cxnSp>
          <p:nvCxnSpPr>
            <p:cNvPr id="44" name="Straight Connector 43">
              <a:extLst>
                <a:ext uri="{FF2B5EF4-FFF2-40B4-BE49-F238E27FC236}">
                  <a16:creationId xmlns:a16="http://schemas.microsoft.com/office/drawing/2014/main" id="{DC249ACD-9738-8029-2D88-93612717AFF1}"/>
                </a:ext>
              </a:extLst>
            </p:cNvPr>
            <p:cNvCxnSpPr>
              <a:cxnSpLocks/>
              <a:stCxn id="36" idx="4"/>
              <a:endCxn id="43" idx="0"/>
            </p:cNvCxnSpPr>
            <p:nvPr/>
          </p:nvCxnSpPr>
          <p:spPr>
            <a:xfrm>
              <a:off x="6623916" y="4122669"/>
              <a:ext cx="46061" cy="326987"/>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1A688D4-E1D3-395D-7373-7949151D3CD1}"/>
                </a:ext>
              </a:extLst>
            </p:cNvPr>
            <p:cNvCxnSpPr>
              <a:cxnSpLocks/>
              <a:stCxn id="33" idx="5"/>
              <a:endCxn id="43" idx="1"/>
            </p:cNvCxnSpPr>
            <p:nvPr/>
          </p:nvCxnSpPr>
          <p:spPr>
            <a:xfrm>
              <a:off x="5632687" y="3852847"/>
              <a:ext cx="941693" cy="632827"/>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D36B2FA0-C2CF-D4E0-E1C6-12EADB88A759}"/>
              </a:ext>
            </a:extLst>
          </p:cNvPr>
          <p:cNvSpPr/>
          <p:nvPr/>
        </p:nvSpPr>
        <p:spPr>
          <a:xfrm>
            <a:off x="2810617" y="3404893"/>
            <a:ext cx="636086" cy="487202"/>
          </a:xfrm>
          <a:prstGeom prst="rect">
            <a:avLst/>
          </a:prstGeom>
          <a:solidFill>
            <a:schemeClr val="accent1">
              <a:lumMod val="75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defRPr/>
            </a:pPr>
            <a:r>
              <a:rPr lang="en-US" sz="1200" dirty="0">
                <a:solidFill>
                  <a:srgbClr val="FFFFFF"/>
                </a:solidFill>
                <a:latin typeface="CiscoSansTT ExtraLight"/>
                <a:cs typeface="Calibri"/>
              </a:rPr>
              <a:t>App</a:t>
            </a:r>
            <a:endParaRPr lang="en-US" sz="1200" dirty="0">
              <a:solidFill>
                <a:srgbClr val="FFFFFF"/>
              </a:solidFill>
              <a:latin typeface="CiscoSansTT ExtraLight"/>
            </a:endParaRPr>
          </a:p>
        </p:txBody>
      </p:sp>
      <p:sp>
        <p:nvSpPr>
          <p:cNvPr id="5" name="Rectangle 4">
            <a:extLst>
              <a:ext uri="{FF2B5EF4-FFF2-40B4-BE49-F238E27FC236}">
                <a16:creationId xmlns:a16="http://schemas.microsoft.com/office/drawing/2014/main" id="{AC077F56-A2CD-7F2F-FE47-517798C1814C}"/>
              </a:ext>
            </a:extLst>
          </p:cNvPr>
          <p:cNvSpPr/>
          <p:nvPr/>
        </p:nvSpPr>
        <p:spPr>
          <a:xfrm rot="1238862">
            <a:off x="2966953" y="718035"/>
            <a:ext cx="1579931" cy="101976"/>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lstStyle/>
          <a:p>
            <a:pPr algn="ctr"/>
            <a:endParaRPr lang="en-US" dirty="0"/>
          </a:p>
        </p:txBody>
      </p:sp>
      <p:sp>
        <p:nvSpPr>
          <p:cNvPr id="17" name="Rectangle 16">
            <a:extLst>
              <a:ext uri="{FF2B5EF4-FFF2-40B4-BE49-F238E27FC236}">
                <a16:creationId xmlns:a16="http://schemas.microsoft.com/office/drawing/2014/main" id="{3DDCAF9D-A1D7-3CD9-5E57-2C003A0C2A62}"/>
              </a:ext>
            </a:extLst>
          </p:cNvPr>
          <p:cNvSpPr/>
          <p:nvPr/>
        </p:nvSpPr>
        <p:spPr>
          <a:xfrm rot="20682845">
            <a:off x="3099608" y="697303"/>
            <a:ext cx="1579931" cy="101976"/>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lstStyle/>
          <a:p>
            <a:pPr algn="ctr"/>
            <a:endParaRPr lang="en-US" dirty="0"/>
          </a:p>
        </p:txBody>
      </p:sp>
      <p:pic>
        <p:nvPicPr>
          <p:cNvPr id="6" name="Picture 4" descr="ebpf · GitHub Topics · GitHub">
            <a:extLst>
              <a:ext uri="{FF2B5EF4-FFF2-40B4-BE49-F238E27FC236}">
                <a16:creationId xmlns:a16="http://schemas.microsoft.com/office/drawing/2014/main" id="{A73E09C9-34B6-2C07-3479-0AA4BFE20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194" y="3427627"/>
            <a:ext cx="419524" cy="4195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ilium · GitHub">
            <a:extLst>
              <a:ext uri="{FF2B5EF4-FFF2-40B4-BE49-F238E27FC236}">
                <a16:creationId xmlns:a16="http://schemas.microsoft.com/office/drawing/2014/main" id="{21AD69AE-7BDD-F5F7-3168-7C3E63021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6640" y="2702793"/>
            <a:ext cx="457994" cy="447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4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FBE65C89-5497-BD91-60C5-3DF81D4258A8}"/>
              </a:ext>
            </a:extLst>
          </p:cNvPr>
          <p:cNvSpPr/>
          <p:nvPr/>
        </p:nvSpPr>
        <p:spPr>
          <a:xfrm>
            <a:off x="4514790" y="4376974"/>
            <a:ext cx="1526897" cy="1272028"/>
          </a:xfrm>
          <a:prstGeom prst="roundRect">
            <a:avLst>
              <a:gd name="adj" fmla="val 6039"/>
            </a:avLst>
          </a:prstGeom>
          <a:solidFill>
            <a:schemeClr val="accent4">
              <a:lumMod val="40000"/>
              <a:lumOff val="60000"/>
            </a:schemeClr>
          </a:solidFill>
          <a:ln w="9525">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auto">
              <a:spcBef>
                <a:spcPts val="0"/>
              </a:spcBef>
              <a:spcAft>
                <a:spcPts val="0"/>
              </a:spcAft>
              <a:defRPr/>
            </a:pPr>
            <a:endParaRPr lang="en-US" sz="1400" dirty="0">
              <a:solidFill>
                <a:srgbClr val="005073"/>
              </a:solidFill>
              <a:latin typeface="CiscoSansTT ExtraLight"/>
            </a:endParaRPr>
          </a:p>
        </p:txBody>
      </p:sp>
      <p:pic>
        <p:nvPicPr>
          <p:cNvPr id="61" name="Picture 4" descr="ebpf · GitHub Topics · GitHub">
            <a:extLst>
              <a:ext uri="{FF2B5EF4-FFF2-40B4-BE49-F238E27FC236}">
                <a16:creationId xmlns:a16="http://schemas.microsoft.com/office/drawing/2014/main" id="{72CB60F4-0E1C-E5F5-F88B-CB48F00936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218" y="4850981"/>
            <a:ext cx="328932" cy="32893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ebpf · GitHub Topics · GitHub">
            <a:extLst>
              <a:ext uri="{FF2B5EF4-FFF2-40B4-BE49-F238E27FC236}">
                <a16:creationId xmlns:a16="http://schemas.microsoft.com/office/drawing/2014/main" id="{DBE62203-7438-052B-931D-9FEEC826C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7673" y="4848288"/>
            <a:ext cx="328932" cy="32893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ebpf · GitHub Topics · GitHub">
            <a:extLst>
              <a:ext uri="{FF2B5EF4-FFF2-40B4-BE49-F238E27FC236}">
                <a16:creationId xmlns:a16="http://schemas.microsoft.com/office/drawing/2014/main" id="{E9645C2A-7542-ED01-ED65-49B47141CA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6883" y="4496744"/>
            <a:ext cx="328932" cy="328932"/>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70409E2A-9689-8136-F631-1B4B298681D0}"/>
              </a:ext>
            </a:extLst>
          </p:cNvPr>
          <p:cNvSpPr txBox="1"/>
          <p:nvPr/>
        </p:nvSpPr>
        <p:spPr>
          <a:xfrm>
            <a:off x="4462775" y="5203955"/>
            <a:ext cx="1619957" cy="430775"/>
          </a:xfrm>
          <a:prstGeom prst="rect">
            <a:avLst/>
          </a:prstGeom>
          <a:noFill/>
        </p:spPr>
        <p:txBody>
          <a:bodyPr wrap="square" rtlCol="0">
            <a:spAutoFit/>
          </a:bodyPr>
          <a:lstStyle/>
          <a:p>
            <a:pPr algn="ctr" defTabSz="914126" fontAlgn="auto">
              <a:spcBef>
                <a:spcPts val="0"/>
              </a:spcBef>
              <a:spcAft>
                <a:spcPts val="0"/>
              </a:spcAft>
              <a:defRPr/>
            </a:pPr>
            <a:r>
              <a:rPr lang="en-US" sz="1100" dirty="0">
                <a:solidFill>
                  <a:schemeClr val="accent1">
                    <a:lumMod val="50000"/>
                  </a:schemeClr>
                </a:solidFill>
                <a:latin typeface="CiscoSans" panose="020B0503020201020303" pitchFamily="34" charset="0"/>
                <a:ea typeface="+mn-ea"/>
                <a:cs typeface="+mn-cs"/>
              </a:rPr>
              <a:t>Policy Execution Data Plane Elements</a:t>
            </a:r>
          </a:p>
        </p:txBody>
      </p:sp>
      <p:grpSp>
        <p:nvGrpSpPr>
          <p:cNvPr id="38" name="Group 37">
            <a:extLst>
              <a:ext uri="{FF2B5EF4-FFF2-40B4-BE49-F238E27FC236}">
                <a16:creationId xmlns:a16="http://schemas.microsoft.com/office/drawing/2014/main" id="{1277855C-FB42-CAFF-4EEA-D2BBFD95309E}"/>
              </a:ext>
            </a:extLst>
          </p:cNvPr>
          <p:cNvGrpSpPr/>
          <p:nvPr/>
        </p:nvGrpSpPr>
        <p:grpSpPr>
          <a:xfrm>
            <a:off x="1142700" y="3105409"/>
            <a:ext cx="400335" cy="359982"/>
            <a:chOff x="260349" y="1565274"/>
            <a:chExt cx="657226" cy="657226"/>
          </a:xfrm>
        </p:grpSpPr>
        <p:sp>
          <p:nvSpPr>
            <p:cNvPr id="39" name="Oval 38">
              <a:extLst>
                <a:ext uri="{FF2B5EF4-FFF2-40B4-BE49-F238E27FC236}">
                  <a16:creationId xmlns:a16="http://schemas.microsoft.com/office/drawing/2014/main" id="{F8FC3A1C-3D64-3A31-ED47-95A363E1C5BE}"/>
                </a:ext>
              </a:extLst>
            </p:cNvPr>
            <p:cNvSpPr/>
            <p:nvPr/>
          </p:nvSpPr>
          <p:spPr>
            <a:xfrm>
              <a:off x="260349" y="1565274"/>
              <a:ext cx="657226" cy="657226"/>
            </a:xfrm>
            <a:prstGeom prst="ellipse">
              <a:avLst/>
            </a:prstGeom>
            <a:solidFill>
              <a:srgbClr val="005073"/>
            </a:solidFill>
            <a:ln w="25400" cap="flat" cmpd="sng" algn="ctr">
              <a:noFill/>
              <a:prstDash val="solid"/>
            </a:ln>
            <a:effectLst/>
          </p:spPr>
          <p:txBody>
            <a:bodyPr rtlCol="0" anchor="ctr"/>
            <a:lstStyle/>
            <a:p>
              <a:pPr algn="ctr" defTabSz="457041" fontAlgn="auto">
                <a:spcBef>
                  <a:spcPts val="0"/>
                </a:spcBef>
                <a:spcAft>
                  <a:spcPts val="0"/>
                </a:spcAft>
                <a:defRPr/>
              </a:pPr>
              <a:endParaRPr lang="en-US" sz="1799" kern="0" dirty="0">
                <a:solidFill>
                  <a:srgbClr val="0D274D"/>
                </a:solidFill>
                <a:latin typeface="CiscoSansTT Light"/>
                <a:cs typeface="+mn-cs"/>
              </a:endParaRPr>
            </a:p>
          </p:txBody>
        </p:sp>
        <p:grpSp>
          <p:nvGrpSpPr>
            <p:cNvPr id="40" name="Group 4">
              <a:extLst>
                <a:ext uri="{FF2B5EF4-FFF2-40B4-BE49-F238E27FC236}">
                  <a16:creationId xmlns:a16="http://schemas.microsoft.com/office/drawing/2014/main" id="{BE4B8F76-F126-9828-BC98-83F1FE729278}"/>
                </a:ext>
              </a:extLst>
            </p:cNvPr>
            <p:cNvGrpSpPr>
              <a:grpSpLocks noChangeAspect="1"/>
            </p:cNvGrpSpPr>
            <p:nvPr/>
          </p:nvGrpSpPr>
          <p:grpSpPr bwMode="auto">
            <a:xfrm>
              <a:off x="379583" y="1721418"/>
              <a:ext cx="196162" cy="269295"/>
              <a:chOff x="598" y="1936"/>
              <a:chExt cx="287" cy="394"/>
            </a:xfrm>
          </p:grpSpPr>
          <p:sp>
            <p:nvSpPr>
              <p:cNvPr id="43" name="Freeform 6">
                <a:extLst>
                  <a:ext uri="{FF2B5EF4-FFF2-40B4-BE49-F238E27FC236}">
                    <a16:creationId xmlns:a16="http://schemas.microsoft.com/office/drawing/2014/main" id="{761F9F95-360B-BBD4-C4DD-C0CFDDA138F4}"/>
                  </a:ext>
                </a:extLst>
              </p:cNvPr>
              <p:cNvSpPr>
                <a:spLocks/>
              </p:cNvSpPr>
              <p:nvPr/>
            </p:nvSpPr>
            <p:spPr bwMode="auto">
              <a:xfrm>
                <a:off x="598" y="2158"/>
                <a:ext cx="287" cy="172"/>
              </a:xfrm>
              <a:prstGeom prst="round2SameRect">
                <a:avLst>
                  <a:gd name="adj1" fmla="val 49529"/>
                  <a:gd name="adj2" fmla="val 0"/>
                </a:avLst>
              </a:pr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041" fontAlgn="auto">
                  <a:spcBef>
                    <a:spcPts val="0"/>
                  </a:spcBef>
                  <a:spcAft>
                    <a:spcPts val="0"/>
                  </a:spcAft>
                  <a:defRPr/>
                </a:pPr>
                <a:endParaRPr lang="en-US" sz="1799" kern="0" dirty="0">
                  <a:solidFill>
                    <a:srgbClr val="101820"/>
                  </a:solidFill>
                  <a:latin typeface="CiscoSansTT ExtraLight"/>
                  <a:cs typeface="+mn-cs"/>
                </a:endParaRPr>
              </a:p>
            </p:txBody>
          </p:sp>
          <p:sp>
            <p:nvSpPr>
              <p:cNvPr id="44" name="Freeform 7">
                <a:extLst>
                  <a:ext uri="{FF2B5EF4-FFF2-40B4-BE49-F238E27FC236}">
                    <a16:creationId xmlns:a16="http://schemas.microsoft.com/office/drawing/2014/main" id="{03D860F0-81AC-A824-518B-28FF001303ED}"/>
                  </a:ext>
                </a:extLst>
              </p:cNvPr>
              <p:cNvSpPr>
                <a:spLocks/>
              </p:cNvSpPr>
              <p:nvPr/>
            </p:nvSpPr>
            <p:spPr bwMode="auto">
              <a:xfrm>
                <a:off x="655" y="1936"/>
                <a:ext cx="172" cy="172"/>
              </a:xfrm>
              <a:custGeom>
                <a:avLst/>
                <a:gdLst>
                  <a:gd name="T0" fmla="*/ 0 w 344"/>
                  <a:gd name="T1" fmla="*/ 172 h 344"/>
                  <a:gd name="T2" fmla="*/ 3 w 344"/>
                  <a:gd name="T3" fmla="*/ 138 h 344"/>
                  <a:gd name="T4" fmla="*/ 14 w 344"/>
                  <a:gd name="T5" fmla="*/ 105 h 344"/>
                  <a:gd name="T6" fmla="*/ 30 w 344"/>
                  <a:gd name="T7" fmla="*/ 76 h 344"/>
                  <a:gd name="T8" fmla="*/ 51 w 344"/>
                  <a:gd name="T9" fmla="*/ 51 h 344"/>
                  <a:gd name="T10" fmla="*/ 76 w 344"/>
                  <a:gd name="T11" fmla="*/ 30 h 344"/>
                  <a:gd name="T12" fmla="*/ 105 w 344"/>
                  <a:gd name="T13" fmla="*/ 14 h 344"/>
                  <a:gd name="T14" fmla="*/ 137 w 344"/>
                  <a:gd name="T15" fmla="*/ 5 h 344"/>
                  <a:gd name="T16" fmla="*/ 172 w 344"/>
                  <a:gd name="T17" fmla="*/ 0 h 344"/>
                  <a:gd name="T18" fmla="*/ 190 w 344"/>
                  <a:gd name="T19" fmla="*/ 1 h 344"/>
                  <a:gd name="T20" fmla="*/ 223 w 344"/>
                  <a:gd name="T21" fmla="*/ 8 h 344"/>
                  <a:gd name="T22" fmla="*/ 255 w 344"/>
                  <a:gd name="T23" fmla="*/ 21 h 344"/>
                  <a:gd name="T24" fmla="*/ 282 w 344"/>
                  <a:gd name="T25" fmla="*/ 40 h 344"/>
                  <a:gd name="T26" fmla="*/ 304 w 344"/>
                  <a:gd name="T27" fmla="*/ 64 h 344"/>
                  <a:gd name="T28" fmla="*/ 323 w 344"/>
                  <a:gd name="T29" fmla="*/ 91 h 344"/>
                  <a:gd name="T30" fmla="*/ 336 w 344"/>
                  <a:gd name="T31" fmla="*/ 121 h 344"/>
                  <a:gd name="T32" fmla="*/ 344 w 344"/>
                  <a:gd name="T33" fmla="*/ 154 h 344"/>
                  <a:gd name="T34" fmla="*/ 344 w 344"/>
                  <a:gd name="T35" fmla="*/ 172 h 344"/>
                  <a:gd name="T36" fmla="*/ 341 w 344"/>
                  <a:gd name="T37" fmla="*/ 207 h 344"/>
                  <a:gd name="T38" fmla="*/ 331 w 344"/>
                  <a:gd name="T39" fmla="*/ 239 h 344"/>
                  <a:gd name="T40" fmla="*/ 316 w 344"/>
                  <a:gd name="T41" fmla="*/ 269 h 344"/>
                  <a:gd name="T42" fmla="*/ 295 w 344"/>
                  <a:gd name="T43" fmla="*/ 295 h 344"/>
                  <a:gd name="T44" fmla="*/ 269 w 344"/>
                  <a:gd name="T45" fmla="*/ 315 h 344"/>
                  <a:gd name="T46" fmla="*/ 239 w 344"/>
                  <a:gd name="T47" fmla="*/ 331 h 344"/>
                  <a:gd name="T48" fmla="*/ 207 w 344"/>
                  <a:gd name="T49" fmla="*/ 341 h 344"/>
                  <a:gd name="T50" fmla="*/ 172 w 344"/>
                  <a:gd name="T51" fmla="*/ 344 h 344"/>
                  <a:gd name="T52" fmla="*/ 154 w 344"/>
                  <a:gd name="T53" fmla="*/ 344 h 344"/>
                  <a:gd name="T54" fmla="*/ 121 w 344"/>
                  <a:gd name="T55" fmla="*/ 338 h 344"/>
                  <a:gd name="T56" fmla="*/ 91 w 344"/>
                  <a:gd name="T57" fmla="*/ 323 h 344"/>
                  <a:gd name="T58" fmla="*/ 64 w 344"/>
                  <a:gd name="T59" fmla="*/ 306 h 344"/>
                  <a:gd name="T60" fmla="*/ 40 w 344"/>
                  <a:gd name="T61" fmla="*/ 282 h 344"/>
                  <a:gd name="T62" fmla="*/ 21 w 344"/>
                  <a:gd name="T63" fmla="*/ 255 h 344"/>
                  <a:gd name="T64" fmla="*/ 8 w 344"/>
                  <a:gd name="T65" fmla="*/ 225 h 344"/>
                  <a:gd name="T66" fmla="*/ 1 w 344"/>
                  <a:gd name="T67" fmla="*/ 190 h 344"/>
                  <a:gd name="T68" fmla="*/ 0 w 344"/>
                  <a:gd name="T69"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344">
                    <a:moveTo>
                      <a:pt x="0" y="172"/>
                    </a:moveTo>
                    <a:lnTo>
                      <a:pt x="0" y="172"/>
                    </a:lnTo>
                    <a:lnTo>
                      <a:pt x="1" y="154"/>
                    </a:lnTo>
                    <a:lnTo>
                      <a:pt x="3" y="138"/>
                    </a:lnTo>
                    <a:lnTo>
                      <a:pt x="8" y="121"/>
                    </a:lnTo>
                    <a:lnTo>
                      <a:pt x="14" y="105"/>
                    </a:lnTo>
                    <a:lnTo>
                      <a:pt x="21" y="91"/>
                    </a:lnTo>
                    <a:lnTo>
                      <a:pt x="30" y="76"/>
                    </a:lnTo>
                    <a:lnTo>
                      <a:pt x="40" y="64"/>
                    </a:lnTo>
                    <a:lnTo>
                      <a:pt x="51" y="51"/>
                    </a:lnTo>
                    <a:lnTo>
                      <a:pt x="64" y="40"/>
                    </a:lnTo>
                    <a:lnTo>
                      <a:pt x="76" y="30"/>
                    </a:lnTo>
                    <a:lnTo>
                      <a:pt x="91" y="21"/>
                    </a:lnTo>
                    <a:lnTo>
                      <a:pt x="105" y="14"/>
                    </a:lnTo>
                    <a:lnTo>
                      <a:pt x="121" y="8"/>
                    </a:lnTo>
                    <a:lnTo>
                      <a:pt x="137" y="5"/>
                    </a:lnTo>
                    <a:lnTo>
                      <a:pt x="154" y="1"/>
                    </a:lnTo>
                    <a:lnTo>
                      <a:pt x="172" y="0"/>
                    </a:lnTo>
                    <a:lnTo>
                      <a:pt x="172" y="0"/>
                    </a:lnTo>
                    <a:lnTo>
                      <a:pt x="190" y="1"/>
                    </a:lnTo>
                    <a:lnTo>
                      <a:pt x="207" y="5"/>
                    </a:lnTo>
                    <a:lnTo>
                      <a:pt x="223" y="8"/>
                    </a:lnTo>
                    <a:lnTo>
                      <a:pt x="239" y="14"/>
                    </a:lnTo>
                    <a:lnTo>
                      <a:pt x="255" y="21"/>
                    </a:lnTo>
                    <a:lnTo>
                      <a:pt x="269" y="30"/>
                    </a:lnTo>
                    <a:lnTo>
                      <a:pt x="282" y="40"/>
                    </a:lnTo>
                    <a:lnTo>
                      <a:pt x="295" y="51"/>
                    </a:lnTo>
                    <a:lnTo>
                      <a:pt x="304" y="64"/>
                    </a:lnTo>
                    <a:lnTo>
                      <a:pt x="316" y="76"/>
                    </a:lnTo>
                    <a:lnTo>
                      <a:pt x="323" y="91"/>
                    </a:lnTo>
                    <a:lnTo>
                      <a:pt x="331" y="105"/>
                    </a:lnTo>
                    <a:lnTo>
                      <a:pt x="336" y="121"/>
                    </a:lnTo>
                    <a:lnTo>
                      <a:pt x="341" y="138"/>
                    </a:lnTo>
                    <a:lnTo>
                      <a:pt x="344" y="154"/>
                    </a:lnTo>
                    <a:lnTo>
                      <a:pt x="344" y="172"/>
                    </a:lnTo>
                    <a:lnTo>
                      <a:pt x="344" y="172"/>
                    </a:lnTo>
                    <a:lnTo>
                      <a:pt x="344" y="190"/>
                    </a:lnTo>
                    <a:lnTo>
                      <a:pt x="341" y="207"/>
                    </a:lnTo>
                    <a:lnTo>
                      <a:pt x="336" y="225"/>
                    </a:lnTo>
                    <a:lnTo>
                      <a:pt x="331" y="239"/>
                    </a:lnTo>
                    <a:lnTo>
                      <a:pt x="323" y="255"/>
                    </a:lnTo>
                    <a:lnTo>
                      <a:pt x="316" y="269"/>
                    </a:lnTo>
                    <a:lnTo>
                      <a:pt x="304" y="282"/>
                    </a:lnTo>
                    <a:lnTo>
                      <a:pt x="295" y="295"/>
                    </a:lnTo>
                    <a:lnTo>
                      <a:pt x="282" y="306"/>
                    </a:lnTo>
                    <a:lnTo>
                      <a:pt x="269" y="315"/>
                    </a:lnTo>
                    <a:lnTo>
                      <a:pt x="255" y="323"/>
                    </a:lnTo>
                    <a:lnTo>
                      <a:pt x="239" y="331"/>
                    </a:lnTo>
                    <a:lnTo>
                      <a:pt x="223" y="338"/>
                    </a:lnTo>
                    <a:lnTo>
                      <a:pt x="207" y="341"/>
                    </a:lnTo>
                    <a:lnTo>
                      <a:pt x="190" y="344"/>
                    </a:lnTo>
                    <a:lnTo>
                      <a:pt x="172" y="344"/>
                    </a:lnTo>
                    <a:lnTo>
                      <a:pt x="172" y="344"/>
                    </a:lnTo>
                    <a:lnTo>
                      <a:pt x="154" y="344"/>
                    </a:lnTo>
                    <a:lnTo>
                      <a:pt x="137" y="341"/>
                    </a:lnTo>
                    <a:lnTo>
                      <a:pt x="121" y="338"/>
                    </a:lnTo>
                    <a:lnTo>
                      <a:pt x="105" y="331"/>
                    </a:lnTo>
                    <a:lnTo>
                      <a:pt x="91" y="323"/>
                    </a:lnTo>
                    <a:lnTo>
                      <a:pt x="76" y="315"/>
                    </a:lnTo>
                    <a:lnTo>
                      <a:pt x="64" y="306"/>
                    </a:lnTo>
                    <a:lnTo>
                      <a:pt x="51" y="295"/>
                    </a:lnTo>
                    <a:lnTo>
                      <a:pt x="40" y="282"/>
                    </a:lnTo>
                    <a:lnTo>
                      <a:pt x="30" y="269"/>
                    </a:lnTo>
                    <a:lnTo>
                      <a:pt x="21" y="255"/>
                    </a:lnTo>
                    <a:lnTo>
                      <a:pt x="14" y="239"/>
                    </a:lnTo>
                    <a:lnTo>
                      <a:pt x="8" y="225"/>
                    </a:lnTo>
                    <a:lnTo>
                      <a:pt x="3" y="207"/>
                    </a:lnTo>
                    <a:lnTo>
                      <a:pt x="1" y="190"/>
                    </a:lnTo>
                    <a:lnTo>
                      <a:pt x="0" y="172"/>
                    </a:lnTo>
                    <a:lnTo>
                      <a:pt x="0" y="172"/>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041" fontAlgn="auto">
                  <a:spcBef>
                    <a:spcPts val="0"/>
                  </a:spcBef>
                  <a:spcAft>
                    <a:spcPts val="0"/>
                  </a:spcAft>
                  <a:defRPr/>
                </a:pPr>
                <a:endParaRPr lang="en-US" sz="1799" kern="0" dirty="0">
                  <a:solidFill>
                    <a:srgbClr val="101820"/>
                  </a:solidFill>
                  <a:latin typeface="CiscoSansTT ExtraLight"/>
                  <a:cs typeface="+mn-cs"/>
                </a:endParaRPr>
              </a:p>
            </p:txBody>
          </p:sp>
        </p:grpSp>
        <p:cxnSp>
          <p:nvCxnSpPr>
            <p:cNvPr id="41" name="Straight Connector 40">
              <a:extLst>
                <a:ext uri="{FF2B5EF4-FFF2-40B4-BE49-F238E27FC236}">
                  <a16:creationId xmlns:a16="http://schemas.microsoft.com/office/drawing/2014/main" id="{22D72B5F-07FE-969D-3E04-4EF265E519ED}"/>
                </a:ext>
              </a:extLst>
            </p:cNvPr>
            <p:cNvCxnSpPr/>
            <p:nvPr/>
          </p:nvCxnSpPr>
          <p:spPr>
            <a:xfrm>
              <a:off x="323850" y="1990422"/>
              <a:ext cx="530225" cy="0"/>
            </a:xfrm>
            <a:prstGeom prst="line">
              <a:avLst/>
            </a:prstGeom>
            <a:noFill/>
            <a:ln w="28575" cap="rnd" cmpd="sng" algn="ctr">
              <a:solidFill>
                <a:srgbClr val="00BCEB">
                  <a:shade val="95000"/>
                  <a:satMod val="105000"/>
                </a:srgbClr>
              </a:solidFill>
              <a:prstDash val="solid"/>
            </a:ln>
            <a:effectLst/>
          </p:spPr>
        </p:cxnSp>
        <p:sp>
          <p:nvSpPr>
            <p:cNvPr id="42" name="Freeform 41">
              <a:extLst>
                <a:ext uri="{FF2B5EF4-FFF2-40B4-BE49-F238E27FC236}">
                  <a16:creationId xmlns:a16="http://schemas.microsoft.com/office/drawing/2014/main" id="{586A1400-CD4B-583E-5189-C4563675DF6D}"/>
                </a:ext>
              </a:extLst>
            </p:cNvPr>
            <p:cNvSpPr/>
            <p:nvPr/>
          </p:nvSpPr>
          <p:spPr>
            <a:xfrm>
              <a:off x="657225" y="1838325"/>
              <a:ext cx="193675" cy="111125"/>
            </a:xfrm>
            <a:custGeom>
              <a:avLst/>
              <a:gdLst>
                <a:gd name="connsiteX0" fmla="*/ 0 w 193675"/>
                <a:gd name="connsiteY0" fmla="*/ 111125 h 111125"/>
                <a:gd name="connsiteX1" fmla="*/ 152400 w 193675"/>
                <a:gd name="connsiteY1" fmla="*/ 111125 h 111125"/>
                <a:gd name="connsiteX2" fmla="*/ 193675 w 193675"/>
                <a:gd name="connsiteY2" fmla="*/ 0 h 111125"/>
                <a:gd name="connsiteX3" fmla="*/ 193675 w 193675"/>
                <a:gd name="connsiteY3" fmla="*/ 0 h 111125"/>
              </a:gdLst>
              <a:ahLst/>
              <a:cxnLst>
                <a:cxn ang="0">
                  <a:pos x="connsiteX0" y="connsiteY0"/>
                </a:cxn>
                <a:cxn ang="0">
                  <a:pos x="connsiteX1" y="connsiteY1"/>
                </a:cxn>
                <a:cxn ang="0">
                  <a:pos x="connsiteX2" y="connsiteY2"/>
                </a:cxn>
                <a:cxn ang="0">
                  <a:pos x="connsiteX3" y="connsiteY3"/>
                </a:cxn>
              </a:cxnLst>
              <a:rect l="l" t="t" r="r" b="b"/>
              <a:pathLst>
                <a:path w="193675" h="111125">
                  <a:moveTo>
                    <a:pt x="0" y="111125"/>
                  </a:moveTo>
                  <a:lnTo>
                    <a:pt x="152400" y="111125"/>
                  </a:lnTo>
                  <a:lnTo>
                    <a:pt x="193675" y="0"/>
                  </a:lnTo>
                  <a:lnTo>
                    <a:pt x="193675" y="0"/>
                  </a:lnTo>
                </a:path>
              </a:pathLst>
            </a:custGeom>
            <a:noFill/>
            <a:ln w="25400" cap="rnd" cmpd="sng" algn="ctr">
              <a:solidFill>
                <a:srgbClr val="00BCEB">
                  <a:shade val="95000"/>
                  <a:satMod val="105000"/>
                </a:srgbClr>
              </a:solidFill>
              <a:prstDash val="solid"/>
            </a:ln>
            <a:effectLst/>
          </p:spPr>
          <p:txBody>
            <a:bodyPr rtlCol="0" anchor="ctr"/>
            <a:lstStyle/>
            <a:p>
              <a:pPr algn="ctr" defTabSz="457041" fontAlgn="auto">
                <a:spcBef>
                  <a:spcPts val="0"/>
                </a:spcBef>
                <a:spcAft>
                  <a:spcPts val="0"/>
                </a:spcAft>
                <a:defRPr/>
              </a:pPr>
              <a:endParaRPr lang="en-US" sz="1799" kern="0" dirty="0">
                <a:solidFill>
                  <a:srgbClr val="0D274D"/>
                </a:solidFill>
                <a:latin typeface="CiscoSansTT Light"/>
                <a:cs typeface="+mn-cs"/>
              </a:endParaRPr>
            </a:p>
          </p:txBody>
        </p:sp>
      </p:grpSp>
      <p:grpSp>
        <p:nvGrpSpPr>
          <p:cNvPr id="2" name="Group 1">
            <a:extLst>
              <a:ext uri="{FF2B5EF4-FFF2-40B4-BE49-F238E27FC236}">
                <a16:creationId xmlns:a16="http://schemas.microsoft.com/office/drawing/2014/main" id="{2A198455-7E2D-7359-8B7C-B8F7E5453D7B}"/>
              </a:ext>
            </a:extLst>
          </p:cNvPr>
          <p:cNvGrpSpPr/>
          <p:nvPr/>
        </p:nvGrpSpPr>
        <p:grpSpPr>
          <a:xfrm>
            <a:off x="2044747" y="3151551"/>
            <a:ext cx="2363689" cy="1508622"/>
            <a:chOff x="4574072" y="3357961"/>
            <a:chExt cx="3155779" cy="1939283"/>
          </a:xfrm>
        </p:grpSpPr>
        <p:sp>
          <p:nvSpPr>
            <p:cNvPr id="21" name="Oval 20">
              <a:extLst>
                <a:ext uri="{FF2B5EF4-FFF2-40B4-BE49-F238E27FC236}">
                  <a16:creationId xmlns:a16="http://schemas.microsoft.com/office/drawing/2014/main" id="{64FB34AB-3DCC-DF4D-A1F7-BB2ADE423FFC}"/>
                </a:ext>
              </a:extLst>
            </p:cNvPr>
            <p:cNvSpPr/>
            <p:nvPr/>
          </p:nvSpPr>
          <p:spPr>
            <a:xfrm>
              <a:off x="5065971" y="3916490"/>
              <a:ext cx="270391" cy="245949"/>
            </a:xfrm>
            <a:prstGeom prst="ellipse">
              <a:avLst/>
            </a:prstGeom>
            <a:solidFill>
              <a:srgbClr val="495F9A"/>
            </a:solidFill>
            <a:ln w="12700">
              <a:solidFill>
                <a:srgbClr val="495F9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sp>
          <p:nvSpPr>
            <p:cNvPr id="22" name="Oval 21">
              <a:extLst>
                <a:ext uri="{FF2B5EF4-FFF2-40B4-BE49-F238E27FC236}">
                  <a16:creationId xmlns:a16="http://schemas.microsoft.com/office/drawing/2014/main" id="{3DD06610-DC1E-9743-A4AD-F74D02ACA75F}"/>
                </a:ext>
              </a:extLst>
            </p:cNvPr>
            <p:cNvSpPr/>
            <p:nvPr/>
          </p:nvSpPr>
          <p:spPr>
            <a:xfrm>
              <a:off x="5914957" y="3594970"/>
              <a:ext cx="270391" cy="245949"/>
            </a:xfrm>
            <a:prstGeom prst="ellipse">
              <a:avLst/>
            </a:prstGeom>
            <a:solidFill>
              <a:srgbClr val="495F9A"/>
            </a:solidFill>
            <a:ln w="12700">
              <a:solidFill>
                <a:srgbClr val="495F9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sp>
          <p:nvSpPr>
            <p:cNvPr id="23" name="Oval 22">
              <a:extLst>
                <a:ext uri="{FF2B5EF4-FFF2-40B4-BE49-F238E27FC236}">
                  <a16:creationId xmlns:a16="http://schemas.microsoft.com/office/drawing/2014/main" id="{A0756055-9ED0-D645-8210-9BE3FCD410DC}"/>
                </a:ext>
              </a:extLst>
            </p:cNvPr>
            <p:cNvSpPr/>
            <p:nvPr/>
          </p:nvSpPr>
          <p:spPr>
            <a:xfrm>
              <a:off x="5070047" y="4585936"/>
              <a:ext cx="270391" cy="245949"/>
            </a:xfrm>
            <a:prstGeom prst="ellipse">
              <a:avLst/>
            </a:prstGeom>
            <a:solidFill>
              <a:srgbClr val="495F9A"/>
            </a:solidFill>
            <a:ln w="12700">
              <a:solidFill>
                <a:srgbClr val="495F9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sp>
          <p:nvSpPr>
            <p:cNvPr id="24" name="Oval 23">
              <a:extLst>
                <a:ext uri="{FF2B5EF4-FFF2-40B4-BE49-F238E27FC236}">
                  <a16:creationId xmlns:a16="http://schemas.microsoft.com/office/drawing/2014/main" id="{6B324679-6565-3141-97EE-D0D825557D5D}"/>
                </a:ext>
              </a:extLst>
            </p:cNvPr>
            <p:cNvSpPr/>
            <p:nvPr/>
          </p:nvSpPr>
          <p:spPr>
            <a:xfrm>
              <a:off x="6298386" y="4875644"/>
              <a:ext cx="270391" cy="245949"/>
            </a:xfrm>
            <a:prstGeom prst="ellipse">
              <a:avLst/>
            </a:prstGeom>
            <a:solidFill>
              <a:srgbClr val="495F9A"/>
            </a:solidFill>
            <a:ln w="12700">
              <a:solidFill>
                <a:srgbClr val="495F9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sp>
          <p:nvSpPr>
            <p:cNvPr id="25" name="Oval 24">
              <a:extLst>
                <a:ext uri="{FF2B5EF4-FFF2-40B4-BE49-F238E27FC236}">
                  <a16:creationId xmlns:a16="http://schemas.microsoft.com/office/drawing/2014/main" id="{373672BC-62F6-084B-8E37-9876AE09A98A}"/>
                </a:ext>
              </a:extLst>
            </p:cNvPr>
            <p:cNvSpPr/>
            <p:nvPr/>
          </p:nvSpPr>
          <p:spPr>
            <a:xfrm>
              <a:off x="7001785" y="3828774"/>
              <a:ext cx="270391" cy="245949"/>
            </a:xfrm>
            <a:prstGeom prst="ellipse">
              <a:avLst/>
            </a:prstGeom>
            <a:solidFill>
              <a:srgbClr val="495F9A"/>
            </a:solidFill>
            <a:ln w="12700">
              <a:solidFill>
                <a:srgbClr val="495F9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cxnSp>
          <p:nvCxnSpPr>
            <p:cNvPr id="26" name="Straight Connector 25">
              <a:extLst>
                <a:ext uri="{FF2B5EF4-FFF2-40B4-BE49-F238E27FC236}">
                  <a16:creationId xmlns:a16="http://schemas.microsoft.com/office/drawing/2014/main" id="{9E757074-F03F-D749-8CF7-623D5C0B16CD}"/>
                </a:ext>
              </a:extLst>
            </p:cNvPr>
            <p:cNvCxnSpPr>
              <a:cxnSpLocks/>
              <a:stCxn id="21" idx="4"/>
              <a:endCxn id="23" idx="0"/>
            </p:cNvCxnSpPr>
            <p:nvPr/>
          </p:nvCxnSpPr>
          <p:spPr>
            <a:xfrm>
              <a:off x="5201166" y="4162439"/>
              <a:ext cx="4076" cy="423496"/>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D2A101-FA92-704F-B6CB-1CC16602184E}"/>
                </a:ext>
              </a:extLst>
            </p:cNvPr>
            <p:cNvCxnSpPr>
              <a:cxnSpLocks/>
              <a:stCxn id="21" idx="7"/>
              <a:endCxn id="22" idx="2"/>
            </p:cNvCxnSpPr>
            <p:nvPr/>
          </p:nvCxnSpPr>
          <p:spPr>
            <a:xfrm flipV="1">
              <a:off x="5296764" y="3717946"/>
              <a:ext cx="618193" cy="234563"/>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8597610-BBF5-7949-A719-C3E0B704560B}"/>
                </a:ext>
              </a:extLst>
            </p:cNvPr>
            <p:cNvCxnSpPr>
              <a:cxnSpLocks/>
              <a:stCxn id="22" idx="6"/>
              <a:endCxn id="25" idx="1"/>
            </p:cNvCxnSpPr>
            <p:nvPr/>
          </p:nvCxnSpPr>
          <p:spPr>
            <a:xfrm>
              <a:off x="6185347" y="3717947"/>
              <a:ext cx="856035" cy="146847"/>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03DE07A-EDD4-964C-B69E-1101801C1CA2}"/>
                </a:ext>
              </a:extLst>
            </p:cNvPr>
            <p:cNvCxnSpPr>
              <a:cxnSpLocks/>
              <a:stCxn id="21" idx="5"/>
              <a:endCxn id="24" idx="1"/>
            </p:cNvCxnSpPr>
            <p:nvPr/>
          </p:nvCxnSpPr>
          <p:spPr>
            <a:xfrm>
              <a:off x="5296763" y="4126421"/>
              <a:ext cx="1041220" cy="785240"/>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9686E7-86E0-4F4B-A98A-0B33D391D10D}"/>
                </a:ext>
              </a:extLst>
            </p:cNvPr>
            <p:cNvCxnSpPr>
              <a:cxnSpLocks/>
              <a:stCxn id="23" idx="6"/>
              <a:endCxn id="24" idx="2"/>
            </p:cNvCxnSpPr>
            <p:nvPr/>
          </p:nvCxnSpPr>
          <p:spPr>
            <a:xfrm>
              <a:off x="5340438" y="4708911"/>
              <a:ext cx="957948" cy="289708"/>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A7CEBE-3CE4-8C41-A5A3-032C6C396042}"/>
                </a:ext>
              </a:extLst>
            </p:cNvPr>
            <p:cNvCxnSpPr>
              <a:cxnSpLocks/>
              <a:stCxn id="32" idx="3"/>
              <a:endCxn id="24" idx="7"/>
            </p:cNvCxnSpPr>
            <p:nvPr/>
          </p:nvCxnSpPr>
          <p:spPr>
            <a:xfrm flipH="1">
              <a:off x="6529177" y="4611641"/>
              <a:ext cx="558264" cy="300021"/>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A6692FB6-5BB3-1F48-90FB-5C970DC40BC0}"/>
                </a:ext>
              </a:extLst>
            </p:cNvPr>
            <p:cNvSpPr/>
            <p:nvPr/>
          </p:nvSpPr>
          <p:spPr>
            <a:xfrm>
              <a:off x="7047845" y="4401710"/>
              <a:ext cx="270391" cy="245949"/>
            </a:xfrm>
            <a:prstGeom prst="ellipse">
              <a:avLst/>
            </a:prstGeom>
            <a:solidFill>
              <a:srgbClr val="495F9A"/>
            </a:solidFill>
            <a:ln w="12700">
              <a:solidFill>
                <a:srgbClr val="495F9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cxnSp>
          <p:nvCxnSpPr>
            <p:cNvPr id="33" name="Straight Connector 32">
              <a:extLst>
                <a:ext uri="{FF2B5EF4-FFF2-40B4-BE49-F238E27FC236}">
                  <a16:creationId xmlns:a16="http://schemas.microsoft.com/office/drawing/2014/main" id="{0B8B35A8-EEA0-EA43-9445-6BAA663E6839}"/>
                </a:ext>
              </a:extLst>
            </p:cNvPr>
            <p:cNvCxnSpPr>
              <a:cxnSpLocks/>
              <a:stCxn id="25" idx="4"/>
              <a:endCxn id="32" idx="0"/>
            </p:cNvCxnSpPr>
            <p:nvPr/>
          </p:nvCxnSpPr>
          <p:spPr>
            <a:xfrm>
              <a:off x="7136979" y="4074723"/>
              <a:ext cx="46061" cy="326987"/>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BF3BE7D-E851-E641-A9F2-B90D97C4703A}"/>
                </a:ext>
              </a:extLst>
            </p:cNvPr>
            <p:cNvCxnSpPr>
              <a:cxnSpLocks/>
              <a:stCxn id="22" idx="5"/>
              <a:endCxn id="32" idx="1"/>
            </p:cNvCxnSpPr>
            <p:nvPr/>
          </p:nvCxnSpPr>
          <p:spPr>
            <a:xfrm>
              <a:off x="6145750" y="3804901"/>
              <a:ext cx="941693" cy="632827"/>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sp>
          <p:nvSpPr>
            <p:cNvPr id="181" name="Cloud Callout 76">
              <a:extLst>
                <a:ext uri="{FF2B5EF4-FFF2-40B4-BE49-F238E27FC236}">
                  <a16:creationId xmlns:a16="http://schemas.microsoft.com/office/drawing/2014/main" id="{CF3E0003-6861-9B4B-921A-9875CCF3BB6F}"/>
                </a:ext>
              </a:extLst>
            </p:cNvPr>
            <p:cNvSpPr/>
            <p:nvPr/>
          </p:nvSpPr>
          <p:spPr>
            <a:xfrm rot="11251498">
              <a:off x="4574072" y="3357961"/>
              <a:ext cx="3155779" cy="1939283"/>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855777 w 6218352"/>
                <a:gd name="connsiteY0" fmla="*/ 2062394 h 3260651"/>
                <a:gd name="connsiteX1" fmla="*/ 1765203 w 6218352"/>
                <a:gd name="connsiteY1" fmla="*/ 2152968 h 3260651"/>
                <a:gd name="connsiteX2" fmla="*/ 1674629 w 6218352"/>
                <a:gd name="connsiteY2" fmla="*/ 2062394 h 3260651"/>
                <a:gd name="connsiteX3" fmla="*/ 1765203 w 6218352"/>
                <a:gd name="connsiteY3" fmla="*/ 1971820 h 3260651"/>
                <a:gd name="connsiteX4" fmla="*/ 1855777 w 6218352"/>
                <a:gd name="connsiteY4" fmla="*/ 2062394 h 3260651"/>
                <a:gd name="connsiteX0" fmla="*/ 1568276 w 6218352"/>
                <a:gd name="connsiteY0" fmla="*/ 2183940 h 3260651"/>
                <a:gd name="connsiteX1" fmla="*/ 1387129 w 6218352"/>
                <a:gd name="connsiteY1" fmla="*/ 2365087 h 3260651"/>
                <a:gd name="connsiteX2" fmla="*/ 1205982 w 6218352"/>
                <a:gd name="connsiteY2" fmla="*/ 2183940 h 3260651"/>
                <a:gd name="connsiteX3" fmla="*/ 1387129 w 6218352"/>
                <a:gd name="connsiteY3" fmla="*/ 2002793 h 3260651"/>
                <a:gd name="connsiteX4" fmla="*/ 1568276 w 6218352"/>
                <a:gd name="connsiteY4" fmla="*/ 2183940 h 3260651"/>
                <a:gd name="connsiteX0" fmla="*/ 1108321 w 6218352"/>
                <a:gd name="connsiteY0" fmla="*/ 2360928 h 3260651"/>
                <a:gd name="connsiteX1" fmla="*/ 836600 w 6218352"/>
                <a:gd name="connsiteY1" fmla="*/ 2632649 h 3260651"/>
                <a:gd name="connsiteX2" fmla="*/ 564879 w 6218352"/>
                <a:gd name="connsiteY2" fmla="*/ 2360928 h 3260651"/>
                <a:gd name="connsiteX3" fmla="*/ 836600 w 6218352"/>
                <a:gd name="connsiteY3" fmla="*/ 2089207 h 3260651"/>
                <a:gd name="connsiteX4" fmla="*/ 1108321 w 6218352"/>
                <a:gd name="connsiteY4" fmla="*/ 2360928 h 3260651"/>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860959 w 6226413"/>
                <a:gd name="connsiteY0" fmla="*/ 2051752 h 3262085"/>
                <a:gd name="connsiteX1" fmla="*/ 1770385 w 6226413"/>
                <a:gd name="connsiteY1" fmla="*/ 2142326 h 3262085"/>
                <a:gd name="connsiteX2" fmla="*/ 1679811 w 6226413"/>
                <a:gd name="connsiteY2" fmla="*/ 2051752 h 3262085"/>
                <a:gd name="connsiteX3" fmla="*/ 1860959 w 6226413"/>
                <a:gd name="connsiteY3"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70385 w 6226413"/>
                <a:gd name="connsiteY1" fmla="*/ 2142326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823824 w 6226413"/>
                <a:gd name="connsiteY1" fmla="*/ 1888163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573458 w 6226413"/>
                <a:gd name="connsiteY3"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573458 w 6226413"/>
                <a:gd name="connsiteY2"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1113503 w 6226413"/>
                <a:gd name="connsiteY3"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1113503 w 6226413"/>
                <a:gd name="connsiteY2"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866846 w 6226413"/>
                <a:gd name="connsiteY0" fmla="*/ 2628694 h 3262085"/>
                <a:gd name="connsiteX1" fmla="*/ 841782 w 6226413"/>
                <a:gd name="connsiteY1" fmla="*/ 2622007 h 3262085"/>
                <a:gd name="connsiteX2" fmla="*/ 866846 w 6226413"/>
                <a:gd name="connsiteY2" fmla="*/ 2628694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6226413" h="3262085">
                  <a:moveTo>
                    <a:pt x="1679811" y="2051752"/>
                  </a:moveTo>
                  <a:lnTo>
                    <a:pt x="1725187" y="2054135"/>
                  </a:lnTo>
                  <a:cubicBezTo>
                    <a:pt x="1675164" y="2054135"/>
                    <a:pt x="1679811" y="2101775"/>
                    <a:pt x="1679811" y="2051752"/>
                  </a:cubicBezTo>
                  <a:close/>
                </a:path>
                <a:path w="6226413" h="3262085">
                  <a:moveTo>
                    <a:pt x="1392921" y="2366613"/>
                  </a:moveTo>
                  <a:cubicBezTo>
                    <a:pt x="1392921" y="2466658"/>
                    <a:pt x="1392311" y="2354445"/>
                    <a:pt x="1392311" y="2354445"/>
                  </a:cubicBezTo>
                  <a:cubicBezTo>
                    <a:pt x="1392311" y="2354445"/>
                    <a:pt x="1392718" y="2362557"/>
                    <a:pt x="1392921" y="2366613"/>
                  </a:cubicBezTo>
                  <a:close/>
                </a:path>
                <a:path w="6226413" h="3262085">
                  <a:moveTo>
                    <a:pt x="866846" y="2628694"/>
                  </a:moveTo>
                  <a:cubicBezTo>
                    <a:pt x="866846" y="2778761"/>
                    <a:pt x="841782" y="2622007"/>
                    <a:pt x="841782" y="2622007"/>
                  </a:cubicBezTo>
                  <a:lnTo>
                    <a:pt x="866846" y="2628694"/>
                  </a:lnTo>
                  <a:close/>
                </a:path>
                <a:path w="43256" h="43219"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734" y="35897"/>
                    <a:pt x="28596" y="36519"/>
                  </a:cubicBezTo>
                  <a:moveTo>
                    <a:pt x="34165" y="22813"/>
                  </a:moveTo>
                  <a:cubicBezTo>
                    <a:pt x="36169" y="24141"/>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rgbClr val="DAE3F3">
                <a:alpha val="80000"/>
              </a:srgbClr>
            </a:solidFill>
            <a:ln w="25400" cap="flat" cmpd="sng" algn="ctr">
              <a:noFill/>
              <a:prstDash val="solid"/>
            </a:ln>
            <a:effectLst/>
          </p:spPr>
          <p:txBody>
            <a:bodyPr rtlCol="0" anchor="ctr"/>
            <a:lstStyle/>
            <a:p>
              <a:pPr algn="ctr" defTabSz="609340">
                <a:buClr>
                  <a:srgbClr val="000000"/>
                </a:buClr>
                <a:defRPr/>
              </a:pPr>
              <a:endParaRPr lang="en-US" sz="2399" kern="0" dirty="0">
                <a:solidFill>
                  <a:srgbClr val="FFFFFF"/>
                </a:solidFill>
                <a:latin typeface="Arial"/>
                <a:cs typeface="+mn-cs"/>
                <a:sym typeface="Arial"/>
              </a:endParaRPr>
            </a:p>
          </p:txBody>
        </p:sp>
      </p:grpSp>
      <p:grpSp>
        <p:nvGrpSpPr>
          <p:cNvPr id="78" name="Group 77">
            <a:extLst>
              <a:ext uri="{FF2B5EF4-FFF2-40B4-BE49-F238E27FC236}">
                <a16:creationId xmlns:a16="http://schemas.microsoft.com/office/drawing/2014/main" id="{367017BC-7EE9-7F10-A63B-4794C955EC0F}"/>
              </a:ext>
            </a:extLst>
          </p:cNvPr>
          <p:cNvGrpSpPr/>
          <p:nvPr/>
        </p:nvGrpSpPr>
        <p:grpSpPr>
          <a:xfrm>
            <a:off x="6385042" y="3092078"/>
            <a:ext cx="2363689" cy="1508622"/>
            <a:chOff x="4574072" y="3357961"/>
            <a:chExt cx="3155779" cy="1939283"/>
          </a:xfrm>
        </p:grpSpPr>
        <p:sp>
          <p:nvSpPr>
            <p:cNvPr id="79" name="Oval 78">
              <a:extLst>
                <a:ext uri="{FF2B5EF4-FFF2-40B4-BE49-F238E27FC236}">
                  <a16:creationId xmlns:a16="http://schemas.microsoft.com/office/drawing/2014/main" id="{B9173F2F-02E6-9294-C36C-2EE6799AA6D4}"/>
                </a:ext>
              </a:extLst>
            </p:cNvPr>
            <p:cNvSpPr/>
            <p:nvPr/>
          </p:nvSpPr>
          <p:spPr>
            <a:xfrm>
              <a:off x="5065971" y="3916490"/>
              <a:ext cx="270391" cy="245949"/>
            </a:xfrm>
            <a:prstGeom prst="ellipse">
              <a:avLst/>
            </a:prstGeom>
            <a:solidFill>
              <a:srgbClr val="495F9A"/>
            </a:solidFill>
            <a:ln w="12700">
              <a:solidFill>
                <a:srgbClr val="495F9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sp>
          <p:nvSpPr>
            <p:cNvPr id="80" name="Oval 79">
              <a:extLst>
                <a:ext uri="{FF2B5EF4-FFF2-40B4-BE49-F238E27FC236}">
                  <a16:creationId xmlns:a16="http://schemas.microsoft.com/office/drawing/2014/main" id="{CB3B9240-D1F5-7246-B595-3643710AED7A}"/>
                </a:ext>
              </a:extLst>
            </p:cNvPr>
            <p:cNvSpPr/>
            <p:nvPr/>
          </p:nvSpPr>
          <p:spPr>
            <a:xfrm>
              <a:off x="5914957" y="3594970"/>
              <a:ext cx="270391" cy="245949"/>
            </a:xfrm>
            <a:prstGeom prst="ellipse">
              <a:avLst/>
            </a:prstGeom>
            <a:solidFill>
              <a:srgbClr val="495F9A"/>
            </a:solidFill>
            <a:ln w="12700">
              <a:solidFill>
                <a:srgbClr val="495F9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sp>
          <p:nvSpPr>
            <p:cNvPr id="81" name="Oval 80">
              <a:extLst>
                <a:ext uri="{FF2B5EF4-FFF2-40B4-BE49-F238E27FC236}">
                  <a16:creationId xmlns:a16="http://schemas.microsoft.com/office/drawing/2014/main" id="{5F8AF08A-F01F-B56C-D981-32132555174F}"/>
                </a:ext>
              </a:extLst>
            </p:cNvPr>
            <p:cNvSpPr/>
            <p:nvPr/>
          </p:nvSpPr>
          <p:spPr>
            <a:xfrm>
              <a:off x="5070047" y="4585936"/>
              <a:ext cx="270391" cy="245949"/>
            </a:xfrm>
            <a:prstGeom prst="ellipse">
              <a:avLst/>
            </a:prstGeom>
            <a:solidFill>
              <a:srgbClr val="495F9A"/>
            </a:solidFill>
            <a:ln w="12700">
              <a:solidFill>
                <a:srgbClr val="495F9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sp>
          <p:nvSpPr>
            <p:cNvPr id="82" name="Oval 81">
              <a:extLst>
                <a:ext uri="{FF2B5EF4-FFF2-40B4-BE49-F238E27FC236}">
                  <a16:creationId xmlns:a16="http://schemas.microsoft.com/office/drawing/2014/main" id="{D38D0970-6A1A-55F5-0F8F-6C0D35953517}"/>
                </a:ext>
              </a:extLst>
            </p:cNvPr>
            <p:cNvSpPr/>
            <p:nvPr/>
          </p:nvSpPr>
          <p:spPr>
            <a:xfrm>
              <a:off x="6298386" y="4875644"/>
              <a:ext cx="270391" cy="245949"/>
            </a:xfrm>
            <a:prstGeom prst="ellipse">
              <a:avLst/>
            </a:prstGeom>
            <a:solidFill>
              <a:srgbClr val="495F9A"/>
            </a:solidFill>
            <a:ln w="12700">
              <a:solidFill>
                <a:srgbClr val="495F9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sp>
          <p:nvSpPr>
            <p:cNvPr id="89" name="Oval 88">
              <a:extLst>
                <a:ext uri="{FF2B5EF4-FFF2-40B4-BE49-F238E27FC236}">
                  <a16:creationId xmlns:a16="http://schemas.microsoft.com/office/drawing/2014/main" id="{17A6697A-1FB7-63F6-E746-5A78EB109B8C}"/>
                </a:ext>
              </a:extLst>
            </p:cNvPr>
            <p:cNvSpPr/>
            <p:nvPr/>
          </p:nvSpPr>
          <p:spPr>
            <a:xfrm>
              <a:off x="7001785" y="3828774"/>
              <a:ext cx="270391" cy="245949"/>
            </a:xfrm>
            <a:prstGeom prst="ellipse">
              <a:avLst/>
            </a:prstGeom>
            <a:solidFill>
              <a:srgbClr val="495F9A"/>
            </a:solidFill>
            <a:ln w="12700">
              <a:solidFill>
                <a:srgbClr val="495F9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cxnSp>
          <p:nvCxnSpPr>
            <p:cNvPr id="90" name="Straight Connector 89">
              <a:extLst>
                <a:ext uri="{FF2B5EF4-FFF2-40B4-BE49-F238E27FC236}">
                  <a16:creationId xmlns:a16="http://schemas.microsoft.com/office/drawing/2014/main" id="{75010B7A-AF65-238C-E74D-1063DD7004E5}"/>
                </a:ext>
              </a:extLst>
            </p:cNvPr>
            <p:cNvCxnSpPr>
              <a:cxnSpLocks/>
              <a:stCxn id="79" idx="4"/>
              <a:endCxn id="81" idx="0"/>
            </p:cNvCxnSpPr>
            <p:nvPr/>
          </p:nvCxnSpPr>
          <p:spPr>
            <a:xfrm>
              <a:off x="5201166" y="4162439"/>
              <a:ext cx="4076" cy="423496"/>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6A290B0-3D48-B7A2-5A33-CEA22E0A1871}"/>
                </a:ext>
              </a:extLst>
            </p:cNvPr>
            <p:cNvCxnSpPr>
              <a:cxnSpLocks/>
              <a:stCxn id="79" idx="7"/>
              <a:endCxn id="80" idx="2"/>
            </p:cNvCxnSpPr>
            <p:nvPr/>
          </p:nvCxnSpPr>
          <p:spPr>
            <a:xfrm flipV="1">
              <a:off x="5296764" y="3717946"/>
              <a:ext cx="618193" cy="234563"/>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A29FFC4-FB44-06B8-2D82-3587E974E4F6}"/>
                </a:ext>
              </a:extLst>
            </p:cNvPr>
            <p:cNvCxnSpPr>
              <a:cxnSpLocks/>
              <a:stCxn id="80" idx="6"/>
              <a:endCxn id="89" idx="1"/>
            </p:cNvCxnSpPr>
            <p:nvPr/>
          </p:nvCxnSpPr>
          <p:spPr>
            <a:xfrm>
              <a:off x="6185347" y="3717947"/>
              <a:ext cx="856035" cy="146847"/>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617EBA9-DD5F-7DFC-F24E-118A2F459D99}"/>
                </a:ext>
              </a:extLst>
            </p:cNvPr>
            <p:cNvCxnSpPr>
              <a:cxnSpLocks/>
              <a:stCxn id="79" idx="5"/>
              <a:endCxn id="82" idx="1"/>
            </p:cNvCxnSpPr>
            <p:nvPr/>
          </p:nvCxnSpPr>
          <p:spPr>
            <a:xfrm>
              <a:off x="5296763" y="4126421"/>
              <a:ext cx="1041220" cy="785240"/>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1BF8276-E7A3-7ED2-05DF-22400A34A009}"/>
                </a:ext>
              </a:extLst>
            </p:cNvPr>
            <p:cNvCxnSpPr>
              <a:cxnSpLocks/>
              <a:stCxn id="81" idx="6"/>
              <a:endCxn id="82" idx="2"/>
            </p:cNvCxnSpPr>
            <p:nvPr/>
          </p:nvCxnSpPr>
          <p:spPr>
            <a:xfrm>
              <a:off x="5340438" y="4708911"/>
              <a:ext cx="957948" cy="289708"/>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C8D86E6-71FE-E44C-E90A-091E71A282C9}"/>
                </a:ext>
              </a:extLst>
            </p:cNvPr>
            <p:cNvCxnSpPr>
              <a:cxnSpLocks/>
              <a:stCxn id="97" idx="3"/>
              <a:endCxn id="82" idx="7"/>
            </p:cNvCxnSpPr>
            <p:nvPr/>
          </p:nvCxnSpPr>
          <p:spPr>
            <a:xfrm flipH="1">
              <a:off x="6529177" y="4611641"/>
              <a:ext cx="558264" cy="300021"/>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CEEA8CC3-54EB-BD0B-157A-AEC8FB70D4F4}"/>
                </a:ext>
              </a:extLst>
            </p:cNvPr>
            <p:cNvSpPr/>
            <p:nvPr/>
          </p:nvSpPr>
          <p:spPr>
            <a:xfrm>
              <a:off x="7047845" y="4401710"/>
              <a:ext cx="270391" cy="245949"/>
            </a:xfrm>
            <a:prstGeom prst="ellipse">
              <a:avLst/>
            </a:prstGeom>
            <a:solidFill>
              <a:srgbClr val="495F9A"/>
            </a:solidFill>
            <a:ln w="12700">
              <a:solidFill>
                <a:srgbClr val="495F9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cxnSp>
          <p:nvCxnSpPr>
            <p:cNvPr id="98" name="Straight Connector 97">
              <a:extLst>
                <a:ext uri="{FF2B5EF4-FFF2-40B4-BE49-F238E27FC236}">
                  <a16:creationId xmlns:a16="http://schemas.microsoft.com/office/drawing/2014/main" id="{55F062A4-30BC-E2B2-F449-318FE733FB5F}"/>
                </a:ext>
              </a:extLst>
            </p:cNvPr>
            <p:cNvCxnSpPr>
              <a:cxnSpLocks/>
              <a:stCxn id="89" idx="4"/>
              <a:endCxn id="97" idx="0"/>
            </p:cNvCxnSpPr>
            <p:nvPr/>
          </p:nvCxnSpPr>
          <p:spPr>
            <a:xfrm>
              <a:off x="7136979" y="4074723"/>
              <a:ext cx="46061" cy="326987"/>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24F79D7-F589-7C6B-F213-1CAB68901284}"/>
                </a:ext>
              </a:extLst>
            </p:cNvPr>
            <p:cNvCxnSpPr>
              <a:cxnSpLocks/>
              <a:stCxn id="80" idx="5"/>
              <a:endCxn id="97" idx="1"/>
            </p:cNvCxnSpPr>
            <p:nvPr/>
          </p:nvCxnSpPr>
          <p:spPr>
            <a:xfrm>
              <a:off x="6145750" y="3804901"/>
              <a:ext cx="941693" cy="632827"/>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sp>
          <p:nvSpPr>
            <p:cNvPr id="100" name="Cloud Callout 76">
              <a:extLst>
                <a:ext uri="{FF2B5EF4-FFF2-40B4-BE49-F238E27FC236}">
                  <a16:creationId xmlns:a16="http://schemas.microsoft.com/office/drawing/2014/main" id="{4D131B66-6308-CC14-EE30-41C1F25601FA}"/>
                </a:ext>
              </a:extLst>
            </p:cNvPr>
            <p:cNvSpPr/>
            <p:nvPr/>
          </p:nvSpPr>
          <p:spPr>
            <a:xfrm rot="11251498">
              <a:off x="4574072" y="3357961"/>
              <a:ext cx="3155779" cy="1939283"/>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855777 w 6218352"/>
                <a:gd name="connsiteY0" fmla="*/ 2062394 h 3260651"/>
                <a:gd name="connsiteX1" fmla="*/ 1765203 w 6218352"/>
                <a:gd name="connsiteY1" fmla="*/ 2152968 h 3260651"/>
                <a:gd name="connsiteX2" fmla="*/ 1674629 w 6218352"/>
                <a:gd name="connsiteY2" fmla="*/ 2062394 h 3260651"/>
                <a:gd name="connsiteX3" fmla="*/ 1765203 w 6218352"/>
                <a:gd name="connsiteY3" fmla="*/ 1971820 h 3260651"/>
                <a:gd name="connsiteX4" fmla="*/ 1855777 w 6218352"/>
                <a:gd name="connsiteY4" fmla="*/ 2062394 h 3260651"/>
                <a:gd name="connsiteX0" fmla="*/ 1568276 w 6218352"/>
                <a:gd name="connsiteY0" fmla="*/ 2183940 h 3260651"/>
                <a:gd name="connsiteX1" fmla="*/ 1387129 w 6218352"/>
                <a:gd name="connsiteY1" fmla="*/ 2365087 h 3260651"/>
                <a:gd name="connsiteX2" fmla="*/ 1205982 w 6218352"/>
                <a:gd name="connsiteY2" fmla="*/ 2183940 h 3260651"/>
                <a:gd name="connsiteX3" fmla="*/ 1387129 w 6218352"/>
                <a:gd name="connsiteY3" fmla="*/ 2002793 h 3260651"/>
                <a:gd name="connsiteX4" fmla="*/ 1568276 w 6218352"/>
                <a:gd name="connsiteY4" fmla="*/ 2183940 h 3260651"/>
                <a:gd name="connsiteX0" fmla="*/ 1108321 w 6218352"/>
                <a:gd name="connsiteY0" fmla="*/ 2360928 h 3260651"/>
                <a:gd name="connsiteX1" fmla="*/ 836600 w 6218352"/>
                <a:gd name="connsiteY1" fmla="*/ 2632649 h 3260651"/>
                <a:gd name="connsiteX2" fmla="*/ 564879 w 6218352"/>
                <a:gd name="connsiteY2" fmla="*/ 2360928 h 3260651"/>
                <a:gd name="connsiteX3" fmla="*/ 836600 w 6218352"/>
                <a:gd name="connsiteY3" fmla="*/ 2089207 h 3260651"/>
                <a:gd name="connsiteX4" fmla="*/ 1108321 w 6218352"/>
                <a:gd name="connsiteY4" fmla="*/ 2360928 h 3260651"/>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860959 w 6226413"/>
                <a:gd name="connsiteY0" fmla="*/ 2051752 h 3262085"/>
                <a:gd name="connsiteX1" fmla="*/ 1770385 w 6226413"/>
                <a:gd name="connsiteY1" fmla="*/ 2142326 h 3262085"/>
                <a:gd name="connsiteX2" fmla="*/ 1679811 w 6226413"/>
                <a:gd name="connsiteY2" fmla="*/ 2051752 h 3262085"/>
                <a:gd name="connsiteX3" fmla="*/ 1860959 w 6226413"/>
                <a:gd name="connsiteY3"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70385 w 6226413"/>
                <a:gd name="connsiteY1" fmla="*/ 2142326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823824 w 6226413"/>
                <a:gd name="connsiteY1" fmla="*/ 1888163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573458 w 6226413"/>
                <a:gd name="connsiteY3"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573458 w 6226413"/>
                <a:gd name="connsiteY2"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1113503 w 6226413"/>
                <a:gd name="connsiteY3"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1113503 w 6226413"/>
                <a:gd name="connsiteY2"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866846 w 6226413"/>
                <a:gd name="connsiteY0" fmla="*/ 2628694 h 3262085"/>
                <a:gd name="connsiteX1" fmla="*/ 841782 w 6226413"/>
                <a:gd name="connsiteY1" fmla="*/ 2622007 h 3262085"/>
                <a:gd name="connsiteX2" fmla="*/ 866846 w 6226413"/>
                <a:gd name="connsiteY2" fmla="*/ 2628694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6226413" h="3262085">
                  <a:moveTo>
                    <a:pt x="1679811" y="2051752"/>
                  </a:moveTo>
                  <a:lnTo>
                    <a:pt x="1725187" y="2054135"/>
                  </a:lnTo>
                  <a:cubicBezTo>
                    <a:pt x="1675164" y="2054135"/>
                    <a:pt x="1679811" y="2101775"/>
                    <a:pt x="1679811" y="2051752"/>
                  </a:cubicBezTo>
                  <a:close/>
                </a:path>
                <a:path w="6226413" h="3262085">
                  <a:moveTo>
                    <a:pt x="1392921" y="2366613"/>
                  </a:moveTo>
                  <a:cubicBezTo>
                    <a:pt x="1392921" y="2466658"/>
                    <a:pt x="1392311" y="2354445"/>
                    <a:pt x="1392311" y="2354445"/>
                  </a:cubicBezTo>
                  <a:cubicBezTo>
                    <a:pt x="1392311" y="2354445"/>
                    <a:pt x="1392718" y="2362557"/>
                    <a:pt x="1392921" y="2366613"/>
                  </a:cubicBezTo>
                  <a:close/>
                </a:path>
                <a:path w="6226413" h="3262085">
                  <a:moveTo>
                    <a:pt x="866846" y="2628694"/>
                  </a:moveTo>
                  <a:cubicBezTo>
                    <a:pt x="866846" y="2778761"/>
                    <a:pt x="841782" y="2622007"/>
                    <a:pt x="841782" y="2622007"/>
                  </a:cubicBezTo>
                  <a:lnTo>
                    <a:pt x="866846" y="2628694"/>
                  </a:lnTo>
                  <a:close/>
                </a:path>
                <a:path w="43256" h="43219"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734" y="35897"/>
                    <a:pt x="28596" y="36519"/>
                  </a:cubicBezTo>
                  <a:moveTo>
                    <a:pt x="34165" y="22813"/>
                  </a:moveTo>
                  <a:cubicBezTo>
                    <a:pt x="36169" y="24141"/>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rgbClr val="DAE3F3">
                <a:alpha val="80000"/>
              </a:srgbClr>
            </a:solidFill>
            <a:ln w="25400" cap="flat" cmpd="sng" algn="ctr">
              <a:noFill/>
              <a:prstDash val="solid"/>
            </a:ln>
            <a:effectLst/>
          </p:spPr>
          <p:txBody>
            <a:bodyPr rtlCol="0" anchor="ctr"/>
            <a:lstStyle/>
            <a:p>
              <a:pPr algn="ctr" defTabSz="609340">
                <a:buClr>
                  <a:srgbClr val="000000"/>
                </a:buClr>
                <a:defRPr/>
              </a:pPr>
              <a:endParaRPr lang="en-US" sz="2399" kern="0" dirty="0">
                <a:solidFill>
                  <a:srgbClr val="FFFFFF"/>
                </a:solidFill>
                <a:latin typeface="Arial"/>
                <a:cs typeface="+mn-cs"/>
                <a:sym typeface="Arial"/>
              </a:endParaRPr>
            </a:p>
          </p:txBody>
        </p:sp>
      </p:grpSp>
      <p:grpSp>
        <p:nvGrpSpPr>
          <p:cNvPr id="5" name="Group 4">
            <a:extLst>
              <a:ext uri="{FF2B5EF4-FFF2-40B4-BE49-F238E27FC236}">
                <a16:creationId xmlns:a16="http://schemas.microsoft.com/office/drawing/2014/main" id="{C362AA93-F4C1-D8A5-7435-08D02635BF6C}"/>
              </a:ext>
            </a:extLst>
          </p:cNvPr>
          <p:cNvGrpSpPr/>
          <p:nvPr/>
        </p:nvGrpSpPr>
        <p:grpSpPr>
          <a:xfrm>
            <a:off x="8712841" y="2198616"/>
            <a:ext cx="2887945" cy="3006469"/>
            <a:chOff x="9396967" y="2132472"/>
            <a:chExt cx="2888697" cy="3007252"/>
          </a:xfrm>
        </p:grpSpPr>
        <p:pic>
          <p:nvPicPr>
            <p:cNvPr id="3" name="Picture 2">
              <a:extLst>
                <a:ext uri="{FF2B5EF4-FFF2-40B4-BE49-F238E27FC236}">
                  <a16:creationId xmlns:a16="http://schemas.microsoft.com/office/drawing/2014/main" id="{E4A0B55F-B8B9-DFBB-6844-0910558FFC7A}"/>
                </a:ext>
              </a:extLst>
            </p:cNvPr>
            <p:cNvPicPr>
              <a:picLocks noChangeAspect="1"/>
            </p:cNvPicPr>
            <p:nvPr/>
          </p:nvPicPr>
          <p:blipFill>
            <a:blip r:embed="rId4"/>
            <a:stretch>
              <a:fillRect/>
            </a:stretch>
          </p:blipFill>
          <p:spPr>
            <a:xfrm>
              <a:off x="9431476" y="2132472"/>
              <a:ext cx="2854188" cy="3007252"/>
            </a:xfrm>
            <a:prstGeom prst="rect">
              <a:avLst/>
            </a:prstGeom>
          </p:spPr>
        </p:pic>
        <p:sp>
          <p:nvSpPr>
            <p:cNvPr id="4" name="Rectangle 3">
              <a:extLst>
                <a:ext uri="{FF2B5EF4-FFF2-40B4-BE49-F238E27FC236}">
                  <a16:creationId xmlns:a16="http://schemas.microsoft.com/office/drawing/2014/main" id="{3AA1C77B-C76F-9812-64FD-39449B10CED7}"/>
                </a:ext>
              </a:extLst>
            </p:cNvPr>
            <p:cNvSpPr/>
            <p:nvPr/>
          </p:nvSpPr>
          <p:spPr>
            <a:xfrm>
              <a:off x="9396967" y="3013166"/>
              <a:ext cx="478277" cy="2029097"/>
            </a:xfrm>
            <a:prstGeom prst="rect">
              <a:avLst/>
            </a:prstGeom>
            <a:solidFill>
              <a:srgbClr val="FFFFFF"/>
            </a:solidFill>
            <a:ln w="12700">
              <a:no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auto">
                <a:spcBef>
                  <a:spcPts val="0"/>
                </a:spcBef>
                <a:spcAft>
                  <a:spcPts val="0"/>
                </a:spcAft>
                <a:defRPr/>
              </a:pPr>
              <a:endParaRPr lang="en-US" sz="1799" dirty="0">
                <a:solidFill>
                  <a:srgbClr val="005073"/>
                </a:solidFill>
                <a:latin typeface="CiscoSansTT ExtraLight"/>
              </a:endParaRPr>
            </a:p>
          </p:txBody>
        </p:sp>
      </p:grpSp>
      <p:cxnSp>
        <p:nvCxnSpPr>
          <p:cNvPr id="8" name="Straight Connector 7">
            <a:extLst>
              <a:ext uri="{FF2B5EF4-FFF2-40B4-BE49-F238E27FC236}">
                <a16:creationId xmlns:a16="http://schemas.microsoft.com/office/drawing/2014/main" id="{DBEE3B75-4213-A05C-5928-F858C9CDE307}"/>
              </a:ext>
            </a:extLst>
          </p:cNvPr>
          <p:cNvCxnSpPr>
            <a:cxnSpLocks/>
          </p:cNvCxnSpPr>
          <p:nvPr/>
        </p:nvCxnSpPr>
        <p:spPr>
          <a:xfrm flipV="1">
            <a:off x="8658345" y="3335926"/>
            <a:ext cx="530675" cy="209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7D33C2F-D3CF-6369-4673-F7C987A65D94}"/>
              </a:ext>
            </a:extLst>
          </p:cNvPr>
          <p:cNvCxnSpPr>
            <a:cxnSpLocks/>
            <a:stCxn id="4" idx="1"/>
            <a:endCxn id="4" idx="3"/>
          </p:cNvCxnSpPr>
          <p:nvPr/>
        </p:nvCxnSpPr>
        <p:spPr>
          <a:xfrm>
            <a:off x="8712842" y="4093366"/>
            <a:ext cx="4781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804B569-6198-CD8B-D4E6-28432AC069D8}"/>
              </a:ext>
            </a:extLst>
          </p:cNvPr>
          <p:cNvCxnSpPr>
            <a:cxnSpLocks/>
          </p:cNvCxnSpPr>
          <p:nvPr/>
        </p:nvCxnSpPr>
        <p:spPr>
          <a:xfrm>
            <a:off x="8406225" y="4423191"/>
            <a:ext cx="800897" cy="494602"/>
          </a:xfrm>
          <a:prstGeom prst="line">
            <a:avLst/>
          </a:prstGeom>
        </p:spPr>
        <p:style>
          <a:lnRef idx="1">
            <a:schemeClr val="accent1"/>
          </a:lnRef>
          <a:fillRef idx="0">
            <a:schemeClr val="accent1"/>
          </a:fillRef>
          <a:effectRef idx="0">
            <a:schemeClr val="accent1"/>
          </a:effectRef>
          <a:fontRef idx="minor">
            <a:schemeClr val="tx1"/>
          </a:fontRef>
        </p:style>
      </p:cxnSp>
      <p:sp>
        <p:nvSpPr>
          <p:cNvPr id="258" name="TextBox 257">
            <a:extLst>
              <a:ext uri="{FF2B5EF4-FFF2-40B4-BE49-F238E27FC236}">
                <a16:creationId xmlns:a16="http://schemas.microsoft.com/office/drawing/2014/main" id="{FC0A6746-EFA6-9A0B-6C99-C69EB61A5CEC}"/>
              </a:ext>
            </a:extLst>
          </p:cNvPr>
          <p:cNvSpPr txBox="1"/>
          <p:nvPr/>
        </p:nvSpPr>
        <p:spPr>
          <a:xfrm>
            <a:off x="6883120" y="4591084"/>
            <a:ext cx="1339830" cy="492315"/>
          </a:xfrm>
          <a:prstGeom prst="rect">
            <a:avLst/>
          </a:prstGeom>
          <a:noFill/>
        </p:spPr>
        <p:txBody>
          <a:bodyPr wrap="square" rtlCol="0">
            <a:spAutoFit/>
          </a:bodyPr>
          <a:lstStyle/>
          <a:p>
            <a:pPr algn="ctr" defTabSz="914126" fontAlgn="auto">
              <a:spcBef>
                <a:spcPts val="0"/>
              </a:spcBef>
              <a:spcAft>
                <a:spcPts val="0"/>
              </a:spcAft>
              <a:defRPr/>
            </a:pPr>
            <a:r>
              <a:rPr lang="en-US" sz="1300" dirty="0">
                <a:solidFill>
                  <a:srgbClr val="005073"/>
                </a:solidFill>
                <a:latin typeface="CiscoSans" panose="020B0503020201020303" pitchFamily="34" charset="0"/>
              </a:rPr>
              <a:t>Transport network</a:t>
            </a:r>
            <a:endParaRPr lang="en-US" sz="1300" dirty="0">
              <a:solidFill>
                <a:srgbClr val="005073"/>
              </a:solidFill>
              <a:latin typeface="CiscoSans" panose="020B0503020201020303" pitchFamily="34" charset="0"/>
              <a:ea typeface="+mn-ea"/>
              <a:cs typeface="+mn-cs"/>
            </a:endParaRPr>
          </a:p>
        </p:txBody>
      </p:sp>
      <p:sp>
        <p:nvSpPr>
          <p:cNvPr id="120" name="TextBox 119">
            <a:extLst>
              <a:ext uri="{FF2B5EF4-FFF2-40B4-BE49-F238E27FC236}">
                <a16:creationId xmlns:a16="http://schemas.microsoft.com/office/drawing/2014/main" id="{F2429FCF-F636-1598-C45C-50F7EC790297}"/>
              </a:ext>
            </a:extLst>
          </p:cNvPr>
          <p:cNvSpPr txBox="1"/>
          <p:nvPr/>
        </p:nvSpPr>
        <p:spPr>
          <a:xfrm>
            <a:off x="489857" y="1089781"/>
            <a:ext cx="11020272" cy="369236"/>
          </a:xfrm>
          <a:prstGeom prst="rect">
            <a:avLst/>
          </a:prstGeom>
          <a:noFill/>
        </p:spPr>
        <p:txBody>
          <a:bodyPr wrap="square" rtlCol="0">
            <a:spAutoFit/>
          </a:bodyPr>
          <a:lstStyle/>
          <a:p>
            <a:pPr defTabSz="914126" fontAlgn="auto">
              <a:spcBef>
                <a:spcPts val="0"/>
              </a:spcBef>
              <a:spcAft>
                <a:spcPts val="0"/>
              </a:spcAft>
              <a:defRPr/>
            </a:pPr>
            <a:r>
              <a:rPr lang="en-US" dirty="0">
                <a:solidFill>
                  <a:schemeClr val="accent3">
                    <a:lumMod val="50000"/>
                  </a:schemeClr>
                </a:solidFill>
              </a:rPr>
              <a:t>Universal policy execution engine and visibility agent for everything…</a:t>
            </a:r>
            <a:r>
              <a:rPr lang="en-US" i="1" dirty="0">
                <a:solidFill>
                  <a:schemeClr val="accent3">
                    <a:lumMod val="50000"/>
                  </a:schemeClr>
                </a:solidFill>
              </a:rPr>
              <a:t>in the galaxy</a:t>
            </a:r>
          </a:p>
        </p:txBody>
      </p:sp>
      <p:cxnSp>
        <p:nvCxnSpPr>
          <p:cNvPr id="124" name="Straight Connector 123">
            <a:extLst>
              <a:ext uri="{FF2B5EF4-FFF2-40B4-BE49-F238E27FC236}">
                <a16:creationId xmlns:a16="http://schemas.microsoft.com/office/drawing/2014/main" id="{2769F014-055F-B3F4-4CE1-D4B937745A99}"/>
              </a:ext>
            </a:extLst>
          </p:cNvPr>
          <p:cNvCxnSpPr>
            <a:cxnSpLocks/>
          </p:cNvCxnSpPr>
          <p:nvPr/>
        </p:nvCxnSpPr>
        <p:spPr>
          <a:xfrm flipV="1">
            <a:off x="1597526" y="3903774"/>
            <a:ext cx="477638" cy="14401"/>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DF5360-E6D4-DD37-6678-5CA12D747953}"/>
              </a:ext>
            </a:extLst>
          </p:cNvPr>
          <p:cNvSpPr txBox="1"/>
          <p:nvPr/>
        </p:nvSpPr>
        <p:spPr>
          <a:xfrm>
            <a:off x="2383700" y="4691879"/>
            <a:ext cx="1695183" cy="692317"/>
          </a:xfrm>
          <a:prstGeom prst="rect">
            <a:avLst/>
          </a:prstGeom>
          <a:noFill/>
        </p:spPr>
        <p:txBody>
          <a:bodyPr wrap="square" rtlCol="0">
            <a:spAutoFit/>
          </a:bodyPr>
          <a:lstStyle/>
          <a:p>
            <a:pPr algn="ctr" defTabSz="914126" fontAlgn="auto">
              <a:spcBef>
                <a:spcPts val="0"/>
              </a:spcBef>
              <a:spcAft>
                <a:spcPts val="0"/>
              </a:spcAft>
              <a:defRPr/>
            </a:pPr>
            <a:r>
              <a:rPr lang="en-US" sz="1300" dirty="0">
                <a:solidFill>
                  <a:srgbClr val="005073"/>
                </a:solidFill>
                <a:latin typeface="CiscoSans" panose="020B0503020201020303" pitchFamily="34" charset="0"/>
                <a:ea typeface="+mn-ea"/>
                <a:cs typeface="+mn-cs"/>
              </a:rPr>
              <a:t>SP last mile, metro, or enterprise transport network</a:t>
            </a:r>
          </a:p>
        </p:txBody>
      </p:sp>
      <p:grpSp>
        <p:nvGrpSpPr>
          <p:cNvPr id="6" name="Group 5">
            <a:extLst>
              <a:ext uri="{FF2B5EF4-FFF2-40B4-BE49-F238E27FC236}">
                <a16:creationId xmlns:a16="http://schemas.microsoft.com/office/drawing/2014/main" id="{CD070303-8F22-897D-11AF-15566989F9FF}"/>
              </a:ext>
            </a:extLst>
          </p:cNvPr>
          <p:cNvGrpSpPr/>
          <p:nvPr/>
        </p:nvGrpSpPr>
        <p:grpSpPr>
          <a:xfrm>
            <a:off x="4647241" y="3341516"/>
            <a:ext cx="1380422" cy="1036320"/>
            <a:chOff x="4574072" y="3357961"/>
            <a:chExt cx="3155779" cy="1939283"/>
          </a:xfrm>
        </p:grpSpPr>
        <p:sp>
          <p:nvSpPr>
            <p:cNvPr id="9" name="Oval 8">
              <a:extLst>
                <a:ext uri="{FF2B5EF4-FFF2-40B4-BE49-F238E27FC236}">
                  <a16:creationId xmlns:a16="http://schemas.microsoft.com/office/drawing/2014/main" id="{8D8D793B-94D3-BDDC-B091-D683B7E2494B}"/>
                </a:ext>
              </a:extLst>
            </p:cNvPr>
            <p:cNvSpPr/>
            <p:nvPr/>
          </p:nvSpPr>
          <p:spPr>
            <a:xfrm>
              <a:off x="5065971" y="3916490"/>
              <a:ext cx="270391" cy="245949"/>
            </a:xfrm>
            <a:prstGeom prst="ellipse">
              <a:avLst/>
            </a:prstGeom>
            <a:solidFill>
              <a:srgbClr val="495F9A"/>
            </a:solidFill>
            <a:ln w="12700">
              <a:solidFill>
                <a:srgbClr val="495F9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sp>
          <p:nvSpPr>
            <p:cNvPr id="10" name="Oval 9">
              <a:extLst>
                <a:ext uri="{FF2B5EF4-FFF2-40B4-BE49-F238E27FC236}">
                  <a16:creationId xmlns:a16="http://schemas.microsoft.com/office/drawing/2014/main" id="{E9C8919C-2D5A-CAC0-C724-282AF3DAA15D}"/>
                </a:ext>
              </a:extLst>
            </p:cNvPr>
            <p:cNvSpPr/>
            <p:nvPr/>
          </p:nvSpPr>
          <p:spPr>
            <a:xfrm>
              <a:off x="5914957" y="3594970"/>
              <a:ext cx="270391" cy="245949"/>
            </a:xfrm>
            <a:prstGeom prst="ellipse">
              <a:avLst/>
            </a:prstGeom>
            <a:solidFill>
              <a:srgbClr val="495F9A"/>
            </a:solidFill>
            <a:ln w="12700">
              <a:solidFill>
                <a:srgbClr val="495F9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sp>
          <p:nvSpPr>
            <p:cNvPr id="11" name="Oval 10">
              <a:extLst>
                <a:ext uri="{FF2B5EF4-FFF2-40B4-BE49-F238E27FC236}">
                  <a16:creationId xmlns:a16="http://schemas.microsoft.com/office/drawing/2014/main" id="{DE7A0AB4-807C-3E5D-A45D-AD676A7F8168}"/>
                </a:ext>
              </a:extLst>
            </p:cNvPr>
            <p:cNvSpPr/>
            <p:nvPr/>
          </p:nvSpPr>
          <p:spPr>
            <a:xfrm>
              <a:off x="5070047" y="4585936"/>
              <a:ext cx="270391" cy="245949"/>
            </a:xfrm>
            <a:prstGeom prst="ellipse">
              <a:avLst/>
            </a:prstGeom>
            <a:solidFill>
              <a:srgbClr val="495F9A"/>
            </a:solidFill>
            <a:ln w="12700">
              <a:solidFill>
                <a:srgbClr val="495F9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sp>
          <p:nvSpPr>
            <p:cNvPr id="12" name="Oval 11">
              <a:extLst>
                <a:ext uri="{FF2B5EF4-FFF2-40B4-BE49-F238E27FC236}">
                  <a16:creationId xmlns:a16="http://schemas.microsoft.com/office/drawing/2014/main" id="{18E4AC07-9F62-DFEB-92DB-7843486CC7BE}"/>
                </a:ext>
              </a:extLst>
            </p:cNvPr>
            <p:cNvSpPr/>
            <p:nvPr/>
          </p:nvSpPr>
          <p:spPr>
            <a:xfrm>
              <a:off x="6298386" y="4875644"/>
              <a:ext cx="270391" cy="245949"/>
            </a:xfrm>
            <a:prstGeom prst="ellipse">
              <a:avLst/>
            </a:prstGeom>
            <a:solidFill>
              <a:srgbClr val="495F9A"/>
            </a:solidFill>
            <a:ln w="12700">
              <a:solidFill>
                <a:srgbClr val="495F9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sp>
          <p:nvSpPr>
            <p:cNvPr id="13" name="Oval 12">
              <a:extLst>
                <a:ext uri="{FF2B5EF4-FFF2-40B4-BE49-F238E27FC236}">
                  <a16:creationId xmlns:a16="http://schemas.microsoft.com/office/drawing/2014/main" id="{13C23981-9A32-6FA5-94AD-FE91C5CF3679}"/>
                </a:ext>
              </a:extLst>
            </p:cNvPr>
            <p:cNvSpPr/>
            <p:nvPr/>
          </p:nvSpPr>
          <p:spPr>
            <a:xfrm>
              <a:off x="7001785" y="3828774"/>
              <a:ext cx="270391" cy="245949"/>
            </a:xfrm>
            <a:prstGeom prst="ellipse">
              <a:avLst/>
            </a:prstGeom>
            <a:solidFill>
              <a:srgbClr val="495F9A"/>
            </a:solidFill>
            <a:ln w="12700">
              <a:solidFill>
                <a:srgbClr val="495F9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cxnSp>
          <p:nvCxnSpPr>
            <p:cNvPr id="14" name="Straight Connector 13">
              <a:extLst>
                <a:ext uri="{FF2B5EF4-FFF2-40B4-BE49-F238E27FC236}">
                  <a16:creationId xmlns:a16="http://schemas.microsoft.com/office/drawing/2014/main" id="{B0915B00-D66F-C7B4-2637-56EFB0163185}"/>
                </a:ext>
              </a:extLst>
            </p:cNvPr>
            <p:cNvCxnSpPr>
              <a:cxnSpLocks/>
              <a:stCxn id="9" idx="4"/>
              <a:endCxn id="11" idx="0"/>
            </p:cNvCxnSpPr>
            <p:nvPr/>
          </p:nvCxnSpPr>
          <p:spPr>
            <a:xfrm>
              <a:off x="5201166" y="4162439"/>
              <a:ext cx="4076" cy="423496"/>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2FC0B8-1F4F-7976-F716-9F9BF55018FA}"/>
                </a:ext>
              </a:extLst>
            </p:cNvPr>
            <p:cNvCxnSpPr>
              <a:cxnSpLocks/>
              <a:stCxn id="9" idx="7"/>
              <a:endCxn id="10" idx="2"/>
            </p:cNvCxnSpPr>
            <p:nvPr/>
          </p:nvCxnSpPr>
          <p:spPr>
            <a:xfrm flipV="1">
              <a:off x="5296764" y="3717946"/>
              <a:ext cx="618193" cy="234563"/>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BBDEF71-9C33-6DC6-5763-18234A4F8DF4}"/>
                </a:ext>
              </a:extLst>
            </p:cNvPr>
            <p:cNvCxnSpPr>
              <a:cxnSpLocks/>
              <a:stCxn id="10" idx="6"/>
              <a:endCxn id="13" idx="1"/>
            </p:cNvCxnSpPr>
            <p:nvPr/>
          </p:nvCxnSpPr>
          <p:spPr>
            <a:xfrm>
              <a:off x="6185347" y="3717947"/>
              <a:ext cx="856035" cy="146847"/>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0F6D423-50EB-C69F-A35A-83A21C384A9C}"/>
                </a:ext>
              </a:extLst>
            </p:cNvPr>
            <p:cNvCxnSpPr>
              <a:cxnSpLocks/>
              <a:stCxn id="9" idx="5"/>
              <a:endCxn id="12" idx="1"/>
            </p:cNvCxnSpPr>
            <p:nvPr/>
          </p:nvCxnSpPr>
          <p:spPr>
            <a:xfrm>
              <a:off x="5296763" y="4126421"/>
              <a:ext cx="1041220" cy="785240"/>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5C8A2F-514D-9330-ED72-A646B5F48527}"/>
                </a:ext>
              </a:extLst>
            </p:cNvPr>
            <p:cNvCxnSpPr>
              <a:cxnSpLocks/>
              <a:stCxn id="11" idx="6"/>
              <a:endCxn id="12" idx="2"/>
            </p:cNvCxnSpPr>
            <p:nvPr/>
          </p:nvCxnSpPr>
          <p:spPr>
            <a:xfrm>
              <a:off x="5340438" y="4708911"/>
              <a:ext cx="957948" cy="289708"/>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B36F00B-7946-493C-492D-08D45BEA690B}"/>
                </a:ext>
              </a:extLst>
            </p:cNvPr>
            <p:cNvCxnSpPr>
              <a:cxnSpLocks/>
              <a:stCxn id="20" idx="3"/>
              <a:endCxn id="12" idx="7"/>
            </p:cNvCxnSpPr>
            <p:nvPr/>
          </p:nvCxnSpPr>
          <p:spPr>
            <a:xfrm flipH="1">
              <a:off x="6529177" y="4611641"/>
              <a:ext cx="558264" cy="300021"/>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9139BBDE-C9BE-0E9D-A978-FBE7862506D4}"/>
                </a:ext>
              </a:extLst>
            </p:cNvPr>
            <p:cNvSpPr/>
            <p:nvPr/>
          </p:nvSpPr>
          <p:spPr>
            <a:xfrm>
              <a:off x="7047845" y="4401710"/>
              <a:ext cx="270391" cy="245949"/>
            </a:xfrm>
            <a:prstGeom prst="ellipse">
              <a:avLst/>
            </a:prstGeom>
            <a:solidFill>
              <a:srgbClr val="495F9A"/>
            </a:solidFill>
            <a:ln w="12700">
              <a:solidFill>
                <a:srgbClr val="495F9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399" dirty="0">
                <a:solidFill>
                  <a:srgbClr val="FFFFFF"/>
                </a:solidFill>
                <a:latin typeface="Arial"/>
              </a:endParaRPr>
            </a:p>
          </p:txBody>
        </p:sp>
        <p:cxnSp>
          <p:nvCxnSpPr>
            <p:cNvPr id="35" name="Straight Connector 34">
              <a:extLst>
                <a:ext uri="{FF2B5EF4-FFF2-40B4-BE49-F238E27FC236}">
                  <a16:creationId xmlns:a16="http://schemas.microsoft.com/office/drawing/2014/main" id="{B1EB27B4-0A5D-C204-DCC2-6FFC5157EE44}"/>
                </a:ext>
              </a:extLst>
            </p:cNvPr>
            <p:cNvCxnSpPr>
              <a:cxnSpLocks/>
              <a:stCxn id="13" idx="4"/>
              <a:endCxn id="20" idx="0"/>
            </p:cNvCxnSpPr>
            <p:nvPr/>
          </p:nvCxnSpPr>
          <p:spPr>
            <a:xfrm>
              <a:off x="7136979" y="4074723"/>
              <a:ext cx="46061" cy="326987"/>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E22BC1F-A3D6-ECA9-7F15-14FDCEDFF456}"/>
                </a:ext>
              </a:extLst>
            </p:cNvPr>
            <p:cNvCxnSpPr>
              <a:cxnSpLocks/>
              <a:stCxn id="10" idx="5"/>
              <a:endCxn id="20" idx="1"/>
            </p:cNvCxnSpPr>
            <p:nvPr/>
          </p:nvCxnSpPr>
          <p:spPr>
            <a:xfrm>
              <a:off x="6145750" y="3804901"/>
              <a:ext cx="941693" cy="632827"/>
            </a:xfrm>
            <a:prstGeom prst="line">
              <a:avLst/>
            </a:prstGeom>
            <a:ln>
              <a:solidFill>
                <a:srgbClr val="495F9A"/>
              </a:solidFill>
            </a:ln>
          </p:spPr>
          <p:style>
            <a:lnRef idx="1">
              <a:schemeClr val="accent1"/>
            </a:lnRef>
            <a:fillRef idx="0">
              <a:schemeClr val="accent1"/>
            </a:fillRef>
            <a:effectRef idx="0">
              <a:schemeClr val="accent1"/>
            </a:effectRef>
            <a:fontRef idx="minor">
              <a:schemeClr val="tx1"/>
            </a:fontRef>
          </p:style>
        </p:cxnSp>
        <p:sp>
          <p:nvSpPr>
            <p:cNvPr id="37" name="Cloud Callout 76">
              <a:extLst>
                <a:ext uri="{FF2B5EF4-FFF2-40B4-BE49-F238E27FC236}">
                  <a16:creationId xmlns:a16="http://schemas.microsoft.com/office/drawing/2014/main" id="{216B0C20-07CB-8521-E4EC-63747D0D68EC}"/>
                </a:ext>
              </a:extLst>
            </p:cNvPr>
            <p:cNvSpPr/>
            <p:nvPr/>
          </p:nvSpPr>
          <p:spPr>
            <a:xfrm rot="11251498">
              <a:off x="4574072" y="3357961"/>
              <a:ext cx="3155779" cy="1939283"/>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855777 w 6218352"/>
                <a:gd name="connsiteY0" fmla="*/ 2062394 h 3260651"/>
                <a:gd name="connsiteX1" fmla="*/ 1765203 w 6218352"/>
                <a:gd name="connsiteY1" fmla="*/ 2152968 h 3260651"/>
                <a:gd name="connsiteX2" fmla="*/ 1674629 w 6218352"/>
                <a:gd name="connsiteY2" fmla="*/ 2062394 h 3260651"/>
                <a:gd name="connsiteX3" fmla="*/ 1765203 w 6218352"/>
                <a:gd name="connsiteY3" fmla="*/ 1971820 h 3260651"/>
                <a:gd name="connsiteX4" fmla="*/ 1855777 w 6218352"/>
                <a:gd name="connsiteY4" fmla="*/ 2062394 h 3260651"/>
                <a:gd name="connsiteX0" fmla="*/ 1568276 w 6218352"/>
                <a:gd name="connsiteY0" fmla="*/ 2183940 h 3260651"/>
                <a:gd name="connsiteX1" fmla="*/ 1387129 w 6218352"/>
                <a:gd name="connsiteY1" fmla="*/ 2365087 h 3260651"/>
                <a:gd name="connsiteX2" fmla="*/ 1205982 w 6218352"/>
                <a:gd name="connsiteY2" fmla="*/ 2183940 h 3260651"/>
                <a:gd name="connsiteX3" fmla="*/ 1387129 w 6218352"/>
                <a:gd name="connsiteY3" fmla="*/ 2002793 h 3260651"/>
                <a:gd name="connsiteX4" fmla="*/ 1568276 w 6218352"/>
                <a:gd name="connsiteY4" fmla="*/ 2183940 h 3260651"/>
                <a:gd name="connsiteX0" fmla="*/ 1108321 w 6218352"/>
                <a:gd name="connsiteY0" fmla="*/ 2360928 h 3260651"/>
                <a:gd name="connsiteX1" fmla="*/ 836600 w 6218352"/>
                <a:gd name="connsiteY1" fmla="*/ 2632649 h 3260651"/>
                <a:gd name="connsiteX2" fmla="*/ 564879 w 6218352"/>
                <a:gd name="connsiteY2" fmla="*/ 2360928 h 3260651"/>
                <a:gd name="connsiteX3" fmla="*/ 836600 w 6218352"/>
                <a:gd name="connsiteY3" fmla="*/ 2089207 h 3260651"/>
                <a:gd name="connsiteX4" fmla="*/ 1108321 w 6218352"/>
                <a:gd name="connsiteY4" fmla="*/ 2360928 h 3260651"/>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860959 w 6226413"/>
                <a:gd name="connsiteY0" fmla="*/ 2051752 h 3262085"/>
                <a:gd name="connsiteX1" fmla="*/ 1770385 w 6226413"/>
                <a:gd name="connsiteY1" fmla="*/ 2142326 h 3262085"/>
                <a:gd name="connsiteX2" fmla="*/ 1679811 w 6226413"/>
                <a:gd name="connsiteY2" fmla="*/ 2051752 h 3262085"/>
                <a:gd name="connsiteX3" fmla="*/ 1860959 w 6226413"/>
                <a:gd name="connsiteY3"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70385 w 6226413"/>
                <a:gd name="connsiteY1" fmla="*/ 2142326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823824 w 6226413"/>
                <a:gd name="connsiteY1" fmla="*/ 1888163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573458 w 6226413"/>
                <a:gd name="connsiteY3"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573458 w 6226413"/>
                <a:gd name="connsiteY2"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1113503 w 6226413"/>
                <a:gd name="connsiteY3"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1113503 w 6226413"/>
                <a:gd name="connsiteY2"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866846 w 6226413"/>
                <a:gd name="connsiteY0" fmla="*/ 2628694 h 3262085"/>
                <a:gd name="connsiteX1" fmla="*/ 841782 w 6226413"/>
                <a:gd name="connsiteY1" fmla="*/ 2622007 h 3262085"/>
                <a:gd name="connsiteX2" fmla="*/ 866846 w 6226413"/>
                <a:gd name="connsiteY2" fmla="*/ 2628694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6226413" h="3262085">
                  <a:moveTo>
                    <a:pt x="1679811" y="2051752"/>
                  </a:moveTo>
                  <a:lnTo>
                    <a:pt x="1725187" y="2054135"/>
                  </a:lnTo>
                  <a:cubicBezTo>
                    <a:pt x="1675164" y="2054135"/>
                    <a:pt x="1679811" y="2101775"/>
                    <a:pt x="1679811" y="2051752"/>
                  </a:cubicBezTo>
                  <a:close/>
                </a:path>
                <a:path w="6226413" h="3262085">
                  <a:moveTo>
                    <a:pt x="1392921" y="2366613"/>
                  </a:moveTo>
                  <a:cubicBezTo>
                    <a:pt x="1392921" y="2466658"/>
                    <a:pt x="1392311" y="2354445"/>
                    <a:pt x="1392311" y="2354445"/>
                  </a:cubicBezTo>
                  <a:cubicBezTo>
                    <a:pt x="1392311" y="2354445"/>
                    <a:pt x="1392718" y="2362557"/>
                    <a:pt x="1392921" y="2366613"/>
                  </a:cubicBezTo>
                  <a:close/>
                </a:path>
                <a:path w="6226413" h="3262085">
                  <a:moveTo>
                    <a:pt x="866846" y="2628694"/>
                  </a:moveTo>
                  <a:cubicBezTo>
                    <a:pt x="866846" y="2778761"/>
                    <a:pt x="841782" y="2622007"/>
                    <a:pt x="841782" y="2622007"/>
                  </a:cubicBezTo>
                  <a:lnTo>
                    <a:pt x="866846" y="2628694"/>
                  </a:lnTo>
                  <a:close/>
                </a:path>
                <a:path w="43256" h="43219"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734" y="35897"/>
                    <a:pt x="28596" y="36519"/>
                  </a:cubicBezTo>
                  <a:moveTo>
                    <a:pt x="34165" y="22813"/>
                  </a:moveTo>
                  <a:cubicBezTo>
                    <a:pt x="36169" y="24141"/>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rgbClr val="DAE3F3">
                <a:alpha val="80000"/>
              </a:srgbClr>
            </a:solidFill>
            <a:ln w="25400" cap="flat" cmpd="sng" algn="ctr">
              <a:noFill/>
              <a:prstDash val="solid"/>
            </a:ln>
            <a:effectLst/>
          </p:spPr>
          <p:txBody>
            <a:bodyPr rtlCol="0" anchor="ctr"/>
            <a:lstStyle/>
            <a:p>
              <a:pPr algn="ctr" defTabSz="609340">
                <a:buClr>
                  <a:srgbClr val="000000"/>
                </a:buClr>
                <a:defRPr/>
              </a:pPr>
              <a:endParaRPr lang="en-US" sz="2399" kern="0" dirty="0">
                <a:solidFill>
                  <a:srgbClr val="FFFFFF"/>
                </a:solidFill>
                <a:latin typeface="Arial"/>
                <a:cs typeface="+mn-cs"/>
                <a:sym typeface="Arial"/>
              </a:endParaRPr>
            </a:p>
          </p:txBody>
        </p:sp>
      </p:grpSp>
      <p:sp>
        <p:nvSpPr>
          <p:cNvPr id="63" name="Freeform 62">
            <a:extLst>
              <a:ext uri="{FF2B5EF4-FFF2-40B4-BE49-F238E27FC236}">
                <a16:creationId xmlns:a16="http://schemas.microsoft.com/office/drawing/2014/main" id="{9C0EA315-639F-606D-97E8-D10ABB10948D}"/>
              </a:ext>
            </a:extLst>
          </p:cNvPr>
          <p:cNvSpPr/>
          <p:nvPr/>
        </p:nvSpPr>
        <p:spPr>
          <a:xfrm>
            <a:off x="1915766" y="3829532"/>
            <a:ext cx="3175221" cy="662676"/>
          </a:xfrm>
          <a:custGeom>
            <a:avLst/>
            <a:gdLst>
              <a:gd name="connsiteX0" fmla="*/ 0 w 3053301"/>
              <a:gd name="connsiteY0" fmla="*/ 0 h 628153"/>
              <a:gd name="connsiteX1" fmla="*/ 2146852 w 3053301"/>
              <a:gd name="connsiteY1" fmla="*/ 39757 h 628153"/>
              <a:gd name="connsiteX2" fmla="*/ 2639833 w 3053301"/>
              <a:gd name="connsiteY2" fmla="*/ 71562 h 628153"/>
              <a:gd name="connsiteX3" fmla="*/ 3053301 w 3053301"/>
              <a:gd name="connsiteY3"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15881 h 644034"/>
              <a:gd name="connsiteX1" fmla="*/ 2639833 w 3053301"/>
              <a:gd name="connsiteY1" fmla="*/ 87443 h 644034"/>
              <a:gd name="connsiteX2" fmla="*/ 3053301 w 3053301"/>
              <a:gd name="connsiteY2" fmla="*/ 644034 h 644034"/>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19380 h 647533"/>
              <a:gd name="connsiteX1" fmla="*/ 2639833 w 3053301"/>
              <a:gd name="connsiteY1" fmla="*/ 90942 h 647533"/>
              <a:gd name="connsiteX2" fmla="*/ 3053301 w 3053301"/>
              <a:gd name="connsiteY2" fmla="*/ 647533 h 647533"/>
              <a:gd name="connsiteX0" fmla="*/ 0 w 3053301"/>
              <a:gd name="connsiteY0" fmla="*/ 34696 h 662849"/>
              <a:gd name="connsiteX1" fmla="*/ 2639833 w 3053301"/>
              <a:gd name="connsiteY1" fmla="*/ 106258 h 662849"/>
              <a:gd name="connsiteX2" fmla="*/ 3053301 w 3053301"/>
              <a:gd name="connsiteY2" fmla="*/ 662849 h 662849"/>
            </a:gdLst>
            <a:ahLst/>
            <a:cxnLst>
              <a:cxn ang="0">
                <a:pos x="connsiteX0" y="connsiteY0"/>
              </a:cxn>
              <a:cxn ang="0">
                <a:pos x="connsiteX1" y="connsiteY1"/>
              </a:cxn>
              <a:cxn ang="0">
                <a:pos x="connsiteX2" y="connsiteY2"/>
              </a:cxn>
            </a:cxnLst>
            <a:rect l="l" t="t" r="r" b="b"/>
            <a:pathLst>
              <a:path w="3053301" h="662849">
                <a:moveTo>
                  <a:pt x="0" y="34696"/>
                </a:moveTo>
                <a:cubicBezTo>
                  <a:pt x="919701" y="-28915"/>
                  <a:pt x="1847354" y="-5061"/>
                  <a:pt x="2639833" y="106258"/>
                </a:cubicBezTo>
                <a:cubicBezTo>
                  <a:pt x="2894275" y="164567"/>
                  <a:pt x="2922104" y="433586"/>
                  <a:pt x="3053301" y="662849"/>
                </a:cubicBezTo>
              </a:path>
            </a:pathLst>
          </a:custGeom>
          <a:noFill/>
          <a:ln w="19050">
            <a:solidFill>
              <a:schemeClr val="accent3"/>
            </a:solidFill>
            <a:prstDash val="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63">
            <a:extLst>
              <a:ext uri="{FF2B5EF4-FFF2-40B4-BE49-F238E27FC236}">
                <a16:creationId xmlns:a16="http://schemas.microsoft.com/office/drawing/2014/main" id="{8B30A147-FB4E-4AD1-D424-E7F96C6ED719}"/>
              </a:ext>
            </a:extLst>
          </p:cNvPr>
          <p:cNvSpPr/>
          <p:nvPr/>
        </p:nvSpPr>
        <p:spPr>
          <a:xfrm>
            <a:off x="1790372" y="3948977"/>
            <a:ext cx="3175221" cy="662676"/>
          </a:xfrm>
          <a:custGeom>
            <a:avLst/>
            <a:gdLst>
              <a:gd name="connsiteX0" fmla="*/ 0 w 3053301"/>
              <a:gd name="connsiteY0" fmla="*/ 0 h 628153"/>
              <a:gd name="connsiteX1" fmla="*/ 2146852 w 3053301"/>
              <a:gd name="connsiteY1" fmla="*/ 39757 h 628153"/>
              <a:gd name="connsiteX2" fmla="*/ 2639833 w 3053301"/>
              <a:gd name="connsiteY2" fmla="*/ 71562 h 628153"/>
              <a:gd name="connsiteX3" fmla="*/ 3053301 w 3053301"/>
              <a:gd name="connsiteY3"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15881 h 644034"/>
              <a:gd name="connsiteX1" fmla="*/ 2639833 w 3053301"/>
              <a:gd name="connsiteY1" fmla="*/ 87443 h 644034"/>
              <a:gd name="connsiteX2" fmla="*/ 3053301 w 3053301"/>
              <a:gd name="connsiteY2" fmla="*/ 644034 h 644034"/>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19380 h 647533"/>
              <a:gd name="connsiteX1" fmla="*/ 2639833 w 3053301"/>
              <a:gd name="connsiteY1" fmla="*/ 90942 h 647533"/>
              <a:gd name="connsiteX2" fmla="*/ 3053301 w 3053301"/>
              <a:gd name="connsiteY2" fmla="*/ 647533 h 647533"/>
              <a:gd name="connsiteX0" fmla="*/ 0 w 3053301"/>
              <a:gd name="connsiteY0" fmla="*/ 34696 h 662849"/>
              <a:gd name="connsiteX1" fmla="*/ 2639833 w 3053301"/>
              <a:gd name="connsiteY1" fmla="*/ 106258 h 662849"/>
              <a:gd name="connsiteX2" fmla="*/ 3053301 w 3053301"/>
              <a:gd name="connsiteY2" fmla="*/ 662849 h 662849"/>
            </a:gdLst>
            <a:ahLst/>
            <a:cxnLst>
              <a:cxn ang="0">
                <a:pos x="connsiteX0" y="connsiteY0"/>
              </a:cxn>
              <a:cxn ang="0">
                <a:pos x="connsiteX1" y="connsiteY1"/>
              </a:cxn>
              <a:cxn ang="0">
                <a:pos x="connsiteX2" y="connsiteY2"/>
              </a:cxn>
            </a:cxnLst>
            <a:rect l="l" t="t" r="r" b="b"/>
            <a:pathLst>
              <a:path w="3053301" h="662849">
                <a:moveTo>
                  <a:pt x="0" y="34696"/>
                </a:moveTo>
                <a:cubicBezTo>
                  <a:pt x="919701" y="-28915"/>
                  <a:pt x="1847354" y="-5061"/>
                  <a:pt x="2639833" y="106258"/>
                </a:cubicBezTo>
                <a:cubicBezTo>
                  <a:pt x="2894275" y="164567"/>
                  <a:pt x="2922104" y="433586"/>
                  <a:pt x="3053301" y="662849"/>
                </a:cubicBezTo>
              </a:path>
            </a:pathLst>
          </a:custGeom>
          <a:noFill/>
          <a:ln w="19050">
            <a:solidFill>
              <a:schemeClr val="accent3"/>
            </a:solidFill>
            <a:prstDash val="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485DEE80-8F5B-4828-6387-CDC1F53B777D}"/>
              </a:ext>
            </a:extLst>
          </p:cNvPr>
          <p:cNvSpPr/>
          <p:nvPr/>
        </p:nvSpPr>
        <p:spPr>
          <a:xfrm>
            <a:off x="5370551" y="2182059"/>
            <a:ext cx="986756" cy="438405"/>
          </a:xfrm>
          <a:prstGeom prst="roundRect">
            <a:avLst>
              <a:gd name="adj" fmla="val 6039"/>
            </a:avLst>
          </a:prstGeom>
          <a:noFill/>
          <a:ln w="9525">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auto">
              <a:spcBef>
                <a:spcPts val="0"/>
              </a:spcBef>
              <a:spcAft>
                <a:spcPts val="0"/>
              </a:spcAft>
              <a:defRPr/>
            </a:pPr>
            <a:endParaRPr lang="en-US" sz="1400" dirty="0">
              <a:solidFill>
                <a:srgbClr val="005073"/>
              </a:solidFill>
              <a:latin typeface="CiscoSansTT ExtraLight"/>
            </a:endParaRPr>
          </a:p>
        </p:txBody>
      </p:sp>
      <p:cxnSp>
        <p:nvCxnSpPr>
          <p:cNvPr id="71" name="Straight Arrow Connector 70">
            <a:extLst>
              <a:ext uri="{FF2B5EF4-FFF2-40B4-BE49-F238E27FC236}">
                <a16:creationId xmlns:a16="http://schemas.microsoft.com/office/drawing/2014/main" id="{7B46B76A-5F0D-51F3-EEDB-8E03DBFA2ADB}"/>
              </a:ext>
            </a:extLst>
          </p:cNvPr>
          <p:cNvCxnSpPr>
            <a:cxnSpLocks/>
          </p:cNvCxnSpPr>
          <p:nvPr/>
        </p:nvCxnSpPr>
        <p:spPr>
          <a:xfrm flipH="1">
            <a:off x="5297068" y="2811790"/>
            <a:ext cx="435241" cy="1295036"/>
          </a:xfrm>
          <a:prstGeom prst="straightConnector1">
            <a:avLst/>
          </a:prstGeom>
          <a:ln w="63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EBAF597D-6627-6FC8-3605-5659FAFDD05C}"/>
              </a:ext>
            </a:extLst>
          </p:cNvPr>
          <p:cNvSpPr txBox="1"/>
          <p:nvPr/>
        </p:nvSpPr>
        <p:spPr>
          <a:xfrm>
            <a:off x="5633381" y="2775516"/>
            <a:ext cx="1074429" cy="415390"/>
          </a:xfrm>
          <a:prstGeom prst="rect">
            <a:avLst/>
          </a:prstGeom>
          <a:noFill/>
        </p:spPr>
        <p:txBody>
          <a:bodyPr wrap="square" rtlCol="0">
            <a:spAutoFit/>
          </a:bodyPr>
          <a:lstStyle/>
          <a:p>
            <a:pPr algn="ctr" defTabSz="914126" fontAlgn="auto">
              <a:spcBef>
                <a:spcPts val="0"/>
              </a:spcBef>
              <a:spcAft>
                <a:spcPts val="0"/>
              </a:spcAft>
              <a:defRPr/>
            </a:pPr>
            <a:r>
              <a:rPr lang="en-US" sz="1050" dirty="0">
                <a:solidFill>
                  <a:schemeClr val="accent1">
                    <a:lumMod val="75000"/>
                  </a:schemeClr>
                </a:solidFill>
                <a:latin typeface="CiscoSans" panose="020B0503020201020303" pitchFamily="34" charset="0"/>
              </a:rPr>
              <a:t>Policy Programming</a:t>
            </a:r>
            <a:endParaRPr lang="en-US" sz="1050" dirty="0">
              <a:solidFill>
                <a:schemeClr val="accent1">
                  <a:lumMod val="75000"/>
                </a:schemeClr>
              </a:solidFill>
              <a:latin typeface="CiscoSans" panose="020B0503020201020303" pitchFamily="34" charset="0"/>
              <a:ea typeface="+mn-ea"/>
              <a:cs typeface="+mn-cs"/>
            </a:endParaRPr>
          </a:p>
        </p:txBody>
      </p:sp>
      <p:sp>
        <p:nvSpPr>
          <p:cNvPr id="65" name="Freeform 64">
            <a:extLst>
              <a:ext uri="{FF2B5EF4-FFF2-40B4-BE49-F238E27FC236}">
                <a16:creationId xmlns:a16="http://schemas.microsoft.com/office/drawing/2014/main" id="{55BC8BCE-A506-4995-5267-C48099CD16E7}"/>
              </a:ext>
            </a:extLst>
          </p:cNvPr>
          <p:cNvSpPr/>
          <p:nvPr/>
        </p:nvSpPr>
        <p:spPr>
          <a:xfrm flipH="1">
            <a:off x="5401500" y="3595270"/>
            <a:ext cx="3157253" cy="898263"/>
          </a:xfrm>
          <a:custGeom>
            <a:avLst/>
            <a:gdLst>
              <a:gd name="connsiteX0" fmla="*/ 0 w 3053301"/>
              <a:gd name="connsiteY0" fmla="*/ 0 h 628153"/>
              <a:gd name="connsiteX1" fmla="*/ 2146852 w 3053301"/>
              <a:gd name="connsiteY1" fmla="*/ 39757 h 628153"/>
              <a:gd name="connsiteX2" fmla="*/ 2639833 w 3053301"/>
              <a:gd name="connsiteY2" fmla="*/ 71562 h 628153"/>
              <a:gd name="connsiteX3" fmla="*/ 3053301 w 3053301"/>
              <a:gd name="connsiteY3"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15881 h 644034"/>
              <a:gd name="connsiteX1" fmla="*/ 2639833 w 3053301"/>
              <a:gd name="connsiteY1" fmla="*/ 87443 h 644034"/>
              <a:gd name="connsiteX2" fmla="*/ 3053301 w 3053301"/>
              <a:gd name="connsiteY2" fmla="*/ 644034 h 644034"/>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19380 h 647533"/>
              <a:gd name="connsiteX1" fmla="*/ 2639833 w 3053301"/>
              <a:gd name="connsiteY1" fmla="*/ 90942 h 647533"/>
              <a:gd name="connsiteX2" fmla="*/ 3053301 w 3053301"/>
              <a:gd name="connsiteY2" fmla="*/ 647533 h 647533"/>
              <a:gd name="connsiteX0" fmla="*/ 0 w 3053301"/>
              <a:gd name="connsiteY0" fmla="*/ 34696 h 662849"/>
              <a:gd name="connsiteX1" fmla="*/ 2639833 w 3053301"/>
              <a:gd name="connsiteY1" fmla="*/ 106258 h 662849"/>
              <a:gd name="connsiteX2" fmla="*/ 3053301 w 3053301"/>
              <a:gd name="connsiteY2" fmla="*/ 662849 h 662849"/>
              <a:gd name="connsiteX0" fmla="*/ 0 w 3031291"/>
              <a:gd name="connsiteY0" fmla="*/ 12279 h 815360"/>
              <a:gd name="connsiteX1" fmla="*/ 2617823 w 3031291"/>
              <a:gd name="connsiteY1" fmla="*/ 258769 h 815360"/>
              <a:gd name="connsiteX2" fmla="*/ 3031291 w 3031291"/>
              <a:gd name="connsiteY2" fmla="*/ 815360 h 815360"/>
              <a:gd name="connsiteX0" fmla="*/ 0 w 3031291"/>
              <a:gd name="connsiteY0" fmla="*/ 0 h 803081"/>
              <a:gd name="connsiteX1" fmla="*/ 2617823 w 3031291"/>
              <a:gd name="connsiteY1" fmla="*/ 246490 h 803081"/>
              <a:gd name="connsiteX2" fmla="*/ 3031291 w 3031291"/>
              <a:gd name="connsiteY2" fmla="*/ 803081 h 803081"/>
              <a:gd name="connsiteX0" fmla="*/ 0 w 2913906"/>
              <a:gd name="connsiteY0" fmla="*/ 0 h 898497"/>
              <a:gd name="connsiteX1" fmla="*/ 2500438 w 2913906"/>
              <a:gd name="connsiteY1" fmla="*/ 341906 h 898497"/>
              <a:gd name="connsiteX2" fmla="*/ 2913906 w 2913906"/>
              <a:gd name="connsiteY2" fmla="*/ 898497 h 898497"/>
            </a:gdLst>
            <a:ahLst/>
            <a:cxnLst>
              <a:cxn ang="0">
                <a:pos x="connsiteX0" y="connsiteY0"/>
              </a:cxn>
              <a:cxn ang="0">
                <a:pos x="connsiteX1" y="connsiteY1"/>
              </a:cxn>
              <a:cxn ang="0">
                <a:pos x="connsiteX2" y="connsiteY2"/>
              </a:cxn>
            </a:cxnLst>
            <a:rect l="l" t="t" r="r" b="b"/>
            <a:pathLst>
              <a:path w="2913906" h="898497">
                <a:moveTo>
                  <a:pt x="0" y="0"/>
                </a:moveTo>
                <a:cubicBezTo>
                  <a:pt x="897692" y="190831"/>
                  <a:pt x="1707959" y="230587"/>
                  <a:pt x="2500438" y="341906"/>
                </a:cubicBezTo>
                <a:cubicBezTo>
                  <a:pt x="2754880" y="400215"/>
                  <a:pt x="2782709" y="669234"/>
                  <a:pt x="2913906" y="898497"/>
                </a:cubicBezTo>
              </a:path>
            </a:pathLst>
          </a:custGeom>
          <a:noFill/>
          <a:ln w="22225">
            <a:solidFill>
              <a:schemeClr val="accent3"/>
            </a:solidFill>
            <a:prstDash val="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Freeform 65">
            <a:extLst>
              <a:ext uri="{FF2B5EF4-FFF2-40B4-BE49-F238E27FC236}">
                <a16:creationId xmlns:a16="http://schemas.microsoft.com/office/drawing/2014/main" id="{69CB7862-DC7C-E92B-7151-076A88BC65E5}"/>
              </a:ext>
            </a:extLst>
          </p:cNvPr>
          <p:cNvSpPr/>
          <p:nvPr/>
        </p:nvSpPr>
        <p:spPr>
          <a:xfrm flipH="1">
            <a:off x="5497388" y="4043190"/>
            <a:ext cx="2840751" cy="593636"/>
          </a:xfrm>
          <a:custGeom>
            <a:avLst/>
            <a:gdLst>
              <a:gd name="connsiteX0" fmla="*/ 0 w 3053301"/>
              <a:gd name="connsiteY0" fmla="*/ 0 h 628153"/>
              <a:gd name="connsiteX1" fmla="*/ 2146852 w 3053301"/>
              <a:gd name="connsiteY1" fmla="*/ 39757 h 628153"/>
              <a:gd name="connsiteX2" fmla="*/ 2639833 w 3053301"/>
              <a:gd name="connsiteY2" fmla="*/ 71562 h 628153"/>
              <a:gd name="connsiteX3" fmla="*/ 3053301 w 3053301"/>
              <a:gd name="connsiteY3"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15881 h 644034"/>
              <a:gd name="connsiteX1" fmla="*/ 2639833 w 3053301"/>
              <a:gd name="connsiteY1" fmla="*/ 87443 h 644034"/>
              <a:gd name="connsiteX2" fmla="*/ 3053301 w 3053301"/>
              <a:gd name="connsiteY2" fmla="*/ 644034 h 644034"/>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0 h 628153"/>
              <a:gd name="connsiteX1" fmla="*/ 2639833 w 3053301"/>
              <a:gd name="connsiteY1" fmla="*/ 71562 h 628153"/>
              <a:gd name="connsiteX2" fmla="*/ 3053301 w 3053301"/>
              <a:gd name="connsiteY2" fmla="*/ 628153 h 628153"/>
              <a:gd name="connsiteX0" fmla="*/ 0 w 3053301"/>
              <a:gd name="connsiteY0" fmla="*/ 19380 h 647533"/>
              <a:gd name="connsiteX1" fmla="*/ 2639833 w 3053301"/>
              <a:gd name="connsiteY1" fmla="*/ 90942 h 647533"/>
              <a:gd name="connsiteX2" fmla="*/ 3053301 w 3053301"/>
              <a:gd name="connsiteY2" fmla="*/ 647533 h 647533"/>
              <a:gd name="connsiteX0" fmla="*/ 0 w 3053301"/>
              <a:gd name="connsiteY0" fmla="*/ 34696 h 662849"/>
              <a:gd name="connsiteX1" fmla="*/ 2639833 w 3053301"/>
              <a:gd name="connsiteY1" fmla="*/ 106258 h 662849"/>
              <a:gd name="connsiteX2" fmla="*/ 3053301 w 3053301"/>
              <a:gd name="connsiteY2" fmla="*/ 662849 h 662849"/>
              <a:gd name="connsiteX0" fmla="*/ 0 w 2893148"/>
              <a:gd name="connsiteY0" fmla="*/ 136524 h 597700"/>
              <a:gd name="connsiteX1" fmla="*/ 2479680 w 2893148"/>
              <a:gd name="connsiteY1" fmla="*/ 41109 h 597700"/>
              <a:gd name="connsiteX2" fmla="*/ 2893148 w 2893148"/>
              <a:gd name="connsiteY2" fmla="*/ 597700 h 597700"/>
              <a:gd name="connsiteX0" fmla="*/ 0 w 2893148"/>
              <a:gd name="connsiteY0" fmla="*/ 152106 h 613282"/>
              <a:gd name="connsiteX1" fmla="*/ 2479680 w 2893148"/>
              <a:gd name="connsiteY1" fmla="*/ 56691 h 613282"/>
              <a:gd name="connsiteX2" fmla="*/ 2893148 w 2893148"/>
              <a:gd name="connsiteY2" fmla="*/ 613282 h 613282"/>
              <a:gd name="connsiteX0" fmla="*/ 0 w 2725368"/>
              <a:gd name="connsiteY0" fmla="*/ 313653 h 583998"/>
              <a:gd name="connsiteX1" fmla="*/ 2311900 w 2725368"/>
              <a:gd name="connsiteY1" fmla="*/ 27407 h 583998"/>
              <a:gd name="connsiteX2" fmla="*/ 2725368 w 2725368"/>
              <a:gd name="connsiteY2" fmla="*/ 583998 h 583998"/>
              <a:gd name="connsiteX0" fmla="*/ 0 w 2725368"/>
              <a:gd name="connsiteY0" fmla="*/ 323446 h 593791"/>
              <a:gd name="connsiteX1" fmla="*/ 2311900 w 2725368"/>
              <a:gd name="connsiteY1" fmla="*/ 37200 h 593791"/>
              <a:gd name="connsiteX2" fmla="*/ 2725368 w 2725368"/>
              <a:gd name="connsiteY2" fmla="*/ 593791 h 593791"/>
            </a:gdLst>
            <a:ahLst/>
            <a:cxnLst>
              <a:cxn ang="0">
                <a:pos x="connsiteX0" y="connsiteY0"/>
              </a:cxn>
              <a:cxn ang="0">
                <a:pos x="connsiteX1" y="connsiteY1"/>
              </a:cxn>
              <a:cxn ang="0">
                <a:pos x="connsiteX2" y="connsiteY2"/>
              </a:cxn>
            </a:cxnLst>
            <a:rect l="l" t="t" r="r" b="b"/>
            <a:pathLst>
              <a:path w="2725368" h="593791">
                <a:moveTo>
                  <a:pt x="0" y="323446"/>
                </a:moveTo>
                <a:cubicBezTo>
                  <a:pt x="820558" y="76955"/>
                  <a:pt x="1519421" y="-74119"/>
                  <a:pt x="2311900" y="37200"/>
                </a:cubicBezTo>
                <a:cubicBezTo>
                  <a:pt x="2566342" y="95509"/>
                  <a:pt x="2594171" y="364528"/>
                  <a:pt x="2725368" y="593791"/>
                </a:cubicBezTo>
              </a:path>
            </a:pathLst>
          </a:custGeom>
          <a:noFill/>
          <a:ln w="22225">
            <a:solidFill>
              <a:schemeClr val="accent3"/>
            </a:solidFill>
            <a:prstDash val="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9" name="Straight Arrow Connector 168">
            <a:extLst>
              <a:ext uri="{FF2B5EF4-FFF2-40B4-BE49-F238E27FC236}">
                <a16:creationId xmlns:a16="http://schemas.microsoft.com/office/drawing/2014/main" id="{42515AA8-6A24-2B52-E819-4AE5B7186907}"/>
              </a:ext>
            </a:extLst>
          </p:cNvPr>
          <p:cNvCxnSpPr>
            <a:cxnSpLocks/>
          </p:cNvCxnSpPr>
          <p:nvPr/>
        </p:nvCxnSpPr>
        <p:spPr>
          <a:xfrm flipH="1">
            <a:off x="1898480" y="2773122"/>
            <a:ext cx="3469274" cy="877487"/>
          </a:xfrm>
          <a:prstGeom prst="straightConnector1">
            <a:avLst/>
          </a:prstGeom>
          <a:ln w="63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9EFDBC2B-3E2C-0B31-1713-7A69D6AFD4D0}"/>
              </a:ext>
            </a:extLst>
          </p:cNvPr>
          <p:cNvCxnSpPr>
            <a:cxnSpLocks/>
          </p:cNvCxnSpPr>
          <p:nvPr/>
        </p:nvCxnSpPr>
        <p:spPr>
          <a:xfrm>
            <a:off x="6450952" y="2708037"/>
            <a:ext cx="2066844" cy="572844"/>
          </a:xfrm>
          <a:prstGeom prst="straightConnector1">
            <a:avLst/>
          </a:prstGeom>
          <a:ln w="63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E831E5EC-AC26-12DE-18E7-839A4DDA9A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497" y="2245310"/>
            <a:ext cx="878227" cy="3311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bpf · GitHub Topics · GitHub">
            <a:extLst>
              <a:ext uri="{FF2B5EF4-FFF2-40B4-BE49-F238E27FC236}">
                <a16:creationId xmlns:a16="http://schemas.microsoft.com/office/drawing/2014/main" id="{8B452FD2-CE71-0C82-3252-A8E195049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361" y="3171460"/>
            <a:ext cx="328932" cy="32893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B72DC06D-A15E-7FBA-F536-0957CDB4B394}"/>
              </a:ext>
            </a:extLst>
          </p:cNvPr>
          <p:cNvPicPr>
            <a:picLocks noChangeAspect="1"/>
          </p:cNvPicPr>
          <p:nvPr/>
        </p:nvPicPr>
        <p:blipFill>
          <a:blip r:embed="rId6"/>
          <a:stretch>
            <a:fillRect/>
          </a:stretch>
        </p:blipFill>
        <p:spPr>
          <a:xfrm>
            <a:off x="1088348" y="3520306"/>
            <a:ext cx="205861" cy="382108"/>
          </a:xfrm>
          <a:prstGeom prst="rect">
            <a:avLst/>
          </a:prstGeom>
        </p:spPr>
      </p:pic>
      <p:pic>
        <p:nvPicPr>
          <p:cNvPr id="46" name="Graphic 45" descr="Internet Of Things outline">
            <a:extLst>
              <a:ext uri="{FF2B5EF4-FFF2-40B4-BE49-F238E27FC236}">
                <a16:creationId xmlns:a16="http://schemas.microsoft.com/office/drawing/2014/main" id="{C401484C-68C0-DA84-DE7A-697E7E9576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1773" y="4068028"/>
            <a:ext cx="464296" cy="464296"/>
          </a:xfrm>
          <a:prstGeom prst="rect">
            <a:avLst/>
          </a:prstGeom>
        </p:spPr>
      </p:pic>
      <p:pic>
        <p:nvPicPr>
          <p:cNvPr id="47" name="Picture 4" descr="ebpf · GitHub Topics · GitHub">
            <a:extLst>
              <a:ext uri="{FF2B5EF4-FFF2-40B4-BE49-F238E27FC236}">
                <a16:creationId xmlns:a16="http://schemas.microsoft.com/office/drawing/2014/main" id="{FA9CCF7F-C4D3-3F97-EDA1-F316FB61B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7468" y="3530744"/>
            <a:ext cx="328932" cy="32893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ebpf · GitHub Topics · GitHub">
            <a:extLst>
              <a:ext uri="{FF2B5EF4-FFF2-40B4-BE49-F238E27FC236}">
                <a16:creationId xmlns:a16="http://schemas.microsoft.com/office/drawing/2014/main" id="{4F3BBCE0-C4E9-3C28-EFCC-7BE871453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802" y="4038725"/>
            <a:ext cx="328932" cy="32893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ebpf · GitHub Topics · GitHub">
            <a:extLst>
              <a:ext uri="{FF2B5EF4-FFF2-40B4-BE49-F238E27FC236}">
                <a16:creationId xmlns:a16="http://schemas.microsoft.com/office/drawing/2014/main" id="{78519061-46A2-BD61-EB90-FF1EFF7DD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2681" y="3918175"/>
            <a:ext cx="328932" cy="32893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ebpf · GitHub Topics · GitHub">
            <a:extLst>
              <a:ext uri="{FF2B5EF4-FFF2-40B4-BE49-F238E27FC236}">
                <a16:creationId xmlns:a16="http://schemas.microsoft.com/office/drawing/2014/main" id="{13C4D653-28BD-B0AB-695E-2AFB90446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6710" y="3234118"/>
            <a:ext cx="328932" cy="32893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4" descr="ebpf · GitHub Topics · GitHub">
            <a:extLst>
              <a:ext uri="{FF2B5EF4-FFF2-40B4-BE49-F238E27FC236}">
                <a16:creationId xmlns:a16="http://schemas.microsoft.com/office/drawing/2014/main" id="{21FE40A8-4FAD-E950-5A89-37E2007CD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0179" y="4732507"/>
            <a:ext cx="328932" cy="328932"/>
          </a:xfrm>
          <a:prstGeom prst="rect">
            <a:avLst/>
          </a:prstGeom>
          <a:noFill/>
          <a:extLst>
            <a:ext uri="{909E8E84-426E-40DD-AFC4-6F175D3DCCD1}">
              <a14:hiddenFill xmlns:a14="http://schemas.microsoft.com/office/drawing/2010/main">
                <a:solidFill>
                  <a:srgbClr val="FFFFFF"/>
                </a:solidFill>
              </a14:hiddenFill>
            </a:ext>
          </a:extLst>
        </p:spPr>
      </p:pic>
      <p:sp>
        <p:nvSpPr>
          <p:cNvPr id="77" name="Cloud 58">
            <a:extLst>
              <a:ext uri="{FF2B5EF4-FFF2-40B4-BE49-F238E27FC236}">
                <a16:creationId xmlns:a16="http://schemas.microsoft.com/office/drawing/2014/main" id="{4FB29491-D818-0261-2BF5-33AC1A39C3C7}"/>
              </a:ext>
            </a:extLst>
          </p:cNvPr>
          <p:cNvSpPr/>
          <p:nvPr/>
        </p:nvSpPr>
        <p:spPr>
          <a:xfrm rot="11300593">
            <a:off x="9065168" y="2482375"/>
            <a:ext cx="1887492" cy="1114401"/>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41834 w 43256"/>
              <a:gd name="connsiteY8" fmla="*/ 15213 h 43219"/>
              <a:gd name="connsiteX9" fmla="*/ 40386 w 43256"/>
              <a:gd name="connsiteY9" fmla="*/ 17889 h 43219"/>
              <a:gd name="connsiteX10" fmla="*/ 38360 w 43256"/>
              <a:gd name="connsiteY10" fmla="*/ 5285 h 43219"/>
              <a:gd name="connsiteX11" fmla="*/ 38436 w 43256"/>
              <a:gd name="connsiteY11" fmla="*/ 6549 h 43219"/>
              <a:gd name="connsiteX12" fmla="*/ 29114 w 43256"/>
              <a:gd name="connsiteY12" fmla="*/ 3811 h 43219"/>
              <a:gd name="connsiteX13" fmla="*/ 29856 w 43256"/>
              <a:gd name="connsiteY13" fmla="*/ 2199 h 43219"/>
              <a:gd name="connsiteX14" fmla="*/ 22177 w 43256"/>
              <a:gd name="connsiteY14" fmla="*/ 4579 h 43219"/>
              <a:gd name="connsiteX15" fmla="*/ 22536 w 43256"/>
              <a:gd name="connsiteY15" fmla="*/ 3189 h 43219"/>
              <a:gd name="connsiteX16" fmla="*/ 14036 w 43256"/>
              <a:gd name="connsiteY16" fmla="*/ 5051 h 43219"/>
              <a:gd name="connsiteX17" fmla="*/ 15336 w 43256"/>
              <a:gd name="connsiteY17" fmla="*/ 6399 h 43219"/>
              <a:gd name="connsiteX18" fmla="*/ 4163 w 43256"/>
              <a:gd name="connsiteY18" fmla="*/ 15648 h 43219"/>
              <a:gd name="connsiteX19" fmla="*/ 3936 w 43256"/>
              <a:gd name="connsiteY19"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43256" h="43219"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734" y="35897"/>
                  <a:pt x="28596" y="3651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chemeClr val="accent4">
              <a:lumMod val="40000"/>
              <a:lumOff val="60000"/>
            </a:schemeClr>
          </a:solidFill>
          <a:ln w="9525">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lstStyle/>
          <a:p>
            <a:pPr algn="ctr" defTabSz="609376">
              <a:defRPr/>
            </a:pPr>
            <a:endParaRPr lang="en-US" sz="1799" dirty="0">
              <a:solidFill>
                <a:srgbClr val="414244"/>
              </a:solidFill>
              <a:latin typeface="CiscoSansTT Light"/>
            </a:endParaRPr>
          </a:p>
        </p:txBody>
      </p:sp>
      <p:pic>
        <p:nvPicPr>
          <p:cNvPr id="83" name="Picture 4" descr="ebpf · GitHub Topics · GitHub">
            <a:extLst>
              <a:ext uri="{FF2B5EF4-FFF2-40B4-BE49-F238E27FC236}">
                <a16:creationId xmlns:a16="http://schemas.microsoft.com/office/drawing/2014/main" id="{D8D8EB60-6F5A-2F40-6D7C-0FD467263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8334" y="2844580"/>
            <a:ext cx="230606" cy="230606"/>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descr="ebpf · GitHub Topics · GitHub">
            <a:extLst>
              <a:ext uri="{FF2B5EF4-FFF2-40B4-BE49-F238E27FC236}">
                <a16:creationId xmlns:a16="http://schemas.microsoft.com/office/drawing/2014/main" id="{BF103754-6165-167B-6BFB-7760DC86B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0197" y="3125497"/>
            <a:ext cx="230606" cy="23060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descr="ebpf · GitHub Topics · GitHub">
            <a:extLst>
              <a:ext uri="{FF2B5EF4-FFF2-40B4-BE49-F238E27FC236}">
                <a16:creationId xmlns:a16="http://schemas.microsoft.com/office/drawing/2014/main" id="{D84D76F5-D4F7-7048-2F12-4A6129661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407" y="3050264"/>
            <a:ext cx="230606" cy="230606"/>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ebpf · GitHub Topics · GitHub">
            <a:extLst>
              <a:ext uri="{FF2B5EF4-FFF2-40B4-BE49-F238E27FC236}">
                <a16:creationId xmlns:a16="http://schemas.microsoft.com/office/drawing/2014/main" id="{D865BE33-03FD-42E6-6062-7A4DC01DB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4350" y="2768009"/>
            <a:ext cx="230606" cy="230606"/>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B2DE837F-4320-2D87-1CC7-84D68CF205FC}"/>
              </a:ext>
            </a:extLst>
          </p:cNvPr>
          <p:cNvSpPr txBox="1"/>
          <p:nvPr/>
        </p:nvSpPr>
        <p:spPr>
          <a:xfrm>
            <a:off x="9967767" y="2818673"/>
            <a:ext cx="863170" cy="461545"/>
          </a:xfrm>
          <a:prstGeom prst="rect">
            <a:avLst/>
          </a:prstGeom>
          <a:noFill/>
        </p:spPr>
        <p:txBody>
          <a:bodyPr wrap="square" rtlCol="0">
            <a:spAutoFit/>
          </a:bodyPr>
          <a:lstStyle/>
          <a:p>
            <a:pPr algn="ctr" defTabSz="914126" fontAlgn="auto">
              <a:spcBef>
                <a:spcPts val="0"/>
              </a:spcBef>
              <a:spcAft>
                <a:spcPts val="0"/>
              </a:spcAft>
              <a:defRPr/>
            </a:pPr>
            <a:r>
              <a:rPr lang="en-US" sz="1200" dirty="0">
                <a:solidFill>
                  <a:schemeClr val="accent1">
                    <a:lumMod val="50000"/>
                  </a:schemeClr>
                </a:solidFill>
                <a:latin typeface="CiscoSans" panose="020B0503020201020303" pitchFamily="34" charset="0"/>
              </a:rPr>
              <a:t>Public Cloud</a:t>
            </a:r>
            <a:endParaRPr lang="en-US" sz="1200" dirty="0">
              <a:solidFill>
                <a:schemeClr val="accent1">
                  <a:lumMod val="50000"/>
                </a:schemeClr>
              </a:solidFill>
              <a:latin typeface="CiscoSans" panose="020B0503020201020303" pitchFamily="34" charset="0"/>
              <a:ea typeface="+mn-ea"/>
              <a:cs typeface="+mn-cs"/>
            </a:endParaRPr>
          </a:p>
        </p:txBody>
      </p:sp>
      <p:sp>
        <p:nvSpPr>
          <p:cNvPr id="88" name="TextBox 87">
            <a:extLst>
              <a:ext uri="{FF2B5EF4-FFF2-40B4-BE49-F238E27FC236}">
                <a16:creationId xmlns:a16="http://schemas.microsoft.com/office/drawing/2014/main" id="{1E652EDF-2344-B690-C573-FBB5FF647FDA}"/>
              </a:ext>
            </a:extLst>
          </p:cNvPr>
          <p:cNvSpPr txBox="1"/>
          <p:nvPr/>
        </p:nvSpPr>
        <p:spPr>
          <a:xfrm>
            <a:off x="5183517" y="1770512"/>
            <a:ext cx="1343561" cy="430775"/>
          </a:xfrm>
          <a:prstGeom prst="rect">
            <a:avLst/>
          </a:prstGeom>
          <a:noFill/>
        </p:spPr>
        <p:txBody>
          <a:bodyPr wrap="square" rtlCol="0">
            <a:spAutoFit/>
          </a:bodyPr>
          <a:lstStyle/>
          <a:p>
            <a:pPr algn="ctr" defTabSz="914126" fontAlgn="auto">
              <a:spcBef>
                <a:spcPts val="0"/>
              </a:spcBef>
              <a:spcAft>
                <a:spcPts val="0"/>
              </a:spcAft>
              <a:defRPr/>
            </a:pPr>
            <a:r>
              <a:rPr lang="en-US" sz="1100" dirty="0">
                <a:solidFill>
                  <a:schemeClr val="accent1">
                    <a:lumMod val="50000"/>
                  </a:schemeClr>
                </a:solidFill>
                <a:latin typeface="CiscoSans" panose="020B0503020201020303" pitchFamily="34" charset="0"/>
              </a:rPr>
              <a:t>Policy Plane </a:t>
            </a:r>
            <a:r>
              <a:rPr lang="en-US" sz="1100" dirty="0">
                <a:solidFill>
                  <a:schemeClr val="accent1">
                    <a:lumMod val="50000"/>
                  </a:schemeClr>
                </a:solidFill>
                <a:latin typeface="CiscoSans" panose="020B0503020201020303" pitchFamily="34" charset="0"/>
                <a:ea typeface="+mn-ea"/>
                <a:cs typeface="+mn-cs"/>
              </a:rPr>
              <a:t>Control Elements</a:t>
            </a:r>
          </a:p>
        </p:txBody>
      </p:sp>
      <p:sp>
        <p:nvSpPr>
          <p:cNvPr id="51" name="Title 1">
            <a:extLst>
              <a:ext uri="{FF2B5EF4-FFF2-40B4-BE49-F238E27FC236}">
                <a16:creationId xmlns:a16="http://schemas.microsoft.com/office/drawing/2014/main" id="{6E87A73B-9B1B-1E73-0CEB-FB7A5BBE90F1}"/>
              </a:ext>
            </a:extLst>
          </p:cNvPr>
          <p:cNvSpPr>
            <a:spLocks noGrp="1"/>
          </p:cNvSpPr>
          <p:nvPr>
            <p:ph type="title"/>
          </p:nvPr>
        </p:nvSpPr>
        <p:spPr>
          <a:xfrm>
            <a:off x="400775" y="346557"/>
            <a:ext cx="6050177" cy="975529"/>
          </a:xfrm>
        </p:spPr>
        <p:txBody>
          <a:bodyPr vert="horz" wrap="square" lIns="121867" tIns="60933" rIns="121867" bIns="60933" numCol="1" anchor="ctr" anchorCtr="0" compatLnSpc="1">
            <a:prstTxWarp prst="textNoShape">
              <a:avLst/>
            </a:prstTxWarp>
            <a:normAutofit/>
          </a:bodyPr>
          <a:lstStyle/>
          <a:p>
            <a:r>
              <a:rPr lang="en-GB" sz="4399" b="1" dirty="0">
                <a:solidFill>
                  <a:schemeClr val="tx2">
                    <a:lumMod val="75000"/>
                  </a:schemeClr>
                </a:solidFill>
                <a:cs typeface="CiscoSansTT Thin"/>
              </a:rPr>
              <a:t>eBPF on Everything!</a:t>
            </a:r>
          </a:p>
        </p:txBody>
      </p:sp>
      <p:sp>
        <p:nvSpPr>
          <p:cNvPr id="55" name="TextBox 54">
            <a:extLst>
              <a:ext uri="{FF2B5EF4-FFF2-40B4-BE49-F238E27FC236}">
                <a16:creationId xmlns:a16="http://schemas.microsoft.com/office/drawing/2014/main" id="{E0D214DF-17F0-A662-637F-4F48AECA07D8}"/>
              </a:ext>
            </a:extLst>
          </p:cNvPr>
          <p:cNvSpPr txBox="1"/>
          <p:nvPr/>
        </p:nvSpPr>
        <p:spPr>
          <a:xfrm>
            <a:off x="4588466" y="6003757"/>
            <a:ext cx="7268968" cy="307697"/>
          </a:xfrm>
          <a:prstGeom prst="rect">
            <a:avLst/>
          </a:prstGeom>
          <a:noFill/>
        </p:spPr>
        <p:txBody>
          <a:bodyPr wrap="square">
            <a:spAutoFit/>
          </a:bodyPr>
          <a:lstStyle/>
          <a:p>
            <a:r>
              <a:rPr lang="en-US" sz="1400" dirty="0">
                <a:solidFill>
                  <a:schemeClr val="accent2">
                    <a:lumMod val="75000"/>
                  </a:schemeClr>
                </a:solidFill>
                <a:hlinkClick r:id="rId9">
                  <a:extLst>
                    <a:ext uri="{A12FA001-AC4F-418D-AE19-62706E023703}">
                      <ahyp:hlinkClr xmlns:ahyp="http://schemas.microsoft.com/office/drawing/2018/hyperlinkcolor" val="tx"/>
                    </a:ext>
                  </a:extLst>
                </a:hlinkClick>
              </a:rPr>
              <a:t>See also: </a:t>
            </a:r>
            <a:r>
              <a:rPr lang="en-US" sz="1400" dirty="0">
                <a:solidFill>
                  <a:srgbClr val="0050AE"/>
                </a:solidFill>
                <a:hlinkClick r:id="rId9">
                  <a:extLst>
                    <a:ext uri="{A12FA001-AC4F-418D-AE19-62706E023703}">
                      <ahyp:hlinkClr xmlns:ahyp="http://schemas.microsoft.com/office/drawing/2018/hyperlinkcolor" val="tx"/>
                    </a:ext>
                  </a:extLst>
                </a:hlinkClick>
              </a:rPr>
              <a:t>https://isovalent.com/blog/post/networking-and-ebpf-predictions-for-2024/</a:t>
            </a:r>
            <a:endParaRPr lang="en-US" sz="1400" dirty="0"/>
          </a:p>
        </p:txBody>
      </p:sp>
      <p:pic>
        <p:nvPicPr>
          <p:cNvPr id="49" name="Picture 48">
            <a:extLst>
              <a:ext uri="{FF2B5EF4-FFF2-40B4-BE49-F238E27FC236}">
                <a16:creationId xmlns:a16="http://schemas.microsoft.com/office/drawing/2014/main" id="{4ACEEE19-AEE3-5CF0-0D94-37E3E9A5B202}"/>
              </a:ext>
            </a:extLst>
          </p:cNvPr>
          <p:cNvPicPr>
            <a:picLocks noChangeAspect="1"/>
          </p:cNvPicPr>
          <p:nvPr/>
        </p:nvPicPr>
        <p:blipFill>
          <a:blip r:embed="rId10"/>
          <a:stretch>
            <a:fillRect/>
          </a:stretch>
        </p:blipFill>
        <p:spPr>
          <a:xfrm>
            <a:off x="9056513" y="301951"/>
            <a:ext cx="1199726" cy="1299125"/>
          </a:xfrm>
          <a:prstGeom prst="rect">
            <a:avLst/>
          </a:prstGeom>
        </p:spPr>
      </p:pic>
      <p:pic>
        <p:nvPicPr>
          <p:cNvPr id="52" name="Graphic 51" descr="Satellite outline">
            <a:extLst>
              <a:ext uri="{FF2B5EF4-FFF2-40B4-BE49-F238E27FC236}">
                <a16:creationId xmlns:a16="http://schemas.microsoft.com/office/drawing/2014/main" id="{25FB76EE-3DA9-685C-7B4C-5D2419125B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70265" y="1904502"/>
            <a:ext cx="753761" cy="753761"/>
          </a:xfrm>
          <a:prstGeom prst="rect">
            <a:avLst/>
          </a:prstGeom>
        </p:spPr>
      </p:pic>
      <p:pic>
        <p:nvPicPr>
          <p:cNvPr id="57" name="Picture 4" descr="ebpf · GitHub Topics · GitHub">
            <a:extLst>
              <a:ext uri="{FF2B5EF4-FFF2-40B4-BE49-F238E27FC236}">
                <a16:creationId xmlns:a16="http://schemas.microsoft.com/office/drawing/2014/main" id="{B9A9C75E-256B-F579-BD0C-E0CA40BCF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216" y="2138845"/>
            <a:ext cx="230606" cy="230606"/>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a:extLst>
              <a:ext uri="{FF2B5EF4-FFF2-40B4-BE49-F238E27FC236}">
                <a16:creationId xmlns:a16="http://schemas.microsoft.com/office/drawing/2014/main" id="{8693DE7F-EBAA-92CB-A8FC-49CF6B74C449}"/>
              </a:ext>
            </a:extLst>
          </p:cNvPr>
          <p:cNvCxnSpPr>
            <a:cxnSpLocks/>
          </p:cNvCxnSpPr>
          <p:nvPr/>
        </p:nvCxnSpPr>
        <p:spPr>
          <a:xfrm flipH="1" flipV="1">
            <a:off x="3621620" y="2509311"/>
            <a:ext cx="1558530" cy="111153"/>
          </a:xfrm>
          <a:prstGeom prst="straightConnector1">
            <a:avLst/>
          </a:prstGeom>
          <a:ln w="63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E9697F3-7E76-E3DB-026C-4B97C8A6580E}"/>
              </a:ext>
            </a:extLst>
          </p:cNvPr>
          <p:cNvCxnSpPr>
            <a:cxnSpLocks/>
          </p:cNvCxnSpPr>
          <p:nvPr/>
        </p:nvCxnSpPr>
        <p:spPr>
          <a:xfrm flipV="1">
            <a:off x="6502355" y="2215115"/>
            <a:ext cx="1219245" cy="278383"/>
          </a:xfrm>
          <a:prstGeom prst="straightConnector1">
            <a:avLst/>
          </a:prstGeom>
          <a:ln w="63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0" name="Picture 2" descr="Hyperdrive, millenium falcon, space ship, spacecraft, star wars, starwars  icon - Download on Iconfinder">
            <a:extLst>
              <a:ext uri="{FF2B5EF4-FFF2-40B4-BE49-F238E27FC236}">
                <a16:creationId xmlns:a16="http://schemas.microsoft.com/office/drawing/2014/main" id="{6A95965D-B671-AA37-7CEE-9B53EC6BD7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7717653">
            <a:off x="7588601" y="1478472"/>
            <a:ext cx="1004466" cy="1004466"/>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descr="ebpf · GitHub Topics · GitHub">
            <a:extLst>
              <a:ext uri="{FF2B5EF4-FFF2-40B4-BE49-F238E27FC236}">
                <a16:creationId xmlns:a16="http://schemas.microsoft.com/office/drawing/2014/main" id="{1B4F108E-0DAB-386D-9B89-DF4061B9E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598" y="1848970"/>
            <a:ext cx="230606" cy="23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46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47D8B-98A9-4650-6EAC-7A34FCE94CE5}"/>
            </a:ext>
          </a:extLst>
        </p:cNvPr>
        <p:cNvGrpSpPr/>
        <p:nvPr/>
      </p:nvGrpSpPr>
      <p:grpSpPr>
        <a:xfrm>
          <a:off x="0" y="0"/>
          <a:ext cx="0" cy="0"/>
          <a:chOff x="0" y="0"/>
          <a:chExt cx="0" cy="0"/>
        </a:xfrm>
      </p:grpSpPr>
      <p:sp>
        <p:nvSpPr>
          <p:cNvPr id="12" name="Rounded Rectangle 11">
            <a:extLst>
              <a:ext uri="{FF2B5EF4-FFF2-40B4-BE49-F238E27FC236}">
                <a16:creationId xmlns:a16="http://schemas.microsoft.com/office/drawing/2014/main" id="{E26A8539-88A5-D456-76AA-E526A648789B}"/>
              </a:ext>
            </a:extLst>
          </p:cNvPr>
          <p:cNvSpPr/>
          <p:nvPr/>
        </p:nvSpPr>
        <p:spPr>
          <a:xfrm>
            <a:off x="8450470" y="3153962"/>
            <a:ext cx="512960" cy="430776"/>
          </a:xfrm>
          <a:prstGeom prst="roundRect">
            <a:avLst>
              <a:gd name="adj" fmla="val 6039"/>
            </a:avLst>
          </a:prstGeom>
          <a:solidFill>
            <a:schemeClr val="accent4">
              <a:lumMod val="40000"/>
              <a:lumOff val="60000"/>
            </a:schemeClr>
          </a:solidFill>
          <a:ln w="9525">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auto">
              <a:spcBef>
                <a:spcPts val="0"/>
              </a:spcBef>
              <a:spcAft>
                <a:spcPts val="0"/>
              </a:spcAft>
              <a:defRPr/>
            </a:pPr>
            <a:endParaRPr lang="en-US" sz="1400" dirty="0">
              <a:solidFill>
                <a:srgbClr val="005073"/>
              </a:solidFill>
              <a:latin typeface="CiscoSansTT ExtraLight"/>
            </a:endParaRPr>
          </a:p>
        </p:txBody>
      </p:sp>
      <p:sp>
        <p:nvSpPr>
          <p:cNvPr id="2" name="Text Placeholder 1">
            <a:extLst>
              <a:ext uri="{FF2B5EF4-FFF2-40B4-BE49-F238E27FC236}">
                <a16:creationId xmlns:a16="http://schemas.microsoft.com/office/drawing/2014/main" id="{A02CBE68-9FF2-B856-9EB1-016290ED107D}"/>
              </a:ext>
            </a:extLst>
          </p:cNvPr>
          <p:cNvSpPr>
            <a:spLocks noGrp="1"/>
          </p:cNvSpPr>
          <p:nvPr>
            <p:ph type="body" sz="quarter" idx="10"/>
          </p:nvPr>
        </p:nvSpPr>
        <p:spPr>
          <a:xfrm>
            <a:off x="711013" y="1131204"/>
            <a:ext cx="9824041" cy="4783209"/>
          </a:xfrm>
        </p:spPr>
        <p:txBody>
          <a:bodyPr/>
          <a:lstStyle/>
          <a:p>
            <a:pPr marL="76181" indent="0">
              <a:buNone/>
            </a:pPr>
            <a:r>
              <a:rPr lang="en-US" sz="2000" b="1" dirty="0">
                <a:solidFill>
                  <a:schemeClr val="accent3">
                    <a:lumMod val="50000"/>
                  </a:schemeClr>
                </a:solidFill>
              </a:rPr>
              <a:t>Cilium + eBPF as a Universal SDN for Controlling and Executing Network Policy:</a:t>
            </a:r>
          </a:p>
          <a:p>
            <a:pPr>
              <a:spcBef>
                <a:spcPts val="1700"/>
              </a:spcBef>
            </a:pPr>
            <a:r>
              <a:rPr lang="en-US" sz="1800" dirty="0">
                <a:solidFill>
                  <a:schemeClr val="bg2"/>
                </a:solidFill>
              </a:rPr>
              <a:t>Security (all the firewalling, including L7 FW)</a:t>
            </a:r>
          </a:p>
          <a:p>
            <a:r>
              <a:rPr lang="en-US" sz="1800" dirty="0">
                <a:solidFill>
                  <a:schemeClr val="bg2"/>
                </a:solidFill>
              </a:rPr>
              <a:t>Load Balancing, Proxying, http/https/TLS ingress (no more F5)</a:t>
            </a:r>
          </a:p>
          <a:p>
            <a:r>
              <a:rPr lang="en-US" sz="1800" dirty="0">
                <a:solidFill>
                  <a:schemeClr val="bg2"/>
                </a:solidFill>
              </a:rPr>
              <a:t>Egress GW for cluster segments (VPC-style network gateways)</a:t>
            </a:r>
          </a:p>
          <a:p>
            <a:r>
              <a:rPr lang="en-US" sz="1800" dirty="0">
                <a:solidFill>
                  <a:schemeClr val="bg2"/>
                </a:solidFill>
              </a:rPr>
              <a:t>Service Mesh</a:t>
            </a:r>
          </a:p>
          <a:p>
            <a:r>
              <a:rPr lang="en-US" sz="1800" dirty="0">
                <a:solidFill>
                  <a:schemeClr val="bg2"/>
                </a:solidFill>
              </a:rPr>
              <a:t>BGP, SRv6, and SRv6-TE and Service Chaining…Someday</a:t>
            </a:r>
          </a:p>
          <a:p>
            <a:r>
              <a:rPr lang="en-US" sz="1800" dirty="0">
                <a:solidFill>
                  <a:schemeClr val="bg2"/>
                </a:solidFill>
              </a:rPr>
              <a:t>Encryption</a:t>
            </a:r>
          </a:p>
          <a:p>
            <a:r>
              <a:rPr lang="en-US" sz="1800" dirty="0">
                <a:solidFill>
                  <a:schemeClr val="bg2"/>
                </a:solidFill>
              </a:rPr>
              <a:t>TCP Optimization</a:t>
            </a:r>
          </a:p>
          <a:p>
            <a:r>
              <a:rPr lang="en-US" sz="1800" dirty="0">
                <a:solidFill>
                  <a:schemeClr val="bg2"/>
                </a:solidFill>
              </a:rPr>
              <a:t>Other workload traffic policy like QOS</a:t>
            </a:r>
          </a:p>
          <a:p>
            <a:r>
              <a:rPr lang="en-US" sz="1800" dirty="0">
                <a:solidFill>
                  <a:schemeClr val="bg2"/>
                </a:solidFill>
              </a:rPr>
              <a:t>And it </a:t>
            </a:r>
            <a:r>
              <a:rPr lang="en-US" sz="1800" i="1" dirty="0">
                <a:solidFill>
                  <a:schemeClr val="bg2"/>
                </a:solidFill>
              </a:rPr>
              <a:t>“will be Applicable outside K8s, a distributed dataplane for the broader industry”</a:t>
            </a:r>
          </a:p>
        </p:txBody>
      </p:sp>
      <p:sp>
        <p:nvSpPr>
          <p:cNvPr id="4" name="Title 3">
            <a:extLst>
              <a:ext uri="{FF2B5EF4-FFF2-40B4-BE49-F238E27FC236}">
                <a16:creationId xmlns:a16="http://schemas.microsoft.com/office/drawing/2014/main" id="{99677828-B30C-FB89-3A93-F11B0CA6EDAD}"/>
              </a:ext>
            </a:extLst>
          </p:cNvPr>
          <p:cNvSpPr>
            <a:spLocks noGrp="1"/>
          </p:cNvSpPr>
          <p:nvPr>
            <p:ph type="title"/>
          </p:nvPr>
        </p:nvSpPr>
        <p:spPr>
          <a:xfrm>
            <a:off x="711013" y="341313"/>
            <a:ext cx="10689803"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67" tIns="60933" rIns="121867" bIns="60933" numCol="1" anchor="ctr" anchorCtr="0" compatLnSpc="1">
            <a:prstTxWarp prst="textNoShape">
              <a:avLst/>
            </a:prstTxWarp>
            <a:normAutofit/>
          </a:bodyPr>
          <a:lstStyle/>
          <a:p>
            <a:r>
              <a:rPr lang="en-US" sz="4399" b="1" dirty="0">
                <a:solidFill>
                  <a:schemeClr val="tx2">
                    <a:lumMod val="75000"/>
                  </a:schemeClr>
                </a:solidFill>
                <a:cs typeface="CiscoSansTT Thin"/>
              </a:rPr>
              <a:t>Cilium: A Universal SDN Policy Engine</a:t>
            </a:r>
          </a:p>
        </p:txBody>
      </p:sp>
      <p:pic>
        <p:nvPicPr>
          <p:cNvPr id="7" name="Picture 4" descr="ebpf · GitHub Topics · GitHub">
            <a:extLst>
              <a:ext uri="{FF2B5EF4-FFF2-40B4-BE49-F238E27FC236}">
                <a16:creationId xmlns:a16="http://schemas.microsoft.com/office/drawing/2014/main" id="{BFFB095F-0562-355D-8324-987F0711A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2484" y="3198838"/>
            <a:ext cx="328932" cy="3289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9D78ACB-7268-9F13-546A-06F878B9A7E9}"/>
              </a:ext>
            </a:extLst>
          </p:cNvPr>
          <p:cNvSpPr txBox="1"/>
          <p:nvPr/>
        </p:nvSpPr>
        <p:spPr>
          <a:xfrm>
            <a:off x="8175099" y="4227700"/>
            <a:ext cx="2031023" cy="430887"/>
          </a:xfrm>
          <a:prstGeom prst="rect">
            <a:avLst/>
          </a:prstGeom>
          <a:noFill/>
        </p:spPr>
        <p:txBody>
          <a:bodyPr wrap="square" rtlCol="0">
            <a:spAutoFit/>
          </a:bodyPr>
          <a:lstStyle/>
          <a:p>
            <a:pPr algn="ctr" defTabSz="914126" fontAlgn="auto">
              <a:spcBef>
                <a:spcPts val="0"/>
              </a:spcBef>
              <a:spcAft>
                <a:spcPts val="0"/>
              </a:spcAft>
              <a:defRPr/>
            </a:pPr>
            <a:r>
              <a:rPr lang="en-US" sz="1100" dirty="0">
                <a:solidFill>
                  <a:schemeClr val="accent1">
                    <a:lumMod val="50000"/>
                  </a:schemeClr>
                </a:solidFill>
                <a:latin typeface="CiscoSans" panose="020B0503020201020303" pitchFamily="34" charset="0"/>
                <a:ea typeface="+mn-ea"/>
                <a:cs typeface="+mn-cs"/>
              </a:rPr>
              <a:t>Distributed Policy Execution </a:t>
            </a:r>
          </a:p>
          <a:p>
            <a:pPr algn="ctr" defTabSz="914126" fontAlgn="auto">
              <a:spcBef>
                <a:spcPts val="0"/>
              </a:spcBef>
              <a:spcAft>
                <a:spcPts val="0"/>
              </a:spcAft>
              <a:defRPr/>
            </a:pPr>
            <a:r>
              <a:rPr lang="en-US" sz="1100" dirty="0">
                <a:solidFill>
                  <a:schemeClr val="accent1">
                    <a:lumMod val="50000"/>
                  </a:schemeClr>
                </a:solidFill>
                <a:latin typeface="CiscoSans" panose="020B0503020201020303" pitchFamily="34" charset="0"/>
                <a:ea typeface="+mn-ea"/>
                <a:cs typeface="+mn-cs"/>
              </a:rPr>
              <a:t>Data Planes</a:t>
            </a:r>
          </a:p>
        </p:txBody>
      </p:sp>
      <p:sp>
        <p:nvSpPr>
          <p:cNvPr id="9" name="Rounded Rectangle 8">
            <a:extLst>
              <a:ext uri="{FF2B5EF4-FFF2-40B4-BE49-F238E27FC236}">
                <a16:creationId xmlns:a16="http://schemas.microsoft.com/office/drawing/2014/main" id="{981FD618-5274-5DCC-97B6-5DE8E1FD91C5}"/>
              </a:ext>
            </a:extLst>
          </p:cNvPr>
          <p:cNvSpPr/>
          <p:nvPr/>
        </p:nvSpPr>
        <p:spPr>
          <a:xfrm>
            <a:off x="9210030" y="2250151"/>
            <a:ext cx="986756" cy="438405"/>
          </a:xfrm>
          <a:prstGeom prst="roundRect">
            <a:avLst>
              <a:gd name="adj" fmla="val 6039"/>
            </a:avLst>
          </a:prstGeom>
          <a:noFill/>
          <a:ln w="9525">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auto">
              <a:spcBef>
                <a:spcPts val="0"/>
              </a:spcBef>
              <a:spcAft>
                <a:spcPts val="0"/>
              </a:spcAft>
              <a:defRPr/>
            </a:pPr>
            <a:endParaRPr lang="en-US" sz="1400" dirty="0">
              <a:solidFill>
                <a:srgbClr val="005073"/>
              </a:solidFill>
              <a:latin typeface="CiscoSansTT ExtraLight"/>
            </a:endParaRPr>
          </a:p>
        </p:txBody>
      </p:sp>
      <p:pic>
        <p:nvPicPr>
          <p:cNvPr id="10" name="Picture 2">
            <a:extLst>
              <a:ext uri="{FF2B5EF4-FFF2-40B4-BE49-F238E27FC236}">
                <a16:creationId xmlns:a16="http://schemas.microsoft.com/office/drawing/2014/main" id="{DAE4C4EF-7690-41D4-9D57-8CD2B0280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5976" y="2313402"/>
            <a:ext cx="878227" cy="33113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CF376F8-9325-6FB2-D5FF-78626F91D18E}"/>
              </a:ext>
            </a:extLst>
          </p:cNvPr>
          <p:cNvSpPr txBox="1"/>
          <p:nvPr/>
        </p:nvSpPr>
        <p:spPr>
          <a:xfrm>
            <a:off x="8915097" y="1963090"/>
            <a:ext cx="1526897" cy="261610"/>
          </a:xfrm>
          <a:prstGeom prst="rect">
            <a:avLst/>
          </a:prstGeom>
          <a:noFill/>
        </p:spPr>
        <p:txBody>
          <a:bodyPr wrap="square" rtlCol="0">
            <a:spAutoFit/>
          </a:bodyPr>
          <a:lstStyle/>
          <a:p>
            <a:pPr algn="ctr" defTabSz="914126" fontAlgn="auto">
              <a:spcBef>
                <a:spcPts val="0"/>
              </a:spcBef>
              <a:spcAft>
                <a:spcPts val="0"/>
              </a:spcAft>
              <a:defRPr/>
            </a:pPr>
            <a:r>
              <a:rPr lang="en-US" sz="1100" dirty="0">
                <a:solidFill>
                  <a:schemeClr val="accent1">
                    <a:lumMod val="50000"/>
                  </a:schemeClr>
                </a:solidFill>
                <a:latin typeface="CiscoSans" panose="020B0503020201020303" pitchFamily="34" charset="0"/>
                <a:ea typeface="+mn-ea"/>
                <a:cs typeface="+mn-cs"/>
              </a:rPr>
              <a:t>Policy Control Plane</a:t>
            </a:r>
          </a:p>
        </p:txBody>
      </p:sp>
      <p:sp>
        <p:nvSpPr>
          <p:cNvPr id="13" name="Rounded Rectangle 12">
            <a:extLst>
              <a:ext uri="{FF2B5EF4-FFF2-40B4-BE49-F238E27FC236}">
                <a16:creationId xmlns:a16="http://schemas.microsoft.com/office/drawing/2014/main" id="{AA9BEBC3-8796-0E6D-DBAD-55DD9AD84F31}"/>
              </a:ext>
            </a:extLst>
          </p:cNvPr>
          <p:cNvSpPr/>
          <p:nvPr/>
        </p:nvSpPr>
        <p:spPr>
          <a:xfrm>
            <a:off x="8953550" y="3699200"/>
            <a:ext cx="512960" cy="430776"/>
          </a:xfrm>
          <a:prstGeom prst="roundRect">
            <a:avLst>
              <a:gd name="adj" fmla="val 6039"/>
            </a:avLst>
          </a:prstGeom>
          <a:solidFill>
            <a:schemeClr val="accent4">
              <a:lumMod val="40000"/>
              <a:lumOff val="60000"/>
            </a:schemeClr>
          </a:solidFill>
          <a:ln w="9525">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auto">
              <a:spcBef>
                <a:spcPts val="0"/>
              </a:spcBef>
              <a:spcAft>
                <a:spcPts val="0"/>
              </a:spcAft>
              <a:defRPr/>
            </a:pPr>
            <a:endParaRPr lang="en-US" sz="1400" dirty="0">
              <a:solidFill>
                <a:srgbClr val="005073"/>
              </a:solidFill>
              <a:latin typeface="CiscoSansTT ExtraLight"/>
            </a:endParaRPr>
          </a:p>
        </p:txBody>
      </p:sp>
      <p:pic>
        <p:nvPicPr>
          <p:cNvPr id="14" name="Picture 4" descr="ebpf · GitHub Topics · GitHub">
            <a:extLst>
              <a:ext uri="{FF2B5EF4-FFF2-40B4-BE49-F238E27FC236}">
                <a16:creationId xmlns:a16="http://schemas.microsoft.com/office/drawing/2014/main" id="{0AFAA7C7-473A-88AC-405D-50C2C15FD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5564" y="3744076"/>
            <a:ext cx="328932" cy="328932"/>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a:extLst>
              <a:ext uri="{FF2B5EF4-FFF2-40B4-BE49-F238E27FC236}">
                <a16:creationId xmlns:a16="http://schemas.microsoft.com/office/drawing/2014/main" id="{9B699907-07BD-9040-C8D1-2576F036505E}"/>
              </a:ext>
            </a:extLst>
          </p:cNvPr>
          <p:cNvSpPr/>
          <p:nvPr/>
        </p:nvSpPr>
        <p:spPr>
          <a:xfrm>
            <a:off x="9817137" y="3344077"/>
            <a:ext cx="512960" cy="430776"/>
          </a:xfrm>
          <a:prstGeom prst="roundRect">
            <a:avLst>
              <a:gd name="adj" fmla="val 6039"/>
            </a:avLst>
          </a:prstGeom>
          <a:solidFill>
            <a:schemeClr val="accent4">
              <a:lumMod val="40000"/>
              <a:lumOff val="60000"/>
            </a:schemeClr>
          </a:solidFill>
          <a:ln w="9525">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auto">
              <a:spcBef>
                <a:spcPts val="0"/>
              </a:spcBef>
              <a:spcAft>
                <a:spcPts val="0"/>
              </a:spcAft>
              <a:defRPr/>
            </a:pPr>
            <a:endParaRPr lang="en-US" sz="1400" dirty="0">
              <a:solidFill>
                <a:srgbClr val="005073"/>
              </a:solidFill>
              <a:latin typeface="CiscoSansTT ExtraLight"/>
            </a:endParaRPr>
          </a:p>
        </p:txBody>
      </p:sp>
      <p:pic>
        <p:nvPicPr>
          <p:cNvPr id="16" name="Picture 4" descr="ebpf · GitHub Topics · GitHub">
            <a:extLst>
              <a:ext uri="{FF2B5EF4-FFF2-40B4-BE49-F238E27FC236}">
                <a16:creationId xmlns:a16="http://schemas.microsoft.com/office/drawing/2014/main" id="{EED89A97-6DE1-6839-9B7B-C4CB314EB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151" y="3388953"/>
            <a:ext cx="328932" cy="32893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7F9915D1-3EB0-F525-CC20-42E8556A8B6D}"/>
              </a:ext>
            </a:extLst>
          </p:cNvPr>
          <p:cNvCxnSpPr>
            <a:cxnSpLocks/>
          </p:cNvCxnSpPr>
          <p:nvPr/>
        </p:nvCxnSpPr>
        <p:spPr>
          <a:xfrm flipH="1">
            <a:off x="8963430" y="2782108"/>
            <a:ext cx="411066" cy="293390"/>
          </a:xfrm>
          <a:prstGeom prst="straightConnector1">
            <a:avLst/>
          </a:prstGeom>
          <a:ln w="63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3859EED-7989-429C-C1F8-121CB5319A9E}"/>
              </a:ext>
            </a:extLst>
          </p:cNvPr>
          <p:cNvCxnSpPr>
            <a:cxnSpLocks/>
          </p:cNvCxnSpPr>
          <p:nvPr/>
        </p:nvCxnSpPr>
        <p:spPr>
          <a:xfrm flipH="1">
            <a:off x="9275976" y="2782108"/>
            <a:ext cx="190534" cy="802630"/>
          </a:xfrm>
          <a:prstGeom prst="straightConnector1">
            <a:avLst/>
          </a:prstGeom>
          <a:ln w="63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88E5528-8F06-5163-F6CC-A51EF86E7B08}"/>
              </a:ext>
            </a:extLst>
          </p:cNvPr>
          <p:cNvCxnSpPr>
            <a:cxnSpLocks/>
          </p:cNvCxnSpPr>
          <p:nvPr/>
        </p:nvCxnSpPr>
        <p:spPr>
          <a:xfrm>
            <a:off x="9531455" y="2791524"/>
            <a:ext cx="320215" cy="391899"/>
          </a:xfrm>
          <a:prstGeom prst="straightConnector1">
            <a:avLst/>
          </a:prstGeom>
          <a:ln w="63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42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2A5153-1216-15F7-BE29-BB1E1EDAFF11}"/>
              </a:ext>
            </a:extLst>
          </p:cNvPr>
          <p:cNvSpPr>
            <a:spLocks noGrp="1"/>
          </p:cNvSpPr>
          <p:nvPr>
            <p:ph type="title"/>
          </p:nvPr>
        </p:nvSpPr>
        <p:spPr>
          <a:xfrm>
            <a:off x="437766" y="400947"/>
            <a:ext cx="8345488" cy="731837"/>
          </a:xfrm>
        </p:spPr>
        <p:txBody>
          <a:bodyPr/>
          <a:lstStyle/>
          <a:p>
            <a:r>
              <a:rPr lang="en-US" sz="4399" b="1" dirty="0">
                <a:solidFill>
                  <a:schemeClr val="tx2">
                    <a:lumMod val="75000"/>
                  </a:schemeClr>
                </a:solidFill>
                <a:cs typeface="CiscoSansTT Thin"/>
              </a:rPr>
              <a:t>https://</a:t>
            </a:r>
            <a:r>
              <a:rPr lang="en-US" sz="4399" b="1" dirty="0" err="1">
                <a:solidFill>
                  <a:schemeClr val="tx2">
                    <a:lumMod val="75000"/>
                  </a:schemeClr>
                </a:solidFill>
                <a:cs typeface="CiscoSansTT Thin"/>
              </a:rPr>
              <a:t>cilium.io</a:t>
            </a:r>
            <a:r>
              <a:rPr lang="en-US" sz="4399" b="1" dirty="0">
                <a:solidFill>
                  <a:schemeClr val="tx2">
                    <a:lumMod val="75000"/>
                  </a:schemeClr>
                </a:solidFill>
                <a:cs typeface="CiscoSansTT Thin"/>
              </a:rPr>
              <a:t>/labs/</a:t>
            </a:r>
          </a:p>
        </p:txBody>
      </p:sp>
      <p:pic>
        <p:nvPicPr>
          <p:cNvPr id="4" name="Picture 3">
            <a:extLst>
              <a:ext uri="{FF2B5EF4-FFF2-40B4-BE49-F238E27FC236}">
                <a16:creationId xmlns:a16="http://schemas.microsoft.com/office/drawing/2014/main" id="{77BE7160-9C41-BB46-6F58-B5A70C21B54B}"/>
              </a:ext>
            </a:extLst>
          </p:cNvPr>
          <p:cNvPicPr>
            <a:picLocks noChangeAspect="1"/>
          </p:cNvPicPr>
          <p:nvPr/>
        </p:nvPicPr>
        <p:blipFill>
          <a:blip r:embed="rId2"/>
          <a:stretch>
            <a:fillRect/>
          </a:stretch>
        </p:blipFill>
        <p:spPr>
          <a:xfrm>
            <a:off x="1933298" y="1232174"/>
            <a:ext cx="8610540" cy="4963568"/>
          </a:xfrm>
          <a:prstGeom prst="rect">
            <a:avLst/>
          </a:prstGeom>
        </p:spPr>
      </p:pic>
    </p:spTree>
    <p:extLst>
      <p:ext uri="{BB962C8B-B14F-4D97-AF65-F5344CB8AC3E}">
        <p14:creationId xmlns:p14="http://schemas.microsoft.com/office/powerpoint/2010/main" val="376374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a:extLst>
              <a:ext uri="{FF2B5EF4-FFF2-40B4-BE49-F238E27FC236}">
                <a16:creationId xmlns:a16="http://schemas.microsoft.com/office/drawing/2014/main" id="{6E87A73B-9B1B-1E73-0CEB-FB7A5BBE90F1}"/>
              </a:ext>
            </a:extLst>
          </p:cNvPr>
          <p:cNvSpPr>
            <a:spLocks noGrp="1"/>
          </p:cNvSpPr>
          <p:nvPr>
            <p:ph type="title"/>
          </p:nvPr>
        </p:nvSpPr>
        <p:spPr>
          <a:xfrm>
            <a:off x="807867" y="257777"/>
            <a:ext cx="10900087" cy="975529"/>
          </a:xfrm>
        </p:spPr>
        <p:txBody>
          <a:bodyPr vert="horz" wrap="square" lIns="121867" tIns="60933" rIns="121867" bIns="60933" numCol="1" anchor="ctr" anchorCtr="0" compatLnSpc="1">
            <a:prstTxWarp prst="textNoShape">
              <a:avLst/>
            </a:prstTxWarp>
            <a:normAutofit/>
          </a:bodyPr>
          <a:lstStyle/>
          <a:p>
            <a:r>
              <a:rPr lang="en-GB" sz="4399" b="1" dirty="0">
                <a:solidFill>
                  <a:schemeClr val="tx2">
                    <a:lumMod val="75000"/>
                  </a:schemeClr>
                </a:solidFill>
                <a:cs typeface="CiscoSansTT Thin"/>
              </a:rPr>
              <a:t>Resources, Links</a:t>
            </a:r>
          </a:p>
        </p:txBody>
      </p:sp>
      <p:sp>
        <p:nvSpPr>
          <p:cNvPr id="49" name="TextBox 48">
            <a:extLst>
              <a:ext uri="{FF2B5EF4-FFF2-40B4-BE49-F238E27FC236}">
                <a16:creationId xmlns:a16="http://schemas.microsoft.com/office/drawing/2014/main" id="{6447E1B2-2237-6780-B045-FDC0C235288D}"/>
              </a:ext>
            </a:extLst>
          </p:cNvPr>
          <p:cNvSpPr txBox="1"/>
          <p:nvPr/>
        </p:nvSpPr>
        <p:spPr>
          <a:xfrm>
            <a:off x="1162974" y="1122829"/>
            <a:ext cx="9862325" cy="4801314"/>
          </a:xfrm>
          <a:prstGeom prst="rect">
            <a:avLst/>
          </a:prstGeom>
          <a:noFill/>
        </p:spPr>
        <p:txBody>
          <a:bodyPr wrap="square">
            <a:spAutoFit/>
          </a:bodyPr>
          <a:lstStyle/>
          <a:p>
            <a:r>
              <a:rPr lang="en-US" sz="1700" dirty="0"/>
              <a:t>Cilium get started</a:t>
            </a:r>
          </a:p>
          <a:p>
            <a:r>
              <a:rPr lang="en-US" sz="1700" dirty="0">
                <a:hlinkClick r:id="rId3"/>
              </a:rPr>
              <a:t>https://cilium.io/get-started/</a:t>
            </a:r>
            <a:endParaRPr lang="en-US" sz="1700" dirty="0"/>
          </a:p>
          <a:p>
            <a:endParaRPr lang="en-US" sz="1700" dirty="0"/>
          </a:p>
          <a:p>
            <a:r>
              <a:rPr lang="en-US" sz="1700" dirty="0"/>
              <a:t>eBPF</a:t>
            </a:r>
          </a:p>
          <a:p>
            <a:r>
              <a:rPr lang="en-US" sz="1700" dirty="0">
                <a:hlinkClick r:id="rId4"/>
              </a:rPr>
              <a:t>https://ebpf.io/</a:t>
            </a:r>
            <a:endParaRPr lang="en-US" sz="1700" dirty="0"/>
          </a:p>
          <a:p>
            <a:endParaRPr lang="en-US" sz="1700" dirty="0"/>
          </a:p>
          <a:p>
            <a:r>
              <a:rPr lang="en-US" sz="1700" dirty="0"/>
              <a:t>eBPF Documentary</a:t>
            </a:r>
          </a:p>
          <a:p>
            <a:r>
              <a:rPr lang="en-US" sz="1700" dirty="0">
                <a:hlinkClick r:id="rId5"/>
              </a:rPr>
              <a:t>https://www.youtube.com/watch?v=Wb_vD3XZYOA</a:t>
            </a:r>
            <a:endParaRPr lang="en-US" sz="1700" dirty="0"/>
          </a:p>
          <a:p>
            <a:endParaRPr lang="en-US" sz="1700" dirty="0"/>
          </a:p>
          <a:p>
            <a:r>
              <a:rPr lang="en-US" sz="1700" dirty="0"/>
              <a:t>Cilium/K8s networking eBook</a:t>
            </a:r>
          </a:p>
          <a:p>
            <a:r>
              <a:rPr lang="en-US" sz="1700" dirty="0">
                <a:hlinkClick r:id="rId6"/>
              </a:rPr>
              <a:t>https://isovalent.com/blog/post/introducing-the-new-kubernetes-networking-and-cilium-for-the-network-engineer-ebook/</a:t>
            </a:r>
            <a:endParaRPr lang="en-US" sz="1700" dirty="0"/>
          </a:p>
          <a:p>
            <a:endParaRPr lang="en-US" sz="1700" dirty="0"/>
          </a:p>
          <a:p>
            <a:r>
              <a:rPr lang="en-US" sz="1700" dirty="0"/>
              <a:t>Isovalent Labs</a:t>
            </a:r>
          </a:p>
          <a:p>
            <a:r>
              <a:rPr lang="en-US" sz="1700" dirty="0">
                <a:hlinkClick r:id="rId7"/>
              </a:rPr>
              <a:t>https://isovalent.com/resource-library/labs/</a:t>
            </a:r>
            <a:endParaRPr lang="en-US" sz="1700" dirty="0"/>
          </a:p>
          <a:p>
            <a:endParaRPr lang="en-US" sz="1700" dirty="0"/>
          </a:p>
          <a:p>
            <a:r>
              <a:rPr lang="en-US" sz="1700" dirty="0"/>
              <a:t>Swag!</a:t>
            </a:r>
          </a:p>
          <a:p>
            <a:r>
              <a:rPr lang="en-US" sz="1700" dirty="0">
                <a:hlinkClick r:id="rId8"/>
              </a:rPr>
              <a:t>https://cilium.myspreadshop.com/all</a:t>
            </a:r>
            <a:endParaRPr lang="en-US" sz="1700" dirty="0"/>
          </a:p>
        </p:txBody>
      </p:sp>
      <p:sp>
        <p:nvSpPr>
          <p:cNvPr id="3" name="TextBox 2">
            <a:extLst>
              <a:ext uri="{FF2B5EF4-FFF2-40B4-BE49-F238E27FC236}">
                <a16:creationId xmlns:a16="http://schemas.microsoft.com/office/drawing/2014/main" id="{81860AC7-5D46-6368-289F-6D4AB71B814C}"/>
              </a:ext>
            </a:extLst>
          </p:cNvPr>
          <p:cNvSpPr txBox="1"/>
          <p:nvPr/>
        </p:nvSpPr>
        <p:spPr>
          <a:xfrm>
            <a:off x="5440218" y="1141294"/>
            <a:ext cx="6096000" cy="954107"/>
          </a:xfrm>
          <a:prstGeom prst="rect">
            <a:avLst/>
          </a:prstGeom>
          <a:noFill/>
        </p:spPr>
        <p:txBody>
          <a:bodyPr wrap="square">
            <a:spAutoFit/>
          </a:bodyPr>
          <a:lstStyle/>
          <a:p>
            <a:r>
              <a:rPr lang="en-US" sz="2000" dirty="0"/>
              <a:t>Source for this lab</a:t>
            </a:r>
            <a:endParaRPr lang="en-US" sz="2000" dirty="0">
              <a:hlinkClick r:id="rId9"/>
            </a:endParaRPr>
          </a:p>
          <a:p>
            <a:r>
              <a:rPr lang="en-US" dirty="0">
                <a:hlinkClick r:id="rId9"/>
              </a:rPr>
              <a:t>https://wwwin-github.cisco.com/brmcdoug/cilium-srv6</a:t>
            </a:r>
            <a:endParaRPr lang="en-US" dirty="0"/>
          </a:p>
          <a:p>
            <a:endParaRPr lang="en-US" dirty="0"/>
          </a:p>
        </p:txBody>
      </p:sp>
      <p:sp>
        <p:nvSpPr>
          <p:cNvPr id="5" name="TextBox 4">
            <a:extLst>
              <a:ext uri="{FF2B5EF4-FFF2-40B4-BE49-F238E27FC236}">
                <a16:creationId xmlns:a16="http://schemas.microsoft.com/office/drawing/2014/main" id="{73A80F82-1F5B-3D1D-885F-18F0836E0144}"/>
              </a:ext>
            </a:extLst>
          </p:cNvPr>
          <p:cNvSpPr txBox="1"/>
          <p:nvPr/>
        </p:nvSpPr>
        <p:spPr>
          <a:xfrm>
            <a:off x="5440218" y="1991390"/>
            <a:ext cx="6096000" cy="923330"/>
          </a:xfrm>
          <a:prstGeom prst="rect">
            <a:avLst/>
          </a:prstGeom>
          <a:noFill/>
        </p:spPr>
        <p:txBody>
          <a:bodyPr wrap="square">
            <a:spAutoFit/>
          </a:bodyPr>
          <a:lstStyle/>
          <a:p>
            <a:r>
              <a:rPr lang="en-US" sz="1800" dirty="0"/>
              <a:t>A whole load of reference SRv6 labs</a:t>
            </a:r>
            <a:endParaRPr lang="en-US" dirty="0">
              <a:hlinkClick r:id="rId10"/>
            </a:endParaRPr>
          </a:p>
          <a:p>
            <a:r>
              <a:rPr lang="en-US" dirty="0">
                <a:hlinkClick r:id="rId10"/>
              </a:rPr>
              <a:t>https://github.com/segmentrouting/srv6-labs</a:t>
            </a:r>
            <a:endParaRPr lang="en-US" dirty="0"/>
          </a:p>
          <a:p>
            <a:endParaRPr lang="en-US" dirty="0"/>
          </a:p>
        </p:txBody>
      </p:sp>
    </p:spTree>
    <p:extLst>
      <p:ext uri="{BB962C8B-B14F-4D97-AF65-F5344CB8AC3E}">
        <p14:creationId xmlns:p14="http://schemas.microsoft.com/office/powerpoint/2010/main" val="357722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F71D6B-FAB3-2DDD-0FD0-945932BE42AD}"/>
              </a:ext>
            </a:extLst>
          </p:cNvPr>
          <p:cNvSpPr/>
          <p:nvPr/>
        </p:nvSpPr>
        <p:spPr>
          <a:xfrm>
            <a:off x="1876286" y="3204059"/>
            <a:ext cx="2952022" cy="1081575"/>
          </a:xfrm>
          <a:prstGeom prst="rect">
            <a:avLst/>
          </a:prstGeom>
          <a:solidFill>
            <a:schemeClr val="accent4"/>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defRPr/>
            </a:pPr>
            <a:endParaRPr lang="en-US">
              <a:solidFill>
                <a:srgbClr val="005073"/>
              </a:solidFill>
              <a:latin typeface="CiscoSansTT ExtraLight"/>
            </a:endParaRPr>
          </a:p>
        </p:txBody>
      </p:sp>
      <p:cxnSp>
        <p:nvCxnSpPr>
          <p:cNvPr id="71" name="Straight Arrow Connector 70">
            <a:extLst>
              <a:ext uri="{FF2B5EF4-FFF2-40B4-BE49-F238E27FC236}">
                <a16:creationId xmlns:a16="http://schemas.microsoft.com/office/drawing/2014/main" id="{642213F7-091E-1A70-772A-B6C87CA4CAA3}"/>
              </a:ext>
            </a:extLst>
          </p:cNvPr>
          <p:cNvCxnSpPr>
            <a:cxnSpLocks/>
          </p:cNvCxnSpPr>
          <p:nvPr/>
        </p:nvCxnSpPr>
        <p:spPr>
          <a:xfrm>
            <a:off x="2659644" y="3478416"/>
            <a:ext cx="713273" cy="0"/>
          </a:xfrm>
          <a:prstGeom prst="straightConnector1">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80A8CD8-9C78-55CC-3587-2A1777568F54}"/>
              </a:ext>
            </a:extLst>
          </p:cNvPr>
          <p:cNvCxnSpPr>
            <a:cxnSpLocks/>
          </p:cNvCxnSpPr>
          <p:nvPr/>
        </p:nvCxnSpPr>
        <p:spPr>
          <a:xfrm>
            <a:off x="2723069" y="3744084"/>
            <a:ext cx="713273" cy="0"/>
          </a:xfrm>
          <a:prstGeom prst="straightConnector1">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4094A36-4776-D9C3-16DA-9DAE6338D51F}"/>
              </a:ext>
            </a:extLst>
          </p:cNvPr>
          <p:cNvCxnSpPr>
            <a:cxnSpLocks/>
          </p:cNvCxnSpPr>
          <p:nvPr/>
        </p:nvCxnSpPr>
        <p:spPr>
          <a:xfrm>
            <a:off x="2647601" y="4016563"/>
            <a:ext cx="713273" cy="0"/>
          </a:xfrm>
          <a:prstGeom prst="straightConnector1">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9715DB63-313B-7B3F-2358-11EC609D0C65}"/>
              </a:ext>
            </a:extLst>
          </p:cNvPr>
          <p:cNvSpPr>
            <a:spLocks noGrp="1"/>
          </p:cNvSpPr>
          <p:nvPr>
            <p:ph type="title"/>
          </p:nvPr>
        </p:nvSpPr>
        <p:spPr>
          <a:xfrm>
            <a:off x="428017" y="537279"/>
            <a:ext cx="11408877" cy="627843"/>
          </a:xfrm>
        </p:spPr>
        <p:txBody>
          <a:bodyPr>
            <a:noAutofit/>
          </a:bodyPr>
          <a:lstStyle/>
          <a:p>
            <a:r>
              <a:rPr lang="en-US" sz="3800" dirty="0">
                <a:solidFill>
                  <a:schemeClr val="bg1">
                    <a:lumMod val="90000"/>
                    <a:lumOff val="10000"/>
                  </a:schemeClr>
                </a:solidFill>
                <a:latin typeface="CiscoSans ExtraLight" panose="020B0303020201020303" pitchFamily="34" charset="0"/>
              </a:rPr>
              <a:t>The Most Important Place in the Network</a:t>
            </a:r>
          </a:p>
        </p:txBody>
      </p:sp>
      <p:sp>
        <p:nvSpPr>
          <p:cNvPr id="4" name="Slide Number Placeholder 3">
            <a:extLst>
              <a:ext uri="{FF2B5EF4-FFF2-40B4-BE49-F238E27FC236}">
                <a16:creationId xmlns:a16="http://schemas.microsoft.com/office/drawing/2014/main" id="{9212B924-B97A-5A60-67A3-4BFC0954316C}"/>
              </a:ext>
            </a:extLst>
          </p:cNvPr>
          <p:cNvSpPr>
            <a:spLocks noGrp="1"/>
          </p:cNvSpPr>
          <p:nvPr>
            <p:ph type="sldNum" sz="quarter" idx="12"/>
          </p:nvPr>
        </p:nvSpPr>
        <p:spPr>
          <a:xfrm>
            <a:off x="12013740" y="6651902"/>
            <a:ext cx="81733" cy="164169"/>
          </a:xfrm>
          <a:prstGeom prst="rect">
            <a:avLst/>
          </a:prstGeom>
        </p:spPr>
        <p:txBody>
          <a:bodyPr vert="horz" wrap="none" lIns="0" tIns="0" rIns="0" bIns="0" rtlCol="0" anchor="ctr">
            <a:spAutoFit/>
          </a:bodyPr>
          <a:lstStyle>
            <a:defPPr>
              <a:defRPr lang="en-US"/>
            </a:defPPr>
            <a:lvl1pPr marL="0" algn="r" defTabSz="914126" rtl="0" eaLnBrk="1" latinLnBrk="0" hangingPunct="1">
              <a:defRPr sz="1067" kern="1200">
                <a:solidFill>
                  <a:schemeClr val="tx1">
                    <a:tint val="75000"/>
                  </a:schemeClr>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a:lstStyle>
          <a:p>
            <a:pPr fontAlgn="auto">
              <a:spcBef>
                <a:spcPts val="0"/>
              </a:spcBef>
              <a:spcAft>
                <a:spcPts val="0"/>
              </a:spcAft>
              <a:defRPr/>
            </a:pPr>
            <a:r>
              <a:rPr lang="en-US"/>
              <a:t>1</a:t>
            </a:r>
            <a:endParaRPr lang="en-US">
              <a:solidFill>
                <a:srgbClr val="282828">
                  <a:tint val="75000"/>
                </a:srgbClr>
              </a:solidFill>
              <a:latin typeface="CiscoSansTT ExtraLight"/>
            </a:endParaRPr>
          </a:p>
        </p:txBody>
      </p:sp>
      <p:sp>
        <p:nvSpPr>
          <p:cNvPr id="6" name="TextBox 5">
            <a:extLst>
              <a:ext uri="{FF2B5EF4-FFF2-40B4-BE49-F238E27FC236}">
                <a16:creationId xmlns:a16="http://schemas.microsoft.com/office/drawing/2014/main" id="{F0C86CC6-83D6-59D1-EB2E-B7E634E9757C}"/>
              </a:ext>
            </a:extLst>
          </p:cNvPr>
          <p:cNvSpPr txBox="1"/>
          <p:nvPr/>
        </p:nvSpPr>
        <p:spPr>
          <a:xfrm>
            <a:off x="2724269" y="2130052"/>
            <a:ext cx="3495624" cy="367917"/>
          </a:xfrm>
          <a:prstGeom prst="rect">
            <a:avLst/>
          </a:prstGeom>
          <a:noFill/>
        </p:spPr>
        <p:txBody>
          <a:bodyPr wrap="square" rtlCol="0">
            <a:spAutoFit/>
          </a:bodyPr>
          <a:lstStyle/>
          <a:p>
            <a:pPr algn="ctr" defTabSz="914126" fontAlgn="auto">
              <a:spcBef>
                <a:spcPts val="0"/>
              </a:spcBef>
              <a:spcAft>
                <a:spcPts val="0"/>
              </a:spcAft>
              <a:defRPr/>
            </a:pPr>
            <a:r>
              <a:rPr lang="en-US" sz="2000" b="1" dirty="0">
                <a:solidFill>
                  <a:schemeClr val="accent6"/>
                </a:solidFill>
                <a:latin typeface="CiscoSansTT ExtraLight"/>
                <a:ea typeface="+mn-ea"/>
                <a:cs typeface="+mn-cs"/>
              </a:rPr>
              <a:t>Someone Else’s Network</a:t>
            </a:r>
          </a:p>
        </p:txBody>
      </p:sp>
      <p:cxnSp>
        <p:nvCxnSpPr>
          <p:cNvPr id="8" name="Straight Connector 7">
            <a:extLst>
              <a:ext uri="{FF2B5EF4-FFF2-40B4-BE49-F238E27FC236}">
                <a16:creationId xmlns:a16="http://schemas.microsoft.com/office/drawing/2014/main" id="{1244508C-58AB-E6BE-1C43-E50065E91E98}"/>
              </a:ext>
            </a:extLst>
          </p:cNvPr>
          <p:cNvCxnSpPr>
            <a:cxnSpLocks/>
          </p:cNvCxnSpPr>
          <p:nvPr/>
        </p:nvCxnSpPr>
        <p:spPr>
          <a:xfrm>
            <a:off x="3087755" y="2748949"/>
            <a:ext cx="281057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A98B64D-5FE6-AADA-A90A-1BA7DAFA9C79}"/>
              </a:ext>
            </a:extLst>
          </p:cNvPr>
          <p:cNvCxnSpPr>
            <a:cxnSpLocks/>
          </p:cNvCxnSpPr>
          <p:nvPr/>
        </p:nvCxnSpPr>
        <p:spPr>
          <a:xfrm flipV="1">
            <a:off x="3085762" y="2759500"/>
            <a:ext cx="0" cy="19817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DB4F137-7ED9-8A1A-3799-48F766C721B1}"/>
              </a:ext>
            </a:extLst>
          </p:cNvPr>
          <p:cNvCxnSpPr>
            <a:cxnSpLocks/>
          </p:cNvCxnSpPr>
          <p:nvPr/>
        </p:nvCxnSpPr>
        <p:spPr>
          <a:xfrm flipV="1">
            <a:off x="5898328" y="2755967"/>
            <a:ext cx="0" cy="19817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5428CB-C296-90BF-5137-694270BF55E4}"/>
              </a:ext>
            </a:extLst>
          </p:cNvPr>
          <p:cNvCxnSpPr>
            <a:cxnSpLocks/>
          </p:cNvCxnSpPr>
          <p:nvPr/>
        </p:nvCxnSpPr>
        <p:spPr>
          <a:xfrm flipV="1">
            <a:off x="4581702" y="2550781"/>
            <a:ext cx="0" cy="19817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65925F5-25AB-C0DD-AAC5-8E21FA133AE6}"/>
              </a:ext>
            </a:extLst>
          </p:cNvPr>
          <p:cNvCxnSpPr>
            <a:cxnSpLocks/>
          </p:cNvCxnSpPr>
          <p:nvPr/>
        </p:nvCxnSpPr>
        <p:spPr>
          <a:xfrm>
            <a:off x="6091568" y="2748949"/>
            <a:ext cx="3290437" cy="185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EB45CC-9C07-30A4-C598-99992D961C11}"/>
              </a:ext>
            </a:extLst>
          </p:cNvPr>
          <p:cNvCxnSpPr>
            <a:cxnSpLocks/>
          </p:cNvCxnSpPr>
          <p:nvPr/>
        </p:nvCxnSpPr>
        <p:spPr>
          <a:xfrm flipV="1">
            <a:off x="6094097" y="2756824"/>
            <a:ext cx="0" cy="198177"/>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15D50F2-C7F7-F341-947E-475A687E38AF}"/>
              </a:ext>
            </a:extLst>
          </p:cNvPr>
          <p:cNvCxnSpPr>
            <a:cxnSpLocks/>
          </p:cNvCxnSpPr>
          <p:nvPr/>
        </p:nvCxnSpPr>
        <p:spPr>
          <a:xfrm flipV="1">
            <a:off x="9382005" y="2774517"/>
            <a:ext cx="0" cy="198177"/>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2EF0-52CC-A893-419A-F9C0B45B4CBB}"/>
              </a:ext>
            </a:extLst>
          </p:cNvPr>
          <p:cNvCxnSpPr>
            <a:cxnSpLocks/>
          </p:cNvCxnSpPr>
          <p:nvPr/>
        </p:nvCxnSpPr>
        <p:spPr>
          <a:xfrm flipV="1">
            <a:off x="8065379" y="2569331"/>
            <a:ext cx="0" cy="198177"/>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9DAD64-5B14-2CF0-8386-65015C636F81}"/>
              </a:ext>
            </a:extLst>
          </p:cNvPr>
          <p:cNvSpPr txBox="1"/>
          <p:nvPr/>
        </p:nvSpPr>
        <p:spPr>
          <a:xfrm>
            <a:off x="6546620" y="2121756"/>
            <a:ext cx="3174428" cy="367917"/>
          </a:xfrm>
          <a:prstGeom prst="rect">
            <a:avLst/>
          </a:prstGeom>
          <a:noFill/>
        </p:spPr>
        <p:txBody>
          <a:bodyPr wrap="square" rtlCol="0">
            <a:spAutoFit/>
          </a:bodyPr>
          <a:lstStyle/>
          <a:p>
            <a:pPr algn="ctr" defTabSz="914126" fontAlgn="auto">
              <a:spcBef>
                <a:spcPts val="0"/>
              </a:spcBef>
              <a:spcAft>
                <a:spcPts val="0"/>
              </a:spcAft>
              <a:defRPr/>
            </a:pPr>
            <a:r>
              <a:rPr lang="en-US" sz="2000" dirty="0">
                <a:solidFill>
                  <a:schemeClr val="accent1"/>
                </a:solidFill>
                <a:latin typeface="CiscoSansTT ExtraLight"/>
                <a:ea typeface="+mn-ea"/>
                <a:cs typeface="+mn-cs"/>
              </a:rPr>
              <a:t>Cisco’s Network</a:t>
            </a:r>
          </a:p>
        </p:txBody>
      </p:sp>
      <p:cxnSp>
        <p:nvCxnSpPr>
          <p:cNvPr id="19" name="Straight Arrow Connector 18">
            <a:extLst>
              <a:ext uri="{FF2B5EF4-FFF2-40B4-BE49-F238E27FC236}">
                <a16:creationId xmlns:a16="http://schemas.microsoft.com/office/drawing/2014/main" id="{DD5EF293-697D-6D57-8838-BAA556F6AA89}"/>
              </a:ext>
            </a:extLst>
          </p:cNvPr>
          <p:cNvCxnSpPr>
            <a:cxnSpLocks/>
          </p:cNvCxnSpPr>
          <p:nvPr/>
        </p:nvCxnSpPr>
        <p:spPr>
          <a:xfrm flipV="1">
            <a:off x="3933797" y="3738314"/>
            <a:ext cx="2177392" cy="4774"/>
          </a:xfrm>
          <a:prstGeom prst="straightConnector1">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4FA2C66-E9CB-902C-C866-F6C7510A7C6C}"/>
              </a:ext>
            </a:extLst>
          </p:cNvPr>
          <p:cNvSpPr/>
          <p:nvPr/>
        </p:nvSpPr>
        <p:spPr>
          <a:xfrm>
            <a:off x="3144470" y="3347482"/>
            <a:ext cx="968773" cy="799947"/>
          </a:xfrm>
          <a:prstGeom prst="rect">
            <a:avLst/>
          </a:prstGeom>
          <a:solidFill>
            <a:schemeClr val="accent6"/>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defRPr/>
            </a:pPr>
            <a:endParaRPr lang="en-US" sz="1400" dirty="0">
              <a:solidFill>
                <a:srgbClr val="FFFFFF"/>
              </a:solidFill>
              <a:latin typeface="CiscoSansTT ExtraLight"/>
              <a:cs typeface="Calibri"/>
            </a:endParaRPr>
          </a:p>
        </p:txBody>
      </p:sp>
      <p:grpSp>
        <p:nvGrpSpPr>
          <p:cNvPr id="21" name="Group 20">
            <a:extLst>
              <a:ext uri="{FF2B5EF4-FFF2-40B4-BE49-F238E27FC236}">
                <a16:creationId xmlns:a16="http://schemas.microsoft.com/office/drawing/2014/main" id="{5B058B09-B393-139F-0CE1-0703AC356A2E}"/>
              </a:ext>
            </a:extLst>
          </p:cNvPr>
          <p:cNvGrpSpPr/>
          <p:nvPr/>
        </p:nvGrpSpPr>
        <p:grpSpPr>
          <a:xfrm>
            <a:off x="6111189" y="3506416"/>
            <a:ext cx="527251" cy="534820"/>
            <a:chOff x="5614870" y="5515938"/>
            <a:chExt cx="457200" cy="457200"/>
          </a:xfrm>
        </p:grpSpPr>
        <p:sp>
          <p:nvSpPr>
            <p:cNvPr id="25" name="Oval 24">
              <a:extLst>
                <a:ext uri="{FF2B5EF4-FFF2-40B4-BE49-F238E27FC236}">
                  <a16:creationId xmlns:a16="http://schemas.microsoft.com/office/drawing/2014/main" id="{20B58326-028B-1DF9-756D-7911CDBDCB18}"/>
                </a:ext>
              </a:extLst>
            </p:cNvPr>
            <p:cNvSpPr/>
            <p:nvPr/>
          </p:nvSpPr>
          <p:spPr>
            <a:xfrm>
              <a:off x="5614870" y="5515938"/>
              <a:ext cx="457200" cy="457200"/>
            </a:xfrm>
            <a:prstGeom prst="ellipse">
              <a:avLst/>
            </a:prstGeom>
            <a:solidFill>
              <a:schemeClr val="tx2"/>
            </a:solidFill>
            <a:ln w="12700" cap="flat" cmpd="sng" algn="ctr">
              <a:noFill/>
              <a:prstDash val="solid"/>
              <a:miter lim="800000"/>
            </a:ln>
            <a:effectLst/>
          </p:spPr>
          <p:txBody>
            <a:bodyPr rtlCol="0" anchor="ctr"/>
            <a:lstStyle/>
            <a:p>
              <a:pPr algn="ctr" defTabSz="1218804" fontAlgn="auto">
                <a:spcBef>
                  <a:spcPts val="0"/>
                </a:spcBef>
                <a:spcAft>
                  <a:spcPts val="0"/>
                </a:spcAft>
                <a:defRPr/>
              </a:pPr>
              <a:endParaRPr lang="en-US" kern="0">
                <a:solidFill>
                  <a:prstClr val="white"/>
                </a:solidFill>
                <a:latin typeface="Calibri" panose="020F0502020204030204"/>
                <a:ea typeface="+mn-ea"/>
                <a:cs typeface="+mn-cs"/>
              </a:endParaRPr>
            </a:p>
          </p:txBody>
        </p:sp>
        <p:sp>
          <p:nvSpPr>
            <p:cNvPr id="26" name="Down Arrow 25">
              <a:extLst>
                <a:ext uri="{FF2B5EF4-FFF2-40B4-BE49-F238E27FC236}">
                  <a16:creationId xmlns:a16="http://schemas.microsoft.com/office/drawing/2014/main" id="{58E6B66B-22BE-17C2-C87E-63B2C0C25F16}"/>
                </a:ext>
              </a:extLst>
            </p:cNvPr>
            <p:cNvSpPr/>
            <p:nvPr/>
          </p:nvSpPr>
          <p:spPr>
            <a:xfrm>
              <a:off x="5797638" y="5763588"/>
              <a:ext cx="91675" cy="146050"/>
            </a:xfrm>
            <a:prstGeom prst="downArrow">
              <a:avLst/>
            </a:prstGeom>
            <a:solidFill>
              <a:sysClr val="window" lastClr="FFFFFF"/>
            </a:solidFill>
            <a:ln w="12700" cap="flat" cmpd="sng" algn="ctr">
              <a:noFill/>
              <a:prstDash val="solid"/>
              <a:miter lim="800000"/>
            </a:ln>
            <a:effectLst/>
          </p:spPr>
          <p:txBody>
            <a:bodyPr rtlCol="0" anchor="ctr"/>
            <a:lstStyle/>
            <a:p>
              <a:pPr algn="ctr" defTabSz="1218804" fontAlgn="auto">
                <a:spcBef>
                  <a:spcPts val="0"/>
                </a:spcBef>
                <a:spcAft>
                  <a:spcPts val="0"/>
                </a:spcAft>
                <a:defRPr/>
              </a:pPr>
              <a:endParaRPr lang="en-US" kern="0">
                <a:solidFill>
                  <a:prstClr val="white"/>
                </a:solidFill>
                <a:latin typeface="Calibri" panose="020F0502020204030204"/>
                <a:ea typeface="+mn-ea"/>
                <a:cs typeface="+mn-cs"/>
              </a:endParaRPr>
            </a:p>
          </p:txBody>
        </p:sp>
        <p:sp>
          <p:nvSpPr>
            <p:cNvPr id="27" name="Down Arrow 26">
              <a:extLst>
                <a:ext uri="{FF2B5EF4-FFF2-40B4-BE49-F238E27FC236}">
                  <a16:creationId xmlns:a16="http://schemas.microsoft.com/office/drawing/2014/main" id="{264D787C-62D8-A1CE-F6AA-4F31467BB909}"/>
                </a:ext>
              </a:extLst>
            </p:cNvPr>
            <p:cNvSpPr/>
            <p:nvPr/>
          </p:nvSpPr>
          <p:spPr>
            <a:xfrm rot="10800000">
              <a:off x="5797638" y="5576263"/>
              <a:ext cx="91675" cy="146050"/>
            </a:xfrm>
            <a:prstGeom prst="downArrow">
              <a:avLst/>
            </a:prstGeom>
            <a:solidFill>
              <a:sysClr val="window" lastClr="FFFFFF"/>
            </a:solidFill>
            <a:ln w="12700" cap="flat" cmpd="sng" algn="ctr">
              <a:noFill/>
              <a:prstDash val="solid"/>
              <a:miter lim="800000"/>
            </a:ln>
            <a:effectLst/>
          </p:spPr>
          <p:txBody>
            <a:bodyPr rtlCol="0" anchor="ctr"/>
            <a:lstStyle/>
            <a:p>
              <a:pPr algn="ctr" defTabSz="1218804" fontAlgn="auto">
                <a:spcBef>
                  <a:spcPts val="0"/>
                </a:spcBef>
                <a:spcAft>
                  <a:spcPts val="0"/>
                </a:spcAft>
                <a:defRPr/>
              </a:pPr>
              <a:endParaRPr lang="en-US" kern="0">
                <a:solidFill>
                  <a:prstClr val="white"/>
                </a:solidFill>
                <a:latin typeface="Calibri" panose="020F0502020204030204"/>
                <a:ea typeface="+mn-ea"/>
                <a:cs typeface="+mn-cs"/>
              </a:endParaRPr>
            </a:p>
          </p:txBody>
        </p:sp>
        <p:sp>
          <p:nvSpPr>
            <p:cNvPr id="28" name="Down Arrow 27">
              <a:extLst>
                <a:ext uri="{FF2B5EF4-FFF2-40B4-BE49-F238E27FC236}">
                  <a16:creationId xmlns:a16="http://schemas.microsoft.com/office/drawing/2014/main" id="{8CFB4F8B-7682-9EAA-0AED-7150842FDCEA}"/>
                </a:ext>
              </a:extLst>
            </p:cNvPr>
            <p:cNvSpPr/>
            <p:nvPr/>
          </p:nvSpPr>
          <p:spPr>
            <a:xfrm rot="5400000">
              <a:off x="5916500" y="5671513"/>
              <a:ext cx="91675" cy="146050"/>
            </a:xfrm>
            <a:prstGeom prst="downArrow">
              <a:avLst/>
            </a:prstGeom>
            <a:solidFill>
              <a:sysClr val="window" lastClr="FFFFFF"/>
            </a:solidFill>
            <a:ln w="12700" cap="flat" cmpd="sng" algn="ctr">
              <a:noFill/>
              <a:prstDash val="solid"/>
              <a:miter lim="800000"/>
            </a:ln>
            <a:effectLst/>
          </p:spPr>
          <p:txBody>
            <a:bodyPr rtlCol="0" anchor="ctr"/>
            <a:lstStyle/>
            <a:p>
              <a:pPr algn="ctr" defTabSz="1218804" fontAlgn="auto">
                <a:spcBef>
                  <a:spcPts val="0"/>
                </a:spcBef>
                <a:spcAft>
                  <a:spcPts val="0"/>
                </a:spcAft>
                <a:defRPr/>
              </a:pPr>
              <a:endParaRPr lang="en-US" kern="0">
                <a:solidFill>
                  <a:prstClr val="white"/>
                </a:solidFill>
                <a:latin typeface="Calibri" panose="020F0502020204030204"/>
                <a:ea typeface="+mn-ea"/>
                <a:cs typeface="+mn-cs"/>
              </a:endParaRPr>
            </a:p>
          </p:txBody>
        </p:sp>
        <p:sp>
          <p:nvSpPr>
            <p:cNvPr id="29" name="Down Arrow 28">
              <a:extLst>
                <a:ext uri="{FF2B5EF4-FFF2-40B4-BE49-F238E27FC236}">
                  <a16:creationId xmlns:a16="http://schemas.microsoft.com/office/drawing/2014/main" id="{63B76D16-450D-9B5D-6563-DE18429224A7}"/>
                </a:ext>
              </a:extLst>
            </p:cNvPr>
            <p:cNvSpPr/>
            <p:nvPr/>
          </p:nvSpPr>
          <p:spPr>
            <a:xfrm rot="16200000">
              <a:off x="5678775" y="5671513"/>
              <a:ext cx="91675" cy="146050"/>
            </a:xfrm>
            <a:prstGeom prst="downArrow">
              <a:avLst/>
            </a:prstGeom>
            <a:solidFill>
              <a:sysClr val="window" lastClr="FFFFFF"/>
            </a:solidFill>
            <a:ln w="12700" cap="flat" cmpd="sng" algn="ctr">
              <a:noFill/>
              <a:prstDash val="solid"/>
              <a:miter lim="800000"/>
            </a:ln>
            <a:effectLst/>
          </p:spPr>
          <p:txBody>
            <a:bodyPr rtlCol="0" anchor="ctr"/>
            <a:lstStyle/>
            <a:p>
              <a:pPr algn="ctr" defTabSz="1218804" fontAlgn="auto">
                <a:spcBef>
                  <a:spcPts val="0"/>
                </a:spcBef>
                <a:spcAft>
                  <a:spcPts val="0"/>
                </a:spcAft>
                <a:defRPr/>
              </a:pPr>
              <a:endParaRPr lang="en-US" kern="0">
                <a:solidFill>
                  <a:prstClr val="white"/>
                </a:solidFill>
                <a:latin typeface="Calibri" panose="020F0502020204030204"/>
                <a:ea typeface="+mn-ea"/>
                <a:cs typeface="+mn-cs"/>
              </a:endParaRPr>
            </a:p>
          </p:txBody>
        </p:sp>
      </p:grpSp>
      <p:sp>
        <p:nvSpPr>
          <p:cNvPr id="22" name="Rectangle 21">
            <a:extLst>
              <a:ext uri="{FF2B5EF4-FFF2-40B4-BE49-F238E27FC236}">
                <a16:creationId xmlns:a16="http://schemas.microsoft.com/office/drawing/2014/main" id="{B2510E43-AC1D-48FD-148F-E0E13858E061}"/>
              </a:ext>
            </a:extLst>
          </p:cNvPr>
          <p:cNvSpPr/>
          <p:nvPr/>
        </p:nvSpPr>
        <p:spPr>
          <a:xfrm>
            <a:off x="4252533" y="3457955"/>
            <a:ext cx="626399" cy="555788"/>
          </a:xfrm>
          <a:prstGeom prst="rect">
            <a:avLst/>
          </a:prstGeom>
          <a:solidFill>
            <a:schemeClr val="tx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defRPr/>
            </a:pPr>
            <a:r>
              <a:rPr lang="en-US" b="1" dirty="0">
                <a:solidFill>
                  <a:srgbClr val="FFFFFF"/>
                </a:solidFill>
                <a:latin typeface="CiscoSansTT ExtraLight"/>
                <a:cs typeface="Calibri"/>
              </a:rPr>
              <a:t>NIC</a:t>
            </a:r>
          </a:p>
        </p:txBody>
      </p:sp>
      <p:sp>
        <p:nvSpPr>
          <p:cNvPr id="23" name="TextBox 22">
            <a:extLst>
              <a:ext uri="{FF2B5EF4-FFF2-40B4-BE49-F238E27FC236}">
                <a16:creationId xmlns:a16="http://schemas.microsoft.com/office/drawing/2014/main" id="{4FA9C7EA-756C-65BF-8191-BE5DD1A2712C}"/>
              </a:ext>
            </a:extLst>
          </p:cNvPr>
          <p:cNvSpPr txBox="1"/>
          <p:nvPr/>
        </p:nvSpPr>
        <p:spPr>
          <a:xfrm>
            <a:off x="5562274" y="4228737"/>
            <a:ext cx="1280819" cy="650928"/>
          </a:xfrm>
          <a:prstGeom prst="rect">
            <a:avLst/>
          </a:prstGeom>
          <a:noFill/>
        </p:spPr>
        <p:txBody>
          <a:bodyPr wrap="square" rtlCol="0">
            <a:spAutoFit/>
          </a:bodyPr>
          <a:lstStyle/>
          <a:p>
            <a:pPr algn="ctr" defTabSz="914126" fontAlgn="auto">
              <a:spcBef>
                <a:spcPts val="0"/>
              </a:spcBef>
              <a:spcAft>
                <a:spcPts val="0"/>
              </a:spcAft>
              <a:defRPr/>
            </a:pPr>
            <a:r>
              <a:rPr lang="en-US" sz="2000" dirty="0">
                <a:solidFill>
                  <a:srgbClr val="282828"/>
                </a:solidFill>
                <a:latin typeface="CiscoSansTT ExtraLight"/>
                <a:ea typeface="+mn-ea"/>
                <a:cs typeface="+mn-cs"/>
              </a:rPr>
              <a:t>ToR, PE, </a:t>
            </a:r>
          </a:p>
          <a:p>
            <a:pPr algn="ctr" defTabSz="914126" fontAlgn="auto">
              <a:spcBef>
                <a:spcPts val="0"/>
              </a:spcBef>
              <a:spcAft>
                <a:spcPts val="0"/>
              </a:spcAft>
              <a:defRPr/>
            </a:pPr>
            <a:r>
              <a:rPr lang="en-US" sz="2000" dirty="0">
                <a:solidFill>
                  <a:srgbClr val="282828"/>
                </a:solidFill>
                <a:latin typeface="CiscoSansTT ExtraLight"/>
                <a:ea typeface="+mn-ea"/>
                <a:cs typeface="+mn-cs"/>
              </a:rPr>
              <a:t>etc.</a:t>
            </a:r>
          </a:p>
        </p:txBody>
      </p:sp>
      <p:sp>
        <p:nvSpPr>
          <p:cNvPr id="24" name="TextBox 23">
            <a:extLst>
              <a:ext uri="{FF2B5EF4-FFF2-40B4-BE49-F238E27FC236}">
                <a16:creationId xmlns:a16="http://schemas.microsoft.com/office/drawing/2014/main" id="{FF2173FC-B60B-86E5-C737-0D61892D6138}"/>
              </a:ext>
            </a:extLst>
          </p:cNvPr>
          <p:cNvSpPr txBox="1"/>
          <p:nvPr/>
        </p:nvSpPr>
        <p:spPr>
          <a:xfrm>
            <a:off x="1774924" y="4291864"/>
            <a:ext cx="3152967" cy="650928"/>
          </a:xfrm>
          <a:prstGeom prst="rect">
            <a:avLst/>
          </a:prstGeom>
          <a:noFill/>
        </p:spPr>
        <p:txBody>
          <a:bodyPr wrap="square" rtlCol="0">
            <a:spAutoFit/>
          </a:bodyPr>
          <a:lstStyle/>
          <a:p>
            <a:pPr algn="ctr" defTabSz="914126" fontAlgn="auto">
              <a:spcBef>
                <a:spcPts val="0"/>
              </a:spcBef>
              <a:spcAft>
                <a:spcPts val="0"/>
              </a:spcAft>
              <a:defRPr/>
            </a:pPr>
            <a:r>
              <a:rPr lang="en-US" sz="2000" dirty="0">
                <a:solidFill>
                  <a:srgbClr val="005073">
                    <a:lumMod val="75000"/>
                  </a:srgbClr>
                </a:solidFill>
                <a:latin typeface="CiscoSansTT ExtraLight"/>
                <a:ea typeface="+mn-ea"/>
                <a:cs typeface="+mn-cs"/>
              </a:rPr>
              <a:t>Servers hosting applications/</a:t>
            </a:r>
            <a:r>
              <a:rPr lang="en-US" sz="2000" dirty="0">
                <a:solidFill>
                  <a:srgbClr val="005073">
                    <a:lumMod val="75000"/>
                  </a:srgbClr>
                </a:solidFill>
                <a:latin typeface="CiscoSansTT ExtraLight"/>
              </a:rPr>
              <a:t>w</a:t>
            </a:r>
            <a:r>
              <a:rPr lang="en-US" sz="2000" dirty="0">
                <a:solidFill>
                  <a:srgbClr val="005073">
                    <a:lumMod val="75000"/>
                  </a:srgbClr>
                </a:solidFill>
                <a:latin typeface="CiscoSansTT ExtraLight"/>
                <a:ea typeface="+mn-ea"/>
                <a:cs typeface="+mn-cs"/>
              </a:rPr>
              <a:t>orkloads</a:t>
            </a:r>
          </a:p>
        </p:txBody>
      </p:sp>
      <p:grpSp>
        <p:nvGrpSpPr>
          <p:cNvPr id="30" name="Group 29">
            <a:extLst>
              <a:ext uri="{FF2B5EF4-FFF2-40B4-BE49-F238E27FC236}">
                <a16:creationId xmlns:a16="http://schemas.microsoft.com/office/drawing/2014/main" id="{9ACEF8FC-6D75-436E-E11E-549311149AFA}"/>
              </a:ext>
            </a:extLst>
          </p:cNvPr>
          <p:cNvGrpSpPr/>
          <p:nvPr/>
        </p:nvGrpSpPr>
        <p:grpSpPr>
          <a:xfrm>
            <a:off x="6668124" y="2895992"/>
            <a:ext cx="2734419" cy="1789339"/>
            <a:chOff x="4112078" y="3448609"/>
            <a:chExt cx="3212824" cy="1842863"/>
          </a:xfrm>
        </p:grpSpPr>
        <p:sp>
          <p:nvSpPr>
            <p:cNvPr id="31" name="Cloud Callout 76">
              <a:extLst>
                <a:ext uri="{FF2B5EF4-FFF2-40B4-BE49-F238E27FC236}">
                  <a16:creationId xmlns:a16="http://schemas.microsoft.com/office/drawing/2014/main" id="{61677CD4-5EB9-87E7-4487-070449C59489}"/>
                </a:ext>
              </a:extLst>
            </p:cNvPr>
            <p:cNvSpPr/>
            <p:nvPr/>
          </p:nvSpPr>
          <p:spPr>
            <a:xfrm rot="11251498">
              <a:off x="4112078" y="3448609"/>
              <a:ext cx="3212824" cy="1842863"/>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855777 w 6218352"/>
                <a:gd name="connsiteY0" fmla="*/ 2062394 h 3260651"/>
                <a:gd name="connsiteX1" fmla="*/ 1765203 w 6218352"/>
                <a:gd name="connsiteY1" fmla="*/ 2152968 h 3260651"/>
                <a:gd name="connsiteX2" fmla="*/ 1674629 w 6218352"/>
                <a:gd name="connsiteY2" fmla="*/ 2062394 h 3260651"/>
                <a:gd name="connsiteX3" fmla="*/ 1765203 w 6218352"/>
                <a:gd name="connsiteY3" fmla="*/ 1971820 h 3260651"/>
                <a:gd name="connsiteX4" fmla="*/ 1855777 w 6218352"/>
                <a:gd name="connsiteY4" fmla="*/ 2062394 h 3260651"/>
                <a:gd name="connsiteX0" fmla="*/ 1568276 w 6218352"/>
                <a:gd name="connsiteY0" fmla="*/ 2183940 h 3260651"/>
                <a:gd name="connsiteX1" fmla="*/ 1387129 w 6218352"/>
                <a:gd name="connsiteY1" fmla="*/ 2365087 h 3260651"/>
                <a:gd name="connsiteX2" fmla="*/ 1205982 w 6218352"/>
                <a:gd name="connsiteY2" fmla="*/ 2183940 h 3260651"/>
                <a:gd name="connsiteX3" fmla="*/ 1387129 w 6218352"/>
                <a:gd name="connsiteY3" fmla="*/ 2002793 h 3260651"/>
                <a:gd name="connsiteX4" fmla="*/ 1568276 w 6218352"/>
                <a:gd name="connsiteY4" fmla="*/ 2183940 h 3260651"/>
                <a:gd name="connsiteX0" fmla="*/ 1108321 w 6218352"/>
                <a:gd name="connsiteY0" fmla="*/ 2360928 h 3260651"/>
                <a:gd name="connsiteX1" fmla="*/ 836600 w 6218352"/>
                <a:gd name="connsiteY1" fmla="*/ 2632649 h 3260651"/>
                <a:gd name="connsiteX2" fmla="*/ 564879 w 6218352"/>
                <a:gd name="connsiteY2" fmla="*/ 2360928 h 3260651"/>
                <a:gd name="connsiteX3" fmla="*/ 836600 w 6218352"/>
                <a:gd name="connsiteY3" fmla="*/ 2089207 h 3260651"/>
                <a:gd name="connsiteX4" fmla="*/ 1108321 w 6218352"/>
                <a:gd name="connsiteY4" fmla="*/ 2360928 h 3260651"/>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860959 w 6226413"/>
                <a:gd name="connsiteY0" fmla="*/ 2051752 h 3262085"/>
                <a:gd name="connsiteX1" fmla="*/ 1770385 w 6226413"/>
                <a:gd name="connsiteY1" fmla="*/ 2142326 h 3262085"/>
                <a:gd name="connsiteX2" fmla="*/ 1679811 w 6226413"/>
                <a:gd name="connsiteY2" fmla="*/ 2051752 h 3262085"/>
                <a:gd name="connsiteX3" fmla="*/ 1860959 w 6226413"/>
                <a:gd name="connsiteY3"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70385 w 6226413"/>
                <a:gd name="connsiteY1" fmla="*/ 2142326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823824 w 6226413"/>
                <a:gd name="connsiteY1" fmla="*/ 1888163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573458 w 6226413"/>
                <a:gd name="connsiteY3"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573458 w 6226413"/>
                <a:gd name="connsiteY2"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1113503 w 6226413"/>
                <a:gd name="connsiteY3"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1113503 w 6226413"/>
                <a:gd name="connsiteY2"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866846 w 6226413"/>
                <a:gd name="connsiteY0" fmla="*/ 2628694 h 3262085"/>
                <a:gd name="connsiteX1" fmla="*/ 841782 w 6226413"/>
                <a:gd name="connsiteY1" fmla="*/ 2622007 h 3262085"/>
                <a:gd name="connsiteX2" fmla="*/ 866846 w 6226413"/>
                <a:gd name="connsiteY2" fmla="*/ 2628694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476211 w 6226413"/>
                <a:gd name="connsiteY0" fmla="*/ 2514670 h 3262085"/>
                <a:gd name="connsiteX1" fmla="*/ 1725187 w 6226413"/>
                <a:gd name="connsiteY1" fmla="*/ 2054135 h 3262085"/>
                <a:gd name="connsiteX2" fmla="*/ 1476211 w 6226413"/>
                <a:gd name="connsiteY2" fmla="*/ 2514670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866846 w 6226413"/>
                <a:gd name="connsiteY0" fmla="*/ 2628694 h 3262085"/>
                <a:gd name="connsiteX1" fmla="*/ 841782 w 6226413"/>
                <a:gd name="connsiteY1" fmla="*/ 2622007 h 3262085"/>
                <a:gd name="connsiteX2" fmla="*/ 866846 w 6226413"/>
                <a:gd name="connsiteY2" fmla="*/ 2628694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476211 w 6226413"/>
                <a:gd name="connsiteY0" fmla="*/ 2514670 h 3262085"/>
                <a:gd name="connsiteX1" fmla="*/ 1538184 w 6226413"/>
                <a:gd name="connsiteY1" fmla="*/ 2348378 h 3262085"/>
                <a:gd name="connsiteX2" fmla="*/ 1476211 w 6226413"/>
                <a:gd name="connsiteY2" fmla="*/ 2514670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866846 w 6226413"/>
                <a:gd name="connsiteY0" fmla="*/ 2628694 h 3262085"/>
                <a:gd name="connsiteX1" fmla="*/ 841782 w 6226413"/>
                <a:gd name="connsiteY1" fmla="*/ 2622007 h 3262085"/>
                <a:gd name="connsiteX2" fmla="*/ 866846 w 6226413"/>
                <a:gd name="connsiteY2" fmla="*/ 2628694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476211 w 6226413"/>
                <a:gd name="connsiteY0" fmla="*/ 2514670 h 3262085"/>
                <a:gd name="connsiteX1" fmla="*/ 1538184 w 6226413"/>
                <a:gd name="connsiteY1" fmla="*/ 2348378 h 3262085"/>
                <a:gd name="connsiteX2" fmla="*/ 1476211 w 6226413"/>
                <a:gd name="connsiteY2" fmla="*/ 2514670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866846 w 6226413"/>
                <a:gd name="connsiteY0" fmla="*/ 2628694 h 3262085"/>
                <a:gd name="connsiteX1" fmla="*/ 841782 w 6226413"/>
                <a:gd name="connsiteY1" fmla="*/ 2622007 h 3262085"/>
                <a:gd name="connsiteX2" fmla="*/ 866846 w 6226413"/>
                <a:gd name="connsiteY2" fmla="*/ 2628694 h 3262085"/>
                <a:gd name="connsiteX0" fmla="*/ 4729 w 43256"/>
                <a:gd name="connsiteY0" fmla="*/ 26036 h 43219"/>
                <a:gd name="connsiteX1" fmla="*/ 2196 w 43256"/>
                <a:gd name="connsiteY1" fmla="*/ 25239 h 43219"/>
                <a:gd name="connsiteX2" fmla="*/ 6964 w 43256"/>
                <a:gd name="connsiteY2" fmla="*/ 34758 h 43219"/>
                <a:gd name="connsiteX3" fmla="*/ 5045 w 43256"/>
                <a:gd name="connsiteY3" fmla="*/ 3040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476211 w 6226413"/>
                <a:gd name="connsiteY0" fmla="*/ 2514670 h 3262085"/>
                <a:gd name="connsiteX1" fmla="*/ 1538184 w 6226413"/>
                <a:gd name="connsiteY1" fmla="*/ 2348378 h 3262085"/>
                <a:gd name="connsiteX2" fmla="*/ 1476211 w 6226413"/>
                <a:gd name="connsiteY2" fmla="*/ 2514670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866846 w 6226413"/>
                <a:gd name="connsiteY0" fmla="*/ 2628694 h 3262085"/>
                <a:gd name="connsiteX1" fmla="*/ 841782 w 6226413"/>
                <a:gd name="connsiteY1" fmla="*/ 2622007 h 3262085"/>
                <a:gd name="connsiteX2" fmla="*/ 866846 w 6226413"/>
                <a:gd name="connsiteY2" fmla="*/ 2628694 h 3262085"/>
                <a:gd name="connsiteX0" fmla="*/ 4729 w 43256"/>
                <a:gd name="connsiteY0" fmla="*/ 26036 h 43219"/>
                <a:gd name="connsiteX1" fmla="*/ 2196 w 43256"/>
                <a:gd name="connsiteY1" fmla="*/ 25239 h 43219"/>
                <a:gd name="connsiteX2" fmla="*/ 16514 w 43256"/>
                <a:gd name="connsiteY2" fmla="*/ 38949 h 43219"/>
                <a:gd name="connsiteX3" fmla="*/ 15846 w 43256"/>
                <a:gd name="connsiteY3" fmla="*/ 37209 h 43219"/>
                <a:gd name="connsiteX4" fmla="*/ 28863 w 43256"/>
                <a:gd name="connsiteY4" fmla="*/ 34610 h 43219"/>
                <a:gd name="connsiteX5" fmla="*/ 28596 w 43256"/>
                <a:gd name="connsiteY5" fmla="*/ 36519 h 43219"/>
                <a:gd name="connsiteX6" fmla="*/ 34165 w 43256"/>
                <a:gd name="connsiteY6" fmla="*/ 22813 h 43219"/>
                <a:gd name="connsiteX7" fmla="*/ 37416 w 43256"/>
                <a:gd name="connsiteY7" fmla="*/ 29949 h 43219"/>
                <a:gd name="connsiteX8" fmla="*/ 41834 w 43256"/>
                <a:gd name="connsiteY8" fmla="*/ 15213 h 43219"/>
                <a:gd name="connsiteX9" fmla="*/ 40386 w 43256"/>
                <a:gd name="connsiteY9" fmla="*/ 17889 h 43219"/>
                <a:gd name="connsiteX10" fmla="*/ 38360 w 43256"/>
                <a:gd name="connsiteY10" fmla="*/ 5285 h 43219"/>
                <a:gd name="connsiteX11" fmla="*/ 38436 w 43256"/>
                <a:gd name="connsiteY11" fmla="*/ 6549 h 43219"/>
                <a:gd name="connsiteX12" fmla="*/ 29114 w 43256"/>
                <a:gd name="connsiteY12" fmla="*/ 3811 h 43219"/>
                <a:gd name="connsiteX13" fmla="*/ 29856 w 43256"/>
                <a:gd name="connsiteY13" fmla="*/ 2199 h 43219"/>
                <a:gd name="connsiteX14" fmla="*/ 22177 w 43256"/>
                <a:gd name="connsiteY14" fmla="*/ 4579 h 43219"/>
                <a:gd name="connsiteX15" fmla="*/ 22536 w 43256"/>
                <a:gd name="connsiteY15" fmla="*/ 3189 h 43219"/>
                <a:gd name="connsiteX16" fmla="*/ 14036 w 43256"/>
                <a:gd name="connsiteY16" fmla="*/ 5051 h 43219"/>
                <a:gd name="connsiteX17" fmla="*/ 15336 w 43256"/>
                <a:gd name="connsiteY17" fmla="*/ 6399 h 43219"/>
                <a:gd name="connsiteX18" fmla="*/ 4163 w 43256"/>
                <a:gd name="connsiteY18" fmla="*/ 15648 h 43219"/>
                <a:gd name="connsiteX19" fmla="*/ 3936 w 43256"/>
                <a:gd name="connsiteY19"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476211 w 6226413"/>
                <a:gd name="connsiteY0" fmla="*/ 2514670 h 3262085"/>
                <a:gd name="connsiteX1" fmla="*/ 1538184 w 6226413"/>
                <a:gd name="connsiteY1" fmla="*/ 2348378 h 3262085"/>
                <a:gd name="connsiteX2" fmla="*/ 1476211 w 6226413"/>
                <a:gd name="connsiteY2" fmla="*/ 2514670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050854 w 6226413"/>
                <a:gd name="connsiteY0" fmla="*/ 2406300 h 3262085"/>
                <a:gd name="connsiteX1" fmla="*/ 841782 w 6226413"/>
                <a:gd name="connsiteY1" fmla="*/ 2622007 h 3262085"/>
                <a:gd name="connsiteX2" fmla="*/ 1050854 w 6226413"/>
                <a:gd name="connsiteY2" fmla="*/ 2406300 h 3262085"/>
                <a:gd name="connsiteX0" fmla="*/ 4729 w 43256"/>
                <a:gd name="connsiteY0" fmla="*/ 26036 h 43219"/>
                <a:gd name="connsiteX1" fmla="*/ 2196 w 43256"/>
                <a:gd name="connsiteY1" fmla="*/ 25239 h 43219"/>
                <a:gd name="connsiteX2" fmla="*/ 16514 w 43256"/>
                <a:gd name="connsiteY2" fmla="*/ 38949 h 43219"/>
                <a:gd name="connsiteX3" fmla="*/ 15846 w 43256"/>
                <a:gd name="connsiteY3" fmla="*/ 37209 h 43219"/>
                <a:gd name="connsiteX4" fmla="*/ 28863 w 43256"/>
                <a:gd name="connsiteY4" fmla="*/ 34610 h 43219"/>
                <a:gd name="connsiteX5" fmla="*/ 28596 w 43256"/>
                <a:gd name="connsiteY5" fmla="*/ 36519 h 43219"/>
                <a:gd name="connsiteX6" fmla="*/ 34165 w 43256"/>
                <a:gd name="connsiteY6" fmla="*/ 22813 h 43219"/>
                <a:gd name="connsiteX7" fmla="*/ 37416 w 43256"/>
                <a:gd name="connsiteY7" fmla="*/ 29949 h 43219"/>
                <a:gd name="connsiteX8" fmla="*/ 41834 w 43256"/>
                <a:gd name="connsiteY8" fmla="*/ 15213 h 43219"/>
                <a:gd name="connsiteX9" fmla="*/ 40386 w 43256"/>
                <a:gd name="connsiteY9" fmla="*/ 17889 h 43219"/>
                <a:gd name="connsiteX10" fmla="*/ 38360 w 43256"/>
                <a:gd name="connsiteY10" fmla="*/ 5285 h 43219"/>
                <a:gd name="connsiteX11" fmla="*/ 38436 w 43256"/>
                <a:gd name="connsiteY11" fmla="*/ 6549 h 43219"/>
                <a:gd name="connsiteX12" fmla="*/ 29114 w 43256"/>
                <a:gd name="connsiteY12" fmla="*/ 3811 h 43219"/>
                <a:gd name="connsiteX13" fmla="*/ 29856 w 43256"/>
                <a:gd name="connsiteY13" fmla="*/ 2199 h 43219"/>
                <a:gd name="connsiteX14" fmla="*/ 22177 w 43256"/>
                <a:gd name="connsiteY14" fmla="*/ 4579 h 43219"/>
                <a:gd name="connsiteX15" fmla="*/ 22536 w 43256"/>
                <a:gd name="connsiteY15" fmla="*/ 3189 h 43219"/>
                <a:gd name="connsiteX16" fmla="*/ 14036 w 43256"/>
                <a:gd name="connsiteY16" fmla="*/ 5051 h 43219"/>
                <a:gd name="connsiteX17" fmla="*/ 15336 w 43256"/>
                <a:gd name="connsiteY17" fmla="*/ 6399 h 43219"/>
                <a:gd name="connsiteX18" fmla="*/ 4163 w 43256"/>
                <a:gd name="connsiteY18" fmla="*/ 15648 h 43219"/>
                <a:gd name="connsiteX19" fmla="*/ 3936 w 43256"/>
                <a:gd name="connsiteY19"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476211 w 6226413"/>
                <a:gd name="connsiteY0" fmla="*/ 2514670 h 3262085"/>
                <a:gd name="connsiteX1" fmla="*/ 1538184 w 6226413"/>
                <a:gd name="connsiteY1" fmla="*/ 2348378 h 3262085"/>
                <a:gd name="connsiteX2" fmla="*/ 1476211 w 6226413"/>
                <a:gd name="connsiteY2" fmla="*/ 2514670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050854 w 6226413"/>
                <a:gd name="connsiteY0" fmla="*/ 2406300 h 3262085"/>
                <a:gd name="connsiteX1" fmla="*/ 638166 w 6226413"/>
                <a:gd name="connsiteY1" fmla="*/ 2453114 h 3262085"/>
                <a:gd name="connsiteX2" fmla="*/ 1050854 w 6226413"/>
                <a:gd name="connsiteY2" fmla="*/ 2406300 h 3262085"/>
                <a:gd name="connsiteX0" fmla="*/ 4729 w 43256"/>
                <a:gd name="connsiteY0" fmla="*/ 26036 h 43219"/>
                <a:gd name="connsiteX1" fmla="*/ 2196 w 43256"/>
                <a:gd name="connsiteY1" fmla="*/ 25239 h 43219"/>
                <a:gd name="connsiteX2" fmla="*/ 16514 w 43256"/>
                <a:gd name="connsiteY2" fmla="*/ 38949 h 43219"/>
                <a:gd name="connsiteX3" fmla="*/ 15846 w 43256"/>
                <a:gd name="connsiteY3" fmla="*/ 37209 h 43219"/>
                <a:gd name="connsiteX4" fmla="*/ 28863 w 43256"/>
                <a:gd name="connsiteY4" fmla="*/ 34610 h 43219"/>
                <a:gd name="connsiteX5" fmla="*/ 28596 w 43256"/>
                <a:gd name="connsiteY5" fmla="*/ 36519 h 43219"/>
                <a:gd name="connsiteX6" fmla="*/ 34165 w 43256"/>
                <a:gd name="connsiteY6" fmla="*/ 22813 h 43219"/>
                <a:gd name="connsiteX7" fmla="*/ 37416 w 43256"/>
                <a:gd name="connsiteY7" fmla="*/ 29949 h 43219"/>
                <a:gd name="connsiteX8" fmla="*/ 41834 w 43256"/>
                <a:gd name="connsiteY8" fmla="*/ 15213 h 43219"/>
                <a:gd name="connsiteX9" fmla="*/ 40386 w 43256"/>
                <a:gd name="connsiteY9" fmla="*/ 17889 h 43219"/>
                <a:gd name="connsiteX10" fmla="*/ 38360 w 43256"/>
                <a:gd name="connsiteY10" fmla="*/ 5285 h 43219"/>
                <a:gd name="connsiteX11" fmla="*/ 38436 w 43256"/>
                <a:gd name="connsiteY11" fmla="*/ 6549 h 43219"/>
                <a:gd name="connsiteX12" fmla="*/ 29114 w 43256"/>
                <a:gd name="connsiteY12" fmla="*/ 3811 h 43219"/>
                <a:gd name="connsiteX13" fmla="*/ 29856 w 43256"/>
                <a:gd name="connsiteY13" fmla="*/ 2199 h 43219"/>
                <a:gd name="connsiteX14" fmla="*/ 22177 w 43256"/>
                <a:gd name="connsiteY14" fmla="*/ 4579 h 43219"/>
                <a:gd name="connsiteX15" fmla="*/ 22536 w 43256"/>
                <a:gd name="connsiteY15" fmla="*/ 3189 h 43219"/>
                <a:gd name="connsiteX16" fmla="*/ 14036 w 43256"/>
                <a:gd name="connsiteY16" fmla="*/ 5051 h 43219"/>
                <a:gd name="connsiteX17" fmla="*/ 15336 w 43256"/>
                <a:gd name="connsiteY17" fmla="*/ 6399 h 43219"/>
                <a:gd name="connsiteX18" fmla="*/ 4163 w 43256"/>
                <a:gd name="connsiteY18" fmla="*/ 15648 h 43219"/>
                <a:gd name="connsiteX19" fmla="*/ 3936 w 43256"/>
                <a:gd name="connsiteY19"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476211 w 6226413"/>
                <a:gd name="connsiteY0" fmla="*/ 2514670 h 3262085"/>
                <a:gd name="connsiteX1" fmla="*/ 1538184 w 6226413"/>
                <a:gd name="connsiteY1" fmla="*/ 2348378 h 3262085"/>
                <a:gd name="connsiteX2" fmla="*/ 1476211 w 6226413"/>
                <a:gd name="connsiteY2" fmla="*/ 2514670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050854 w 6226413"/>
                <a:gd name="connsiteY0" fmla="*/ 2406300 h 3262085"/>
                <a:gd name="connsiteX1" fmla="*/ 1481477 w 6226413"/>
                <a:gd name="connsiteY1" fmla="*/ 2493779 h 3262085"/>
                <a:gd name="connsiteX2" fmla="*/ 1050854 w 6226413"/>
                <a:gd name="connsiteY2" fmla="*/ 2406300 h 3262085"/>
                <a:gd name="connsiteX0" fmla="*/ 4729 w 43256"/>
                <a:gd name="connsiteY0" fmla="*/ 26036 h 43219"/>
                <a:gd name="connsiteX1" fmla="*/ 2196 w 43256"/>
                <a:gd name="connsiteY1" fmla="*/ 25239 h 43219"/>
                <a:gd name="connsiteX2" fmla="*/ 16514 w 43256"/>
                <a:gd name="connsiteY2" fmla="*/ 38949 h 43219"/>
                <a:gd name="connsiteX3" fmla="*/ 15846 w 43256"/>
                <a:gd name="connsiteY3" fmla="*/ 37209 h 43219"/>
                <a:gd name="connsiteX4" fmla="*/ 28863 w 43256"/>
                <a:gd name="connsiteY4" fmla="*/ 34610 h 43219"/>
                <a:gd name="connsiteX5" fmla="*/ 28596 w 43256"/>
                <a:gd name="connsiteY5" fmla="*/ 36519 h 43219"/>
                <a:gd name="connsiteX6" fmla="*/ 34165 w 43256"/>
                <a:gd name="connsiteY6" fmla="*/ 22813 h 43219"/>
                <a:gd name="connsiteX7" fmla="*/ 37416 w 43256"/>
                <a:gd name="connsiteY7" fmla="*/ 29949 h 43219"/>
                <a:gd name="connsiteX8" fmla="*/ 41834 w 43256"/>
                <a:gd name="connsiteY8" fmla="*/ 15213 h 43219"/>
                <a:gd name="connsiteX9" fmla="*/ 40386 w 43256"/>
                <a:gd name="connsiteY9" fmla="*/ 17889 h 43219"/>
                <a:gd name="connsiteX10" fmla="*/ 38360 w 43256"/>
                <a:gd name="connsiteY10" fmla="*/ 5285 h 43219"/>
                <a:gd name="connsiteX11" fmla="*/ 38436 w 43256"/>
                <a:gd name="connsiteY11" fmla="*/ 6549 h 43219"/>
                <a:gd name="connsiteX12" fmla="*/ 29114 w 43256"/>
                <a:gd name="connsiteY12" fmla="*/ 3811 h 43219"/>
                <a:gd name="connsiteX13" fmla="*/ 29856 w 43256"/>
                <a:gd name="connsiteY13" fmla="*/ 2199 h 43219"/>
                <a:gd name="connsiteX14" fmla="*/ 22177 w 43256"/>
                <a:gd name="connsiteY14" fmla="*/ 4579 h 43219"/>
                <a:gd name="connsiteX15" fmla="*/ 22536 w 43256"/>
                <a:gd name="connsiteY15" fmla="*/ 3189 h 43219"/>
                <a:gd name="connsiteX16" fmla="*/ 14036 w 43256"/>
                <a:gd name="connsiteY16" fmla="*/ 5051 h 43219"/>
                <a:gd name="connsiteX17" fmla="*/ 15336 w 43256"/>
                <a:gd name="connsiteY17" fmla="*/ 6399 h 43219"/>
                <a:gd name="connsiteX18" fmla="*/ 4163 w 43256"/>
                <a:gd name="connsiteY18" fmla="*/ 15648 h 43219"/>
                <a:gd name="connsiteX19" fmla="*/ 3936 w 43256"/>
                <a:gd name="connsiteY19"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476211 w 6226413"/>
                <a:gd name="connsiteY0" fmla="*/ 2514670 h 3262085"/>
                <a:gd name="connsiteX1" fmla="*/ 1538184 w 6226413"/>
                <a:gd name="connsiteY1" fmla="*/ 2348378 h 3262085"/>
                <a:gd name="connsiteX2" fmla="*/ 1476211 w 6226413"/>
                <a:gd name="connsiteY2" fmla="*/ 2514670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411529 w 6226413"/>
                <a:gd name="connsiteY0" fmla="*/ 2367607 h 3262085"/>
                <a:gd name="connsiteX1" fmla="*/ 1481477 w 6226413"/>
                <a:gd name="connsiteY1" fmla="*/ 2493779 h 3262085"/>
                <a:gd name="connsiteX2" fmla="*/ 1411529 w 6226413"/>
                <a:gd name="connsiteY2" fmla="*/ 2367607 h 3262085"/>
                <a:gd name="connsiteX0" fmla="*/ 4729 w 43256"/>
                <a:gd name="connsiteY0" fmla="*/ 26036 h 43219"/>
                <a:gd name="connsiteX1" fmla="*/ 2196 w 43256"/>
                <a:gd name="connsiteY1" fmla="*/ 25239 h 43219"/>
                <a:gd name="connsiteX2" fmla="*/ 16514 w 43256"/>
                <a:gd name="connsiteY2" fmla="*/ 38949 h 43219"/>
                <a:gd name="connsiteX3" fmla="*/ 15846 w 43256"/>
                <a:gd name="connsiteY3" fmla="*/ 37209 h 43219"/>
                <a:gd name="connsiteX4" fmla="*/ 28863 w 43256"/>
                <a:gd name="connsiteY4" fmla="*/ 34610 h 43219"/>
                <a:gd name="connsiteX5" fmla="*/ 28596 w 43256"/>
                <a:gd name="connsiteY5" fmla="*/ 36519 h 43219"/>
                <a:gd name="connsiteX6" fmla="*/ 34165 w 43256"/>
                <a:gd name="connsiteY6" fmla="*/ 22813 h 43219"/>
                <a:gd name="connsiteX7" fmla="*/ 37416 w 43256"/>
                <a:gd name="connsiteY7" fmla="*/ 29949 h 43219"/>
                <a:gd name="connsiteX8" fmla="*/ 41834 w 43256"/>
                <a:gd name="connsiteY8" fmla="*/ 15213 h 43219"/>
                <a:gd name="connsiteX9" fmla="*/ 40386 w 43256"/>
                <a:gd name="connsiteY9" fmla="*/ 17889 h 43219"/>
                <a:gd name="connsiteX10" fmla="*/ 38360 w 43256"/>
                <a:gd name="connsiteY10" fmla="*/ 5285 h 43219"/>
                <a:gd name="connsiteX11" fmla="*/ 38436 w 43256"/>
                <a:gd name="connsiteY11" fmla="*/ 6549 h 43219"/>
                <a:gd name="connsiteX12" fmla="*/ 29114 w 43256"/>
                <a:gd name="connsiteY12" fmla="*/ 3811 h 43219"/>
                <a:gd name="connsiteX13" fmla="*/ 29856 w 43256"/>
                <a:gd name="connsiteY13" fmla="*/ 2199 h 43219"/>
                <a:gd name="connsiteX14" fmla="*/ 22177 w 43256"/>
                <a:gd name="connsiteY14" fmla="*/ 4579 h 43219"/>
                <a:gd name="connsiteX15" fmla="*/ 22536 w 43256"/>
                <a:gd name="connsiteY15" fmla="*/ 3189 h 43219"/>
                <a:gd name="connsiteX16" fmla="*/ 14036 w 43256"/>
                <a:gd name="connsiteY16" fmla="*/ 5051 h 43219"/>
                <a:gd name="connsiteX17" fmla="*/ 15336 w 43256"/>
                <a:gd name="connsiteY17" fmla="*/ 6399 h 43219"/>
                <a:gd name="connsiteX18" fmla="*/ 4163 w 43256"/>
                <a:gd name="connsiteY18" fmla="*/ 15648 h 43219"/>
                <a:gd name="connsiteX19" fmla="*/ 3936 w 43256"/>
                <a:gd name="connsiteY19"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6226413" h="3262085">
                  <a:moveTo>
                    <a:pt x="1476211" y="2514670"/>
                  </a:moveTo>
                  <a:cubicBezTo>
                    <a:pt x="1491336" y="2515464"/>
                    <a:pt x="1523059" y="2347584"/>
                    <a:pt x="1538184" y="2348378"/>
                  </a:cubicBezTo>
                  <a:cubicBezTo>
                    <a:pt x="1488161" y="2348378"/>
                    <a:pt x="1476211" y="2564693"/>
                    <a:pt x="1476211" y="2514670"/>
                  </a:cubicBezTo>
                  <a:close/>
                </a:path>
                <a:path w="6226413" h="3262085">
                  <a:moveTo>
                    <a:pt x="1392921" y="2366613"/>
                  </a:moveTo>
                  <a:cubicBezTo>
                    <a:pt x="1392921" y="2466658"/>
                    <a:pt x="1392311" y="2354445"/>
                    <a:pt x="1392311" y="2354445"/>
                  </a:cubicBezTo>
                  <a:cubicBezTo>
                    <a:pt x="1392311" y="2354445"/>
                    <a:pt x="1392718" y="2362557"/>
                    <a:pt x="1392921" y="2366613"/>
                  </a:cubicBezTo>
                  <a:close/>
                </a:path>
                <a:path w="6226413" h="3262085">
                  <a:moveTo>
                    <a:pt x="1411529" y="2367607"/>
                  </a:moveTo>
                  <a:cubicBezTo>
                    <a:pt x="1411529" y="2517674"/>
                    <a:pt x="1481477" y="2493779"/>
                    <a:pt x="1481477" y="2493779"/>
                  </a:cubicBezTo>
                  <a:lnTo>
                    <a:pt x="1411529" y="2367607"/>
                  </a:lnTo>
                  <a:close/>
                </a:path>
                <a:path w="43256" h="43219" fill="none" extrusionOk="0">
                  <a:moveTo>
                    <a:pt x="4729" y="26036"/>
                  </a:moveTo>
                  <a:cubicBezTo>
                    <a:pt x="3845" y="26130"/>
                    <a:pt x="2961" y="25852"/>
                    <a:pt x="2196" y="25239"/>
                  </a:cubicBezTo>
                  <a:moveTo>
                    <a:pt x="16514" y="38949"/>
                  </a:moveTo>
                  <a:cubicBezTo>
                    <a:pt x="16247" y="38403"/>
                    <a:pt x="16023" y="37820"/>
                    <a:pt x="15846" y="37209"/>
                  </a:cubicBezTo>
                  <a:moveTo>
                    <a:pt x="28863" y="34610"/>
                  </a:moveTo>
                  <a:cubicBezTo>
                    <a:pt x="28824" y="35257"/>
                    <a:pt x="28734" y="35897"/>
                    <a:pt x="28596" y="36519"/>
                  </a:cubicBezTo>
                  <a:moveTo>
                    <a:pt x="34165" y="22813"/>
                  </a:moveTo>
                  <a:cubicBezTo>
                    <a:pt x="36169" y="24141"/>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rgbClr val="DAE3F3">
                <a:alpha val="80000"/>
              </a:srgbClr>
            </a:solidFill>
            <a:ln w="12700" cap="flat" cmpd="sng" algn="ctr">
              <a:solidFill>
                <a:schemeClr val="tx2">
                  <a:lumMod val="50000"/>
                </a:schemeClr>
              </a:solidFill>
              <a:prstDash val="solid"/>
            </a:ln>
            <a:effectLst/>
          </p:spPr>
          <p:txBody>
            <a:bodyPr rtlCol="0" anchor="ctr"/>
            <a:lstStyle/>
            <a:p>
              <a:pPr algn="ctr" defTabSz="609340">
                <a:buClr>
                  <a:srgbClr val="000000"/>
                </a:buClr>
                <a:defRPr/>
              </a:pPr>
              <a:endParaRPr lang="en-US" sz="2400" kern="0">
                <a:solidFill>
                  <a:srgbClr val="FFFFFF"/>
                </a:solidFill>
                <a:latin typeface="Arial"/>
                <a:cs typeface="+mn-cs"/>
                <a:sym typeface="Arial"/>
              </a:endParaRPr>
            </a:p>
          </p:txBody>
        </p:sp>
        <p:sp>
          <p:nvSpPr>
            <p:cNvPr id="32" name="Oval 31">
              <a:extLst>
                <a:ext uri="{FF2B5EF4-FFF2-40B4-BE49-F238E27FC236}">
                  <a16:creationId xmlns:a16="http://schemas.microsoft.com/office/drawing/2014/main" id="{DE791FEA-94C7-7FE1-C4B3-BFB37A738406}"/>
                </a:ext>
              </a:extLst>
            </p:cNvPr>
            <p:cNvSpPr/>
            <p:nvPr/>
          </p:nvSpPr>
          <p:spPr>
            <a:xfrm>
              <a:off x="4552908" y="3964436"/>
              <a:ext cx="270391" cy="245949"/>
            </a:xfrm>
            <a:prstGeom prst="ellipse">
              <a:avLst/>
            </a:prstGeom>
            <a:solidFill>
              <a:schemeClr val="tx2"/>
            </a:solidFill>
            <a:ln w="1270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400">
                <a:solidFill>
                  <a:srgbClr val="FFFFFF"/>
                </a:solidFill>
                <a:latin typeface="Arial"/>
              </a:endParaRPr>
            </a:p>
          </p:txBody>
        </p:sp>
        <p:sp>
          <p:nvSpPr>
            <p:cNvPr id="33" name="Oval 32">
              <a:extLst>
                <a:ext uri="{FF2B5EF4-FFF2-40B4-BE49-F238E27FC236}">
                  <a16:creationId xmlns:a16="http://schemas.microsoft.com/office/drawing/2014/main" id="{4375410F-BA57-2D2A-D5AD-146FBB1FE02C}"/>
                </a:ext>
              </a:extLst>
            </p:cNvPr>
            <p:cNvSpPr/>
            <p:nvPr/>
          </p:nvSpPr>
          <p:spPr>
            <a:xfrm>
              <a:off x="5401894" y="3642916"/>
              <a:ext cx="270391" cy="245949"/>
            </a:xfrm>
            <a:prstGeom prst="ellipse">
              <a:avLst/>
            </a:prstGeom>
            <a:solidFill>
              <a:schemeClr val="tx2"/>
            </a:solidFill>
            <a:ln w="1270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400">
                <a:solidFill>
                  <a:srgbClr val="FFFFFF"/>
                </a:solidFill>
                <a:latin typeface="Arial"/>
              </a:endParaRPr>
            </a:p>
          </p:txBody>
        </p:sp>
        <p:sp>
          <p:nvSpPr>
            <p:cNvPr id="34" name="Oval 33">
              <a:extLst>
                <a:ext uri="{FF2B5EF4-FFF2-40B4-BE49-F238E27FC236}">
                  <a16:creationId xmlns:a16="http://schemas.microsoft.com/office/drawing/2014/main" id="{6AD9D7B7-5369-4A35-6331-369ADC8A94FD}"/>
                </a:ext>
              </a:extLst>
            </p:cNvPr>
            <p:cNvSpPr/>
            <p:nvPr/>
          </p:nvSpPr>
          <p:spPr>
            <a:xfrm>
              <a:off x="4556984" y="4633882"/>
              <a:ext cx="270391" cy="245949"/>
            </a:xfrm>
            <a:prstGeom prst="ellipse">
              <a:avLst/>
            </a:prstGeom>
            <a:solidFill>
              <a:schemeClr val="tx2"/>
            </a:solidFill>
            <a:ln w="1270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400">
                <a:solidFill>
                  <a:srgbClr val="FFFFFF"/>
                </a:solidFill>
                <a:latin typeface="Arial"/>
              </a:endParaRPr>
            </a:p>
          </p:txBody>
        </p:sp>
        <p:sp>
          <p:nvSpPr>
            <p:cNvPr id="35" name="Oval 34">
              <a:extLst>
                <a:ext uri="{FF2B5EF4-FFF2-40B4-BE49-F238E27FC236}">
                  <a16:creationId xmlns:a16="http://schemas.microsoft.com/office/drawing/2014/main" id="{B28D5577-B86A-880A-5397-F3A2A590950D}"/>
                </a:ext>
              </a:extLst>
            </p:cNvPr>
            <p:cNvSpPr/>
            <p:nvPr/>
          </p:nvSpPr>
          <p:spPr>
            <a:xfrm>
              <a:off x="5785323" y="4923590"/>
              <a:ext cx="270391" cy="245949"/>
            </a:xfrm>
            <a:prstGeom prst="ellipse">
              <a:avLst/>
            </a:prstGeom>
            <a:solidFill>
              <a:schemeClr val="tx2"/>
            </a:solidFill>
            <a:ln w="1270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400">
                <a:solidFill>
                  <a:srgbClr val="FFFFFF"/>
                </a:solidFill>
                <a:latin typeface="Arial"/>
              </a:endParaRPr>
            </a:p>
          </p:txBody>
        </p:sp>
        <p:sp>
          <p:nvSpPr>
            <p:cNvPr id="36" name="Oval 35">
              <a:extLst>
                <a:ext uri="{FF2B5EF4-FFF2-40B4-BE49-F238E27FC236}">
                  <a16:creationId xmlns:a16="http://schemas.microsoft.com/office/drawing/2014/main" id="{E3C48772-4C56-F612-4E5E-D480D14B4130}"/>
                </a:ext>
              </a:extLst>
            </p:cNvPr>
            <p:cNvSpPr/>
            <p:nvPr/>
          </p:nvSpPr>
          <p:spPr>
            <a:xfrm>
              <a:off x="6488722" y="3876720"/>
              <a:ext cx="270391" cy="245949"/>
            </a:xfrm>
            <a:prstGeom prst="ellipse">
              <a:avLst/>
            </a:prstGeom>
            <a:solidFill>
              <a:schemeClr val="tx2"/>
            </a:solidFill>
            <a:ln w="1270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400">
                <a:solidFill>
                  <a:srgbClr val="FFFFFF"/>
                </a:solidFill>
                <a:latin typeface="Arial"/>
              </a:endParaRPr>
            </a:p>
          </p:txBody>
        </p:sp>
        <p:cxnSp>
          <p:nvCxnSpPr>
            <p:cNvPr id="37" name="Straight Connector 36">
              <a:extLst>
                <a:ext uri="{FF2B5EF4-FFF2-40B4-BE49-F238E27FC236}">
                  <a16:creationId xmlns:a16="http://schemas.microsoft.com/office/drawing/2014/main" id="{7175DBC9-7629-5E6F-B9A7-04CF4F3E1A03}"/>
                </a:ext>
              </a:extLst>
            </p:cNvPr>
            <p:cNvCxnSpPr>
              <a:cxnSpLocks/>
              <a:stCxn id="32" idx="4"/>
              <a:endCxn id="34" idx="0"/>
            </p:cNvCxnSpPr>
            <p:nvPr/>
          </p:nvCxnSpPr>
          <p:spPr>
            <a:xfrm>
              <a:off x="4688103" y="4210385"/>
              <a:ext cx="4076" cy="423496"/>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CD29D5C-4023-EEEC-4F46-F17A8377D193}"/>
                </a:ext>
              </a:extLst>
            </p:cNvPr>
            <p:cNvCxnSpPr>
              <a:cxnSpLocks/>
              <a:stCxn id="32" idx="7"/>
              <a:endCxn id="33" idx="2"/>
            </p:cNvCxnSpPr>
            <p:nvPr/>
          </p:nvCxnSpPr>
          <p:spPr>
            <a:xfrm flipV="1">
              <a:off x="4783701" y="3765892"/>
              <a:ext cx="618193" cy="234563"/>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B4276F-5E66-9317-4760-583A0003B2DF}"/>
                </a:ext>
              </a:extLst>
            </p:cNvPr>
            <p:cNvCxnSpPr>
              <a:cxnSpLocks/>
              <a:stCxn id="33" idx="6"/>
              <a:endCxn id="36" idx="1"/>
            </p:cNvCxnSpPr>
            <p:nvPr/>
          </p:nvCxnSpPr>
          <p:spPr>
            <a:xfrm>
              <a:off x="5672284" y="3765893"/>
              <a:ext cx="856035" cy="146847"/>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B30DEE-6DF9-D98F-894A-537D0DD4A07C}"/>
                </a:ext>
              </a:extLst>
            </p:cNvPr>
            <p:cNvCxnSpPr>
              <a:cxnSpLocks/>
              <a:stCxn id="32" idx="5"/>
              <a:endCxn id="35" idx="1"/>
            </p:cNvCxnSpPr>
            <p:nvPr/>
          </p:nvCxnSpPr>
          <p:spPr>
            <a:xfrm>
              <a:off x="4783700" y="4174367"/>
              <a:ext cx="1041220" cy="785240"/>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D9D4B9-5E0E-B355-7ADB-450849EF9A25}"/>
                </a:ext>
              </a:extLst>
            </p:cNvPr>
            <p:cNvCxnSpPr>
              <a:cxnSpLocks/>
              <a:stCxn id="34" idx="6"/>
              <a:endCxn id="35" idx="2"/>
            </p:cNvCxnSpPr>
            <p:nvPr/>
          </p:nvCxnSpPr>
          <p:spPr>
            <a:xfrm>
              <a:off x="4827375" y="4756857"/>
              <a:ext cx="957948" cy="289708"/>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6D27F09-DB44-2E00-0591-9914DA3F9E24}"/>
                </a:ext>
              </a:extLst>
            </p:cNvPr>
            <p:cNvCxnSpPr>
              <a:cxnSpLocks/>
              <a:stCxn id="43" idx="3"/>
              <a:endCxn id="35" idx="7"/>
            </p:cNvCxnSpPr>
            <p:nvPr/>
          </p:nvCxnSpPr>
          <p:spPr>
            <a:xfrm flipH="1">
              <a:off x="6016114" y="4659587"/>
              <a:ext cx="558264" cy="300021"/>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4FD7D69-896E-965E-4E1D-D4235B637B9C}"/>
                </a:ext>
              </a:extLst>
            </p:cNvPr>
            <p:cNvSpPr/>
            <p:nvPr/>
          </p:nvSpPr>
          <p:spPr>
            <a:xfrm>
              <a:off x="6534782" y="4449656"/>
              <a:ext cx="270391" cy="245949"/>
            </a:xfrm>
            <a:prstGeom prst="ellipse">
              <a:avLst/>
            </a:prstGeom>
            <a:solidFill>
              <a:schemeClr val="tx2"/>
            </a:solidFill>
            <a:ln w="12700">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fontAlgn="auto">
                <a:spcBef>
                  <a:spcPts val="0"/>
                </a:spcBef>
                <a:spcAft>
                  <a:spcPts val="0"/>
                </a:spcAft>
                <a:defRPr/>
              </a:pPr>
              <a:endParaRPr lang="en-US" sz="2400">
                <a:solidFill>
                  <a:srgbClr val="FFFFFF"/>
                </a:solidFill>
                <a:latin typeface="Arial"/>
              </a:endParaRPr>
            </a:p>
          </p:txBody>
        </p:sp>
        <p:cxnSp>
          <p:nvCxnSpPr>
            <p:cNvPr id="44" name="Straight Connector 43">
              <a:extLst>
                <a:ext uri="{FF2B5EF4-FFF2-40B4-BE49-F238E27FC236}">
                  <a16:creationId xmlns:a16="http://schemas.microsoft.com/office/drawing/2014/main" id="{DC249ACD-9738-8029-2D88-93612717AFF1}"/>
                </a:ext>
              </a:extLst>
            </p:cNvPr>
            <p:cNvCxnSpPr>
              <a:cxnSpLocks/>
              <a:stCxn id="36" idx="4"/>
              <a:endCxn id="43" idx="0"/>
            </p:cNvCxnSpPr>
            <p:nvPr/>
          </p:nvCxnSpPr>
          <p:spPr>
            <a:xfrm>
              <a:off x="6623916" y="4122669"/>
              <a:ext cx="46061" cy="326987"/>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1A688D4-E1D3-395D-7373-7949151D3CD1}"/>
                </a:ext>
              </a:extLst>
            </p:cNvPr>
            <p:cNvCxnSpPr>
              <a:cxnSpLocks/>
              <a:stCxn id="33" idx="5"/>
              <a:endCxn id="43" idx="1"/>
            </p:cNvCxnSpPr>
            <p:nvPr/>
          </p:nvCxnSpPr>
          <p:spPr>
            <a:xfrm>
              <a:off x="5632687" y="3852847"/>
              <a:ext cx="941693" cy="632827"/>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D36B2FA0-C2CF-D4E0-E1C6-12EADB88A759}"/>
              </a:ext>
            </a:extLst>
          </p:cNvPr>
          <p:cNvSpPr/>
          <p:nvPr/>
        </p:nvSpPr>
        <p:spPr>
          <a:xfrm>
            <a:off x="2009440" y="3294541"/>
            <a:ext cx="640321" cy="359052"/>
          </a:xfrm>
          <a:prstGeom prst="rect">
            <a:avLst/>
          </a:prstGeom>
          <a:solidFill>
            <a:schemeClr val="accent3">
              <a:lumMod val="50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defRPr/>
            </a:pPr>
            <a:r>
              <a:rPr lang="en-US" sz="1400" b="1" dirty="0">
                <a:solidFill>
                  <a:srgbClr val="FFFFFF"/>
                </a:solidFill>
                <a:latin typeface="CiscoSansTT ExtraLight"/>
                <a:cs typeface="Calibri"/>
              </a:rPr>
              <a:t>Apps</a:t>
            </a:r>
            <a:endParaRPr lang="en-US" sz="1400" b="1" dirty="0">
              <a:solidFill>
                <a:srgbClr val="FFFFFF"/>
              </a:solidFill>
              <a:latin typeface="CiscoSansTT ExtraLight"/>
            </a:endParaRPr>
          </a:p>
        </p:txBody>
      </p:sp>
      <p:sp>
        <p:nvSpPr>
          <p:cNvPr id="7" name="Rectangle 6">
            <a:extLst>
              <a:ext uri="{FF2B5EF4-FFF2-40B4-BE49-F238E27FC236}">
                <a16:creationId xmlns:a16="http://schemas.microsoft.com/office/drawing/2014/main" id="{A3322911-6054-7AEF-1EBF-19721FF77888}"/>
              </a:ext>
            </a:extLst>
          </p:cNvPr>
          <p:cNvSpPr/>
          <p:nvPr/>
        </p:nvSpPr>
        <p:spPr>
          <a:xfrm>
            <a:off x="2226200" y="3559456"/>
            <a:ext cx="640321" cy="359052"/>
          </a:xfrm>
          <a:prstGeom prst="rect">
            <a:avLst/>
          </a:prstGeom>
          <a:solidFill>
            <a:schemeClr val="accent2">
              <a:lumMod val="7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defRPr/>
            </a:pPr>
            <a:r>
              <a:rPr lang="en-US" sz="1400" b="1" dirty="0">
                <a:solidFill>
                  <a:srgbClr val="FFFFFF"/>
                </a:solidFill>
                <a:latin typeface="CiscoSansTT ExtraLight"/>
                <a:cs typeface="Calibri"/>
              </a:rPr>
              <a:t>Apps</a:t>
            </a:r>
            <a:endParaRPr lang="en-US" sz="1400" b="1" dirty="0">
              <a:solidFill>
                <a:srgbClr val="FFFFFF"/>
              </a:solidFill>
              <a:latin typeface="CiscoSansTT ExtraLight"/>
            </a:endParaRPr>
          </a:p>
        </p:txBody>
      </p:sp>
      <p:pic>
        <p:nvPicPr>
          <p:cNvPr id="5" name="Picture 2">
            <a:extLst>
              <a:ext uri="{FF2B5EF4-FFF2-40B4-BE49-F238E27FC236}">
                <a16:creationId xmlns:a16="http://schemas.microsoft.com/office/drawing/2014/main" id="{B16B7935-6B27-D48D-972B-957F29C28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837" y="2829866"/>
            <a:ext cx="297083" cy="283621"/>
          </a:xfrm>
          <a:prstGeom prst="rect">
            <a:avLst/>
          </a:prstGeom>
          <a:noFill/>
          <a:extLst>
            <a:ext uri="{909E8E84-426E-40DD-AFC4-6F175D3DCCD1}">
              <a14:hiddenFill xmlns:a14="http://schemas.microsoft.com/office/drawing/2010/main">
                <a:solidFill>
                  <a:srgbClr val="FFFFFF"/>
                </a:solidFill>
              </a14:hiddenFill>
            </a:ext>
          </a:extLst>
        </p:spPr>
      </p:pic>
      <p:pic>
        <p:nvPicPr>
          <p:cNvPr id="67" name="Graphic 66" descr="Full Brick Wall with solid fill">
            <a:extLst>
              <a:ext uri="{FF2B5EF4-FFF2-40B4-BE49-F238E27FC236}">
                <a16:creationId xmlns:a16="http://schemas.microsoft.com/office/drawing/2014/main" id="{CDD7F6F3-A702-A669-6361-5165D5C6FB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34807" y="3425574"/>
            <a:ext cx="329969" cy="329969"/>
          </a:xfrm>
          <a:prstGeom prst="rect">
            <a:avLst/>
          </a:prstGeom>
        </p:spPr>
      </p:pic>
      <p:grpSp>
        <p:nvGrpSpPr>
          <p:cNvPr id="58" name="Group 57">
            <a:extLst>
              <a:ext uri="{FF2B5EF4-FFF2-40B4-BE49-F238E27FC236}">
                <a16:creationId xmlns:a16="http://schemas.microsoft.com/office/drawing/2014/main" id="{25B6735E-0EE2-44BE-64B4-B0F751680840}"/>
              </a:ext>
            </a:extLst>
          </p:cNvPr>
          <p:cNvGrpSpPr/>
          <p:nvPr/>
        </p:nvGrpSpPr>
        <p:grpSpPr>
          <a:xfrm>
            <a:off x="3735223" y="3665287"/>
            <a:ext cx="283464" cy="283464"/>
            <a:chOff x="5614870" y="5515938"/>
            <a:chExt cx="457200" cy="457200"/>
          </a:xfrm>
        </p:grpSpPr>
        <p:sp>
          <p:nvSpPr>
            <p:cNvPr id="59" name="Oval 58">
              <a:extLst>
                <a:ext uri="{FF2B5EF4-FFF2-40B4-BE49-F238E27FC236}">
                  <a16:creationId xmlns:a16="http://schemas.microsoft.com/office/drawing/2014/main" id="{55AC2B15-96DC-3659-CEAA-2DF41909003F}"/>
                </a:ext>
              </a:extLst>
            </p:cNvPr>
            <p:cNvSpPr/>
            <p:nvPr/>
          </p:nvSpPr>
          <p:spPr>
            <a:xfrm>
              <a:off x="5614870" y="5515938"/>
              <a:ext cx="457200" cy="457200"/>
            </a:xfrm>
            <a:prstGeom prst="ellipse">
              <a:avLst/>
            </a:prstGeom>
            <a:solidFill>
              <a:schemeClr val="accent6"/>
            </a:solidFill>
            <a:ln w="25400" cap="flat" cmpd="sng" algn="ctr">
              <a:solidFill>
                <a:srgbClr val="000000"/>
              </a:solidFill>
              <a:prstDash val="solid"/>
              <a:miter lim="800000"/>
            </a:ln>
            <a:effectLst/>
          </p:spPr>
          <p:txBody>
            <a:bodyPr rtlCol="0" anchor="ctr"/>
            <a:lstStyle/>
            <a:p>
              <a:pPr algn="ctr" defTabSz="1218804" fontAlgn="auto">
                <a:spcBef>
                  <a:spcPts val="0"/>
                </a:spcBef>
                <a:spcAft>
                  <a:spcPts val="0"/>
                </a:spcAft>
                <a:defRPr/>
              </a:pPr>
              <a:endParaRPr lang="en-US" kern="0">
                <a:solidFill>
                  <a:prstClr val="white"/>
                </a:solidFill>
                <a:latin typeface="Calibri" panose="020F0502020204030204"/>
                <a:ea typeface="+mn-ea"/>
                <a:cs typeface="+mn-cs"/>
              </a:endParaRPr>
            </a:p>
          </p:txBody>
        </p:sp>
        <p:sp>
          <p:nvSpPr>
            <p:cNvPr id="60" name="Down Arrow 59">
              <a:extLst>
                <a:ext uri="{FF2B5EF4-FFF2-40B4-BE49-F238E27FC236}">
                  <a16:creationId xmlns:a16="http://schemas.microsoft.com/office/drawing/2014/main" id="{9326A6D4-D48D-D19F-3A80-7AB9823A35D6}"/>
                </a:ext>
              </a:extLst>
            </p:cNvPr>
            <p:cNvSpPr/>
            <p:nvPr/>
          </p:nvSpPr>
          <p:spPr>
            <a:xfrm>
              <a:off x="5797638" y="5763588"/>
              <a:ext cx="91675" cy="146050"/>
            </a:xfrm>
            <a:prstGeom prst="downArrow">
              <a:avLst/>
            </a:prstGeom>
            <a:solidFill>
              <a:srgbClr val="000000"/>
            </a:solidFill>
            <a:ln w="12700" cap="flat" cmpd="sng" algn="ctr">
              <a:noFill/>
              <a:prstDash val="solid"/>
              <a:miter lim="800000"/>
            </a:ln>
            <a:effectLst/>
          </p:spPr>
          <p:txBody>
            <a:bodyPr rtlCol="0" anchor="ctr"/>
            <a:lstStyle/>
            <a:p>
              <a:pPr algn="ctr" defTabSz="1218804" fontAlgn="auto">
                <a:spcBef>
                  <a:spcPts val="0"/>
                </a:spcBef>
                <a:spcAft>
                  <a:spcPts val="0"/>
                </a:spcAft>
                <a:defRPr/>
              </a:pPr>
              <a:endParaRPr lang="en-US" kern="0">
                <a:solidFill>
                  <a:prstClr val="white"/>
                </a:solidFill>
                <a:latin typeface="Calibri" panose="020F0502020204030204"/>
                <a:ea typeface="+mn-ea"/>
                <a:cs typeface="+mn-cs"/>
              </a:endParaRPr>
            </a:p>
          </p:txBody>
        </p:sp>
        <p:sp>
          <p:nvSpPr>
            <p:cNvPr id="61" name="Down Arrow 60">
              <a:extLst>
                <a:ext uri="{FF2B5EF4-FFF2-40B4-BE49-F238E27FC236}">
                  <a16:creationId xmlns:a16="http://schemas.microsoft.com/office/drawing/2014/main" id="{31F36125-3544-0647-61E5-2F6B5E232D87}"/>
                </a:ext>
              </a:extLst>
            </p:cNvPr>
            <p:cNvSpPr/>
            <p:nvPr/>
          </p:nvSpPr>
          <p:spPr>
            <a:xfrm rot="10800000">
              <a:off x="5797638" y="5576263"/>
              <a:ext cx="91675" cy="146050"/>
            </a:xfrm>
            <a:prstGeom prst="downArrow">
              <a:avLst/>
            </a:prstGeom>
            <a:solidFill>
              <a:srgbClr val="000000"/>
            </a:solidFill>
            <a:ln w="12700" cap="flat" cmpd="sng" algn="ctr">
              <a:noFill/>
              <a:prstDash val="solid"/>
              <a:miter lim="800000"/>
            </a:ln>
            <a:effectLst/>
          </p:spPr>
          <p:txBody>
            <a:bodyPr rtlCol="0" anchor="ctr"/>
            <a:lstStyle/>
            <a:p>
              <a:pPr algn="ctr" defTabSz="1218804" fontAlgn="auto">
                <a:spcBef>
                  <a:spcPts val="0"/>
                </a:spcBef>
                <a:spcAft>
                  <a:spcPts val="0"/>
                </a:spcAft>
                <a:defRPr/>
              </a:pPr>
              <a:endParaRPr lang="en-US" kern="0">
                <a:solidFill>
                  <a:prstClr val="white"/>
                </a:solidFill>
                <a:latin typeface="Calibri" panose="020F0502020204030204"/>
                <a:ea typeface="+mn-ea"/>
                <a:cs typeface="+mn-cs"/>
              </a:endParaRPr>
            </a:p>
          </p:txBody>
        </p:sp>
        <p:sp>
          <p:nvSpPr>
            <p:cNvPr id="62" name="Down Arrow 61">
              <a:extLst>
                <a:ext uri="{FF2B5EF4-FFF2-40B4-BE49-F238E27FC236}">
                  <a16:creationId xmlns:a16="http://schemas.microsoft.com/office/drawing/2014/main" id="{3DE4582D-1092-A939-7128-C80CBE63A2DC}"/>
                </a:ext>
              </a:extLst>
            </p:cNvPr>
            <p:cNvSpPr/>
            <p:nvPr/>
          </p:nvSpPr>
          <p:spPr>
            <a:xfrm rot="5400000">
              <a:off x="5916500" y="5671513"/>
              <a:ext cx="91675" cy="146050"/>
            </a:xfrm>
            <a:prstGeom prst="downArrow">
              <a:avLst/>
            </a:prstGeom>
            <a:solidFill>
              <a:srgbClr val="000000"/>
            </a:solidFill>
            <a:ln w="12700" cap="flat" cmpd="sng" algn="ctr">
              <a:noFill/>
              <a:prstDash val="solid"/>
              <a:miter lim="800000"/>
            </a:ln>
            <a:effectLst/>
          </p:spPr>
          <p:txBody>
            <a:bodyPr rtlCol="0" anchor="ctr"/>
            <a:lstStyle/>
            <a:p>
              <a:pPr algn="ctr" defTabSz="1218804" fontAlgn="auto">
                <a:spcBef>
                  <a:spcPts val="0"/>
                </a:spcBef>
                <a:spcAft>
                  <a:spcPts val="0"/>
                </a:spcAft>
                <a:defRPr/>
              </a:pPr>
              <a:endParaRPr lang="en-US" kern="0">
                <a:solidFill>
                  <a:prstClr val="white"/>
                </a:solidFill>
                <a:latin typeface="Calibri" panose="020F0502020204030204"/>
                <a:ea typeface="+mn-ea"/>
                <a:cs typeface="+mn-cs"/>
              </a:endParaRPr>
            </a:p>
          </p:txBody>
        </p:sp>
        <p:sp>
          <p:nvSpPr>
            <p:cNvPr id="63" name="Down Arrow 62">
              <a:extLst>
                <a:ext uri="{FF2B5EF4-FFF2-40B4-BE49-F238E27FC236}">
                  <a16:creationId xmlns:a16="http://schemas.microsoft.com/office/drawing/2014/main" id="{C85F1C2E-36E4-C72F-FA11-26405DD2B841}"/>
                </a:ext>
              </a:extLst>
            </p:cNvPr>
            <p:cNvSpPr/>
            <p:nvPr/>
          </p:nvSpPr>
          <p:spPr>
            <a:xfrm rot="16200000">
              <a:off x="5678775" y="5671513"/>
              <a:ext cx="91675" cy="146050"/>
            </a:xfrm>
            <a:prstGeom prst="downArrow">
              <a:avLst/>
            </a:prstGeom>
            <a:solidFill>
              <a:srgbClr val="000000"/>
            </a:solidFill>
            <a:ln w="12700" cap="flat" cmpd="sng" algn="ctr">
              <a:noFill/>
              <a:prstDash val="solid"/>
              <a:miter lim="800000"/>
            </a:ln>
            <a:effectLst/>
          </p:spPr>
          <p:txBody>
            <a:bodyPr rtlCol="0" anchor="ctr"/>
            <a:lstStyle/>
            <a:p>
              <a:pPr algn="ctr" defTabSz="1218804" fontAlgn="auto">
                <a:spcBef>
                  <a:spcPts val="0"/>
                </a:spcBef>
                <a:spcAft>
                  <a:spcPts val="0"/>
                </a:spcAft>
                <a:defRPr/>
              </a:pPr>
              <a:endParaRPr lang="en-US" kern="0">
                <a:solidFill>
                  <a:prstClr val="white"/>
                </a:solidFill>
                <a:latin typeface="Calibri" panose="020F0502020204030204"/>
                <a:ea typeface="+mn-ea"/>
                <a:cs typeface="+mn-cs"/>
              </a:endParaRPr>
            </a:p>
          </p:txBody>
        </p:sp>
      </p:grpSp>
      <p:sp>
        <p:nvSpPr>
          <p:cNvPr id="68" name="Rectangle 67">
            <a:extLst>
              <a:ext uri="{FF2B5EF4-FFF2-40B4-BE49-F238E27FC236}">
                <a16:creationId xmlns:a16="http://schemas.microsoft.com/office/drawing/2014/main" id="{1E639EB2-595C-B6B7-57B6-71C0699B810E}"/>
              </a:ext>
            </a:extLst>
          </p:cNvPr>
          <p:cNvSpPr/>
          <p:nvPr/>
        </p:nvSpPr>
        <p:spPr>
          <a:xfrm>
            <a:off x="2007280" y="3832503"/>
            <a:ext cx="640321" cy="359052"/>
          </a:xfrm>
          <a:prstGeom prst="rect">
            <a:avLst/>
          </a:prstGeom>
          <a:solidFill>
            <a:schemeClr val="accent5">
              <a:lumMod val="7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defRPr/>
            </a:pPr>
            <a:r>
              <a:rPr lang="en-US" sz="1400" b="1" dirty="0">
                <a:solidFill>
                  <a:srgbClr val="FFFFFF"/>
                </a:solidFill>
                <a:latin typeface="CiscoSansTT ExtraLight"/>
                <a:cs typeface="Calibri"/>
              </a:rPr>
              <a:t>Apps</a:t>
            </a:r>
            <a:endParaRPr lang="en-US" sz="1400" b="1" dirty="0">
              <a:solidFill>
                <a:srgbClr val="FFFFFF"/>
              </a:solidFill>
              <a:latin typeface="CiscoSansTT ExtraLight"/>
            </a:endParaRPr>
          </a:p>
        </p:txBody>
      </p:sp>
      <p:cxnSp>
        <p:nvCxnSpPr>
          <p:cNvPr id="74" name="Straight Arrow Connector 73">
            <a:extLst>
              <a:ext uri="{FF2B5EF4-FFF2-40B4-BE49-F238E27FC236}">
                <a16:creationId xmlns:a16="http://schemas.microsoft.com/office/drawing/2014/main" id="{322DF8A6-440F-3B3C-2253-94D807428DDF}"/>
              </a:ext>
            </a:extLst>
          </p:cNvPr>
          <p:cNvCxnSpPr>
            <a:cxnSpLocks/>
          </p:cNvCxnSpPr>
          <p:nvPr/>
        </p:nvCxnSpPr>
        <p:spPr>
          <a:xfrm flipV="1">
            <a:off x="3505187" y="3461797"/>
            <a:ext cx="0" cy="548640"/>
          </a:xfrm>
          <a:prstGeom prst="straightConnector1">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35DD78E-66D8-615C-FB43-A23DE8F34B58}"/>
              </a:ext>
            </a:extLst>
          </p:cNvPr>
          <p:cNvCxnSpPr>
            <a:cxnSpLocks/>
          </p:cNvCxnSpPr>
          <p:nvPr/>
        </p:nvCxnSpPr>
        <p:spPr>
          <a:xfrm>
            <a:off x="3522150" y="3737961"/>
            <a:ext cx="219456" cy="0"/>
          </a:xfrm>
          <a:prstGeom prst="straightConnector1">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A240E49-5959-19B6-C05C-92C8E0066F26}"/>
              </a:ext>
            </a:extLst>
          </p:cNvPr>
          <p:cNvCxnSpPr>
            <a:cxnSpLocks/>
          </p:cNvCxnSpPr>
          <p:nvPr/>
        </p:nvCxnSpPr>
        <p:spPr>
          <a:xfrm>
            <a:off x="3302694" y="3734408"/>
            <a:ext cx="219456" cy="0"/>
          </a:xfrm>
          <a:prstGeom prst="straightConnector1">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03B75B2-DDC2-A903-6132-56EAD6555143}"/>
              </a:ext>
            </a:extLst>
          </p:cNvPr>
          <p:cNvCxnSpPr>
            <a:cxnSpLocks/>
          </p:cNvCxnSpPr>
          <p:nvPr/>
        </p:nvCxnSpPr>
        <p:spPr>
          <a:xfrm>
            <a:off x="3302694" y="3479226"/>
            <a:ext cx="219456" cy="0"/>
          </a:xfrm>
          <a:prstGeom prst="straightConnector1">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2D3ADBE-6DB8-5E6F-1D01-16E48F5F0F29}"/>
              </a:ext>
            </a:extLst>
          </p:cNvPr>
          <p:cNvCxnSpPr>
            <a:cxnSpLocks/>
          </p:cNvCxnSpPr>
          <p:nvPr/>
        </p:nvCxnSpPr>
        <p:spPr>
          <a:xfrm>
            <a:off x="3302694" y="4010437"/>
            <a:ext cx="219456" cy="0"/>
          </a:xfrm>
          <a:prstGeom prst="straightConnector1">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C61219AD-8646-BFB0-5D98-A8B3EE970E67}"/>
              </a:ext>
            </a:extLst>
          </p:cNvPr>
          <p:cNvSpPr/>
          <p:nvPr/>
        </p:nvSpPr>
        <p:spPr>
          <a:xfrm>
            <a:off x="3265583" y="3431127"/>
            <a:ext cx="91399" cy="91440"/>
          </a:xfrm>
          <a:prstGeom prst="ellipse">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D08692C0-AC31-91C2-6DBC-07D2D2122B89}"/>
              </a:ext>
            </a:extLst>
          </p:cNvPr>
          <p:cNvSpPr/>
          <p:nvPr/>
        </p:nvSpPr>
        <p:spPr>
          <a:xfrm>
            <a:off x="3262387" y="3687352"/>
            <a:ext cx="91399" cy="91440"/>
          </a:xfrm>
          <a:prstGeom prst="ellipse">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7D46A306-C851-406D-6869-365156E8D976}"/>
              </a:ext>
            </a:extLst>
          </p:cNvPr>
          <p:cNvSpPr/>
          <p:nvPr/>
        </p:nvSpPr>
        <p:spPr>
          <a:xfrm>
            <a:off x="3258906" y="3949796"/>
            <a:ext cx="91399" cy="91440"/>
          </a:xfrm>
          <a:prstGeom prst="ellipse">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16BEE4D4-A092-24D1-3F3C-01252DCC6BC1}"/>
              </a:ext>
            </a:extLst>
          </p:cNvPr>
          <p:cNvSpPr txBox="1"/>
          <p:nvPr/>
        </p:nvSpPr>
        <p:spPr>
          <a:xfrm>
            <a:off x="501588" y="1118991"/>
            <a:ext cx="6771852" cy="369332"/>
          </a:xfrm>
          <a:prstGeom prst="rect">
            <a:avLst/>
          </a:prstGeom>
          <a:noFill/>
        </p:spPr>
        <p:txBody>
          <a:bodyPr wrap="square">
            <a:spAutoFit/>
          </a:bodyPr>
          <a:lstStyle/>
          <a:p>
            <a:pPr defTabSz="683957">
              <a:spcAft>
                <a:spcPts val="267"/>
              </a:spcAft>
              <a:defRPr/>
            </a:pPr>
            <a:r>
              <a:rPr lang="en-US" b="1" dirty="0">
                <a:solidFill>
                  <a:srgbClr val="00BCEB">
                    <a:lumMod val="75000"/>
                  </a:srgbClr>
                </a:solidFill>
                <a:latin typeface="CiscoSans ExtraLight" panose="020B0303020201020303" pitchFamily="34" charset="0"/>
                <a:cs typeface="+mn-cs"/>
              </a:rPr>
              <a:t>Cisco’s historical Air-Gap</a:t>
            </a:r>
          </a:p>
        </p:txBody>
      </p:sp>
    </p:spTree>
    <p:extLst>
      <p:ext uri="{BB962C8B-B14F-4D97-AF65-F5344CB8AC3E}">
        <p14:creationId xmlns:p14="http://schemas.microsoft.com/office/powerpoint/2010/main" val="93154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D081A-0D61-F7B8-2DED-CC62428ED0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FBDCB-A224-C1B8-3869-51FEF51D382F}"/>
              </a:ext>
            </a:extLst>
          </p:cNvPr>
          <p:cNvSpPr>
            <a:spLocks noGrp="1"/>
          </p:cNvSpPr>
          <p:nvPr>
            <p:ph type="ctrTitle"/>
          </p:nvPr>
        </p:nvSpPr>
        <p:spPr>
          <a:xfrm>
            <a:off x="1773936" y="2941635"/>
            <a:ext cx="9807861" cy="1182923"/>
          </a:xfrm>
        </p:spPr>
        <p:txBody>
          <a:bodyPr/>
          <a:lstStyle/>
          <a:p>
            <a:r>
              <a:rPr lang="en-US" sz="5998" b="1" dirty="0">
                <a:solidFill>
                  <a:schemeClr val="tx2">
                    <a:lumMod val="75000"/>
                  </a:schemeClr>
                </a:solidFill>
                <a:cs typeface="Calibri"/>
              </a:rPr>
              <a:t>Thank you</a:t>
            </a:r>
            <a:endParaRPr lang="en-US" sz="5998" b="1" dirty="0">
              <a:solidFill>
                <a:schemeClr val="tx2">
                  <a:lumMod val="75000"/>
                </a:schemeClr>
              </a:solidFill>
            </a:endParaRPr>
          </a:p>
        </p:txBody>
      </p:sp>
    </p:spTree>
    <p:extLst>
      <p:ext uri="{BB962C8B-B14F-4D97-AF65-F5344CB8AC3E}">
        <p14:creationId xmlns:p14="http://schemas.microsoft.com/office/powerpoint/2010/main" val="35647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15DB63-313B-7B3F-2358-11EC609D0C65}"/>
              </a:ext>
            </a:extLst>
          </p:cNvPr>
          <p:cNvSpPr>
            <a:spLocks noGrp="1"/>
          </p:cNvSpPr>
          <p:nvPr>
            <p:ph type="title"/>
          </p:nvPr>
        </p:nvSpPr>
        <p:spPr>
          <a:xfrm>
            <a:off x="563304" y="474867"/>
            <a:ext cx="10933279" cy="627843"/>
          </a:xfrm>
        </p:spPr>
        <p:txBody>
          <a:bodyPr>
            <a:noAutofit/>
          </a:bodyPr>
          <a:lstStyle/>
          <a:p>
            <a:r>
              <a:rPr lang="en-US" sz="4399" dirty="0">
                <a:solidFill>
                  <a:schemeClr val="bg1">
                    <a:lumMod val="90000"/>
                    <a:lumOff val="10000"/>
                  </a:schemeClr>
                </a:solidFill>
                <a:latin typeface="CiscoSans ExtraLight" panose="020B0303020201020303" pitchFamily="34" charset="0"/>
              </a:rPr>
              <a:t>Isovalent Closes the Host Networking Gap</a:t>
            </a:r>
          </a:p>
        </p:txBody>
      </p:sp>
      <p:grpSp>
        <p:nvGrpSpPr>
          <p:cNvPr id="2" name="Group 1">
            <a:extLst>
              <a:ext uri="{FF2B5EF4-FFF2-40B4-BE49-F238E27FC236}">
                <a16:creationId xmlns:a16="http://schemas.microsoft.com/office/drawing/2014/main" id="{83D09FBC-BFD5-78A3-41ED-8E74E590ECF7}"/>
              </a:ext>
            </a:extLst>
          </p:cNvPr>
          <p:cNvGrpSpPr/>
          <p:nvPr/>
        </p:nvGrpSpPr>
        <p:grpSpPr>
          <a:xfrm>
            <a:off x="3015620" y="4136869"/>
            <a:ext cx="1849403" cy="1205157"/>
            <a:chOff x="4565479" y="3584023"/>
            <a:chExt cx="1507404" cy="1000438"/>
          </a:xfrm>
        </p:grpSpPr>
        <p:grpSp>
          <p:nvGrpSpPr>
            <p:cNvPr id="4" name="Group 3">
              <a:extLst>
                <a:ext uri="{FF2B5EF4-FFF2-40B4-BE49-F238E27FC236}">
                  <a16:creationId xmlns:a16="http://schemas.microsoft.com/office/drawing/2014/main" id="{CE8857CB-3C31-FD2A-2579-121B5DFBE2BB}"/>
                </a:ext>
              </a:extLst>
            </p:cNvPr>
            <p:cNvGrpSpPr/>
            <p:nvPr/>
          </p:nvGrpSpPr>
          <p:grpSpPr>
            <a:xfrm rot="16200000">
              <a:off x="4963559" y="3571989"/>
              <a:ext cx="583152" cy="1005544"/>
              <a:chOff x="3150479" y="3266863"/>
              <a:chExt cx="873989" cy="1137161"/>
            </a:xfrm>
          </p:grpSpPr>
          <p:sp>
            <p:nvSpPr>
              <p:cNvPr id="7" name="Oval 6">
                <a:extLst>
                  <a:ext uri="{FF2B5EF4-FFF2-40B4-BE49-F238E27FC236}">
                    <a16:creationId xmlns:a16="http://schemas.microsoft.com/office/drawing/2014/main" id="{7A2FB47D-840F-1340-FEE9-2EBBD9865E2E}"/>
                  </a:ext>
                </a:extLst>
              </p:cNvPr>
              <p:cNvSpPr/>
              <p:nvPr/>
            </p:nvSpPr>
            <p:spPr>
              <a:xfrm>
                <a:off x="3790590" y="3576507"/>
                <a:ext cx="233878" cy="225067"/>
              </a:xfrm>
              <a:prstGeom prst="ellipse">
                <a:avLst/>
              </a:prstGeom>
              <a:solidFill>
                <a:srgbClr val="A5A5A5">
                  <a:lumMod val="90000"/>
                </a:srgbClr>
              </a:solidFill>
              <a:ln w="6350" cap="flat" cmpd="sng" algn="ctr">
                <a:solidFill>
                  <a:srgbClr val="4472C4"/>
                </a:solidFill>
                <a:prstDash val="solid"/>
              </a:ln>
              <a:effectLst/>
            </p:spPr>
            <p:txBody>
              <a:bodyPr rtlCol="0" anchor="ctr"/>
              <a:lstStyle/>
              <a:p>
                <a:pPr algn="ctr" defTabSz="609387" fontAlgn="auto">
                  <a:spcBef>
                    <a:spcPts val="0"/>
                  </a:spcBef>
                  <a:spcAft>
                    <a:spcPts val="0"/>
                  </a:spcAft>
                  <a:buClr>
                    <a:srgbClr val="000000"/>
                  </a:buClr>
                  <a:defRPr/>
                </a:pPr>
                <a:endParaRPr lang="en-US" sz="2399" kern="0" dirty="0">
                  <a:solidFill>
                    <a:srgbClr val="005073"/>
                  </a:solidFill>
                  <a:latin typeface="Arial"/>
                  <a:cs typeface="+mn-cs"/>
                  <a:sym typeface="Arial"/>
                </a:endParaRPr>
              </a:p>
            </p:txBody>
          </p:sp>
          <p:sp>
            <p:nvSpPr>
              <p:cNvPr id="8" name="Oval 7">
                <a:extLst>
                  <a:ext uri="{FF2B5EF4-FFF2-40B4-BE49-F238E27FC236}">
                    <a16:creationId xmlns:a16="http://schemas.microsoft.com/office/drawing/2014/main" id="{B339A71F-DC57-EEFA-2A44-FA27B918BF9A}"/>
                  </a:ext>
                </a:extLst>
              </p:cNvPr>
              <p:cNvSpPr/>
              <p:nvPr/>
            </p:nvSpPr>
            <p:spPr>
              <a:xfrm>
                <a:off x="3790588" y="3884868"/>
                <a:ext cx="233878" cy="225067"/>
              </a:xfrm>
              <a:prstGeom prst="ellipse">
                <a:avLst/>
              </a:prstGeom>
              <a:solidFill>
                <a:srgbClr val="A5A5A5">
                  <a:lumMod val="90000"/>
                </a:srgbClr>
              </a:solidFill>
              <a:ln w="6350" cap="flat" cmpd="sng" algn="ctr">
                <a:solidFill>
                  <a:srgbClr val="4472C4"/>
                </a:solidFill>
                <a:prstDash val="solid"/>
              </a:ln>
              <a:effectLst/>
            </p:spPr>
            <p:txBody>
              <a:bodyPr rtlCol="0" anchor="ctr"/>
              <a:lstStyle/>
              <a:p>
                <a:pPr algn="ctr" defTabSz="609387" fontAlgn="auto">
                  <a:spcBef>
                    <a:spcPts val="0"/>
                  </a:spcBef>
                  <a:spcAft>
                    <a:spcPts val="0"/>
                  </a:spcAft>
                  <a:buClr>
                    <a:srgbClr val="000000"/>
                  </a:buClr>
                  <a:defRPr/>
                </a:pPr>
                <a:endParaRPr lang="en-US" sz="2399" kern="0" dirty="0">
                  <a:solidFill>
                    <a:srgbClr val="005073"/>
                  </a:solidFill>
                  <a:latin typeface="Arial"/>
                  <a:cs typeface="+mn-cs"/>
                  <a:sym typeface="Arial"/>
                </a:endParaRPr>
              </a:p>
            </p:txBody>
          </p:sp>
          <p:cxnSp>
            <p:nvCxnSpPr>
              <p:cNvPr id="9" name="Straight Connector 8">
                <a:extLst>
                  <a:ext uri="{FF2B5EF4-FFF2-40B4-BE49-F238E27FC236}">
                    <a16:creationId xmlns:a16="http://schemas.microsoft.com/office/drawing/2014/main" id="{ECC62D62-9B93-7134-9F3A-6C626008C5BC}"/>
                  </a:ext>
                </a:extLst>
              </p:cNvPr>
              <p:cNvCxnSpPr>
                <a:cxnSpLocks/>
                <a:endCxn id="17" idx="6"/>
              </p:cNvCxnSpPr>
              <p:nvPr/>
            </p:nvCxnSpPr>
            <p:spPr>
              <a:xfrm flipH="1" flipV="1">
                <a:off x="3384357" y="3379397"/>
                <a:ext cx="406234" cy="309646"/>
              </a:xfrm>
              <a:prstGeom prst="line">
                <a:avLst/>
              </a:prstGeom>
              <a:noFill/>
              <a:ln w="12700" cap="flat" cmpd="sng" algn="ctr">
                <a:solidFill>
                  <a:srgbClr val="000000">
                    <a:lumMod val="90000"/>
                    <a:lumOff val="10000"/>
                  </a:srgbClr>
                </a:solidFill>
                <a:prstDash val="solid"/>
              </a:ln>
              <a:effectLst/>
            </p:spPr>
          </p:cxnSp>
          <p:cxnSp>
            <p:nvCxnSpPr>
              <p:cNvPr id="10" name="Straight Connector 9">
                <a:extLst>
                  <a:ext uri="{FF2B5EF4-FFF2-40B4-BE49-F238E27FC236}">
                    <a16:creationId xmlns:a16="http://schemas.microsoft.com/office/drawing/2014/main" id="{C7E33CB2-4640-631C-94DF-5CCE54DD73F5}"/>
                  </a:ext>
                </a:extLst>
              </p:cNvPr>
              <p:cNvCxnSpPr>
                <a:cxnSpLocks/>
                <a:endCxn id="17" idx="6"/>
              </p:cNvCxnSpPr>
              <p:nvPr/>
            </p:nvCxnSpPr>
            <p:spPr>
              <a:xfrm flipH="1" flipV="1">
                <a:off x="3384357" y="3379397"/>
                <a:ext cx="406234" cy="618008"/>
              </a:xfrm>
              <a:prstGeom prst="line">
                <a:avLst/>
              </a:prstGeom>
              <a:noFill/>
              <a:ln w="12700" cap="flat" cmpd="sng" algn="ctr">
                <a:solidFill>
                  <a:srgbClr val="000000">
                    <a:lumMod val="90000"/>
                    <a:lumOff val="10000"/>
                  </a:srgbClr>
                </a:solidFill>
                <a:prstDash val="solid"/>
              </a:ln>
              <a:effectLst/>
            </p:spPr>
          </p:cxnSp>
          <p:cxnSp>
            <p:nvCxnSpPr>
              <p:cNvPr id="11" name="Straight Connector 10">
                <a:extLst>
                  <a:ext uri="{FF2B5EF4-FFF2-40B4-BE49-F238E27FC236}">
                    <a16:creationId xmlns:a16="http://schemas.microsoft.com/office/drawing/2014/main" id="{B6A8CFD9-14A0-1C01-6512-F4C782F75570}"/>
                  </a:ext>
                </a:extLst>
              </p:cNvPr>
              <p:cNvCxnSpPr/>
              <p:nvPr/>
            </p:nvCxnSpPr>
            <p:spPr>
              <a:xfrm flipH="1" flipV="1">
                <a:off x="3386402" y="3687758"/>
                <a:ext cx="404188" cy="1282"/>
              </a:xfrm>
              <a:prstGeom prst="line">
                <a:avLst/>
              </a:prstGeom>
              <a:noFill/>
              <a:ln w="12700" cap="flat" cmpd="sng" algn="ctr">
                <a:solidFill>
                  <a:srgbClr val="000000">
                    <a:lumMod val="90000"/>
                    <a:lumOff val="10000"/>
                  </a:srgbClr>
                </a:solidFill>
                <a:prstDash val="solid"/>
              </a:ln>
              <a:effectLst/>
            </p:spPr>
          </p:cxnSp>
          <p:cxnSp>
            <p:nvCxnSpPr>
              <p:cNvPr id="12" name="Straight Connector 11">
                <a:extLst>
                  <a:ext uri="{FF2B5EF4-FFF2-40B4-BE49-F238E27FC236}">
                    <a16:creationId xmlns:a16="http://schemas.microsoft.com/office/drawing/2014/main" id="{65BF4AD7-3695-F41B-6C35-832D7253F1EE}"/>
                  </a:ext>
                </a:extLst>
              </p:cNvPr>
              <p:cNvCxnSpPr/>
              <p:nvPr/>
            </p:nvCxnSpPr>
            <p:spPr>
              <a:xfrm flipH="1" flipV="1">
                <a:off x="3386402" y="3687758"/>
                <a:ext cx="404187" cy="309644"/>
              </a:xfrm>
              <a:prstGeom prst="line">
                <a:avLst/>
              </a:prstGeom>
              <a:noFill/>
              <a:ln w="12700" cap="flat" cmpd="sng" algn="ctr">
                <a:solidFill>
                  <a:srgbClr val="000000">
                    <a:lumMod val="90000"/>
                    <a:lumOff val="10000"/>
                  </a:srgbClr>
                </a:solidFill>
                <a:prstDash val="solid"/>
              </a:ln>
              <a:effectLst/>
            </p:spPr>
          </p:cxnSp>
          <p:cxnSp>
            <p:nvCxnSpPr>
              <p:cNvPr id="13" name="Straight Connector 12">
                <a:extLst>
                  <a:ext uri="{FF2B5EF4-FFF2-40B4-BE49-F238E27FC236}">
                    <a16:creationId xmlns:a16="http://schemas.microsoft.com/office/drawing/2014/main" id="{509C8314-13BF-44F3-5307-208BF8E11BFB}"/>
                  </a:ext>
                </a:extLst>
              </p:cNvPr>
              <p:cNvCxnSpPr/>
              <p:nvPr/>
            </p:nvCxnSpPr>
            <p:spPr>
              <a:xfrm flipH="1" flipV="1">
                <a:off x="3395325" y="3991362"/>
                <a:ext cx="395263" cy="6039"/>
              </a:xfrm>
              <a:prstGeom prst="line">
                <a:avLst/>
              </a:prstGeom>
              <a:noFill/>
              <a:ln w="12700" cap="flat" cmpd="sng" algn="ctr">
                <a:solidFill>
                  <a:srgbClr val="000000">
                    <a:lumMod val="90000"/>
                    <a:lumOff val="10000"/>
                  </a:srgbClr>
                </a:solidFill>
                <a:prstDash val="solid"/>
              </a:ln>
              <a:effectLst/>
            </p:spPr>
          </p:cxnSp>
          <p:cxnSp>
            <p:nvCxnSpPr>
              <p:cNvPr id="14" name="Straight Connector 13">
                <a:extLst>
                  <a:ext uri="{FF2B5EF4-FFF2-40B4-BE49-F238E27FC236}">
                    <a16:creationId xmlns:a16="http://schemas.microsoft.com/office/drawing/2014/main" id="{389893D4-BBFC-F094-2F30-327C14BA99DE}"/>
                  </a:ext>
                </a:extLst>
              </p:cNvPr>
              <p:cNvCxnSpPr/>
              <p:nvPr/>
            </p:nvCxnSpPr>
            <p:spPr>
              <a:xfrm flipH="1">
                <a:off x="3395325" y="3689040"/>
                <a:ext cx="395264" cy="302322"/>
              </a:xfrm>
              <a:prstGeom prst="line">
                <a:avLst/>
              </a:prstGeom>
              <a:noFill/>
              <a:ln w="12700" cap="flat" cmpd="sng" algn="ctr">
                <a:solidFill>
                  <a:srgbClr val="000000">
                    <a:lumMod val="90000"/>
                    <a:lumOff val="10000"/>
                  </a:srgbClr>
                </a:solidFill>
                <a:prstDash val="solid"/>
              </a:ln>
              <a:effectLst/>
            </p:spPr>
          </p:cxnSp>
          <p:cxnSp>
            <p:nvCxnSpPr>
              <p:cNvPr id="15" name="Straight Connector 14">
                <a:extLst>
                  <a:ext uri="{FF2B5EF4-FFF2-40B4-BE49-F238E27FC236}">
                    <a16:creationId xmlns:a16="http://schemas.microsoft.com/office/drawing/2014/main" id="{BBF985D8-7116-14F7-C9B1-BEC730264D81}"/>
                  </a:ext>
                </a:extLst>
              </p:cNvPr>
              <p:cNvCxnSpPr/>
              <p:nvPr/>
            </p:nvCxnSpPr>
            <p:spPr>
              <a:xfrm flipH="1">
                <a:off x="3397370" y="3689040"/>
                <a:ext cx="393220" cy="602451"/>
              </a:xfrm>
              <a:prstGeom prst="line">
                <a:avLst/>
              </a:prstGeom>
              <a:noFill/>
              <a:ln w="12700" cap="flat" cmpd="sng" algn="ctr">
                <a:solidFill>
                  <a:srgbClr val="000000">
                    <a:lumMod val="90000"/>
                    <a:lumOff val="10000"/>
                  </a:srgbClr>
                </a:solidFill>
                <a:prstDash val="solid"/>
              </a:ln>
              <a:effectLst/>
            </p:spPr>
          </p:cxnSp>
          <p:cxnSp>
            <p:nvCxnSpPr>
              <p:cNvPr id="16" name="Straight Connector 15">
                <a:extLst>
                  <a:ext uri="{FF2B5EF4-FFF2-40B4-BE49-F238E27FC236}">
                    <a16:creationId xmlns:a16="http://schemas.microsoft.com/office/drawing/2014/main" id="{B5C97EEE-9293-A63F-440D-6228B6A08283}"/>
                  </a:ext>
                </a:extLst>
              </p:cNvPr>
              <p:cNvCxnSpPr/>
              <p:nvPr/>
            </p:nvCxnSpPr>
            <p:spPr>
              <a:xfrm flipH="1">
                <a:off x="3397370" y="3997402"/>
                <a:ext cx="393219" cy="294089"/>
              </a:xfrm>
              <a:prstGeom prst="line">
                <a:avLst/>
              </a:prstGeom>
              <a:noFill/>
              <a:ln w="12700" cap="flat" cmpd="sng" algn="ctr">
                <a:solidFill>
                  <a:srgbClr val="000000">
                    <a:lumMod val="90000"/>
                    <a:lumOff val="10000"/>
                  </a:srgbClr>
                </a:solidFill>
                <a:prstDash val="solid"/>
              </a:ln>
              <a:effectLst/>
            </p:spPr>
          </p:cxnSp>
          <p:sp>
            <p:nvSpPr>
              <p:cNvPr id="17" name="Oval 16">
                <a:extLst>
                  <a:ext uri="{FF2B5EF4-FFF2-40B4-BE49-F238E27FC236}">
                    <a16:creationId xmlns:a16="http://schemas.microsoft.com/office/drawing/2014/main" id="{57784308-FD51-7BC0-C53E-5449B707D4F1}"/>
                  </a:ext>
                </a:extLst>
              </p:cNvPr>
              <p:cNvSpPr/>
              <p:nvPr/>
            </p:nvSpPr>
            <p:spPr>
              <a:xfrm>
                <a:off x="3150479" y="3266863"/>
                <a:ext cx="233878" cy="225067"/>
              </a:xfrm>
              <a:prstGeom prst="ellipse">
                <a:avLst/>
              </a:prstGeom>
              <a:solidFill>
                <a:srgbClr val="A5A5A5">
                  <a:lumMod val="90000"/>
                </a:srgbClr>
              </a:solidFill>
              <a:ln w="6350" cap="flat" cmpd="sng" algn="ctr">
                <a:solidFill>
                  <a:srgbClr val="4472C4"/>
                </a:solidFill>
                <a:prstDash val="solid"/>
              </a:ln>
              <a:effectLst/>
            </p:spPr>
            <p:txBody>
              <a:bodyPr rtlCol="0" anchor="ctr"/>
              <a:lstStyle/>
              <a:p>
                <a:pPr algn="ctr" defTabSz="609387" fontAlgn="auto">
                  <a:spcBef>
                    <a:spcPts val="0"/>
                  </a:spcBef>
                  <a:spcAft>
                    <a:spcPts val="0"/>
                  </a:spcAft>
                  <a:buClr>
                    <a:srgbClr val="000000"/>
                  </a:buClr>
                  <a:defRPr/>
                </a:pPr>
                <a:endParaRPr lang="en-US" sz="2399" kern="0" dirty="0">
                  <a:solidFill>
                    <a:srgbClr val="005073"/>
                  </a:solidFill>
                  <a:latin typeface="Arial"/>
                  <a:cs typeface="+mn-cs"/>
                  <a:sym typeface="Arial"/>
                </a:endParaRPr>
              </a:p>
            </p:txBody>
          </p:sp>
          <p:sp>
            <p:nvSpPr>
              <p:cNvPr id="18" name="Oval 17">
                <a:extLst>
                  <a:ext uri="{FF2B5EF4-FFF2-40B4-BE49-F238E27FC236}">
                    <a16:creationId xmlns:a16="http://schemas.microsoft.com/office/drawing/2014/main" id="{09BEC098-F7A0-01CD-20BD-8FAC3A88C692}"/>
                  </a:ext>
                </a:extLst>
              </p:cNvPr>
              <p:cNvSpPr/>
              <p:nvPr/>
            </p:nvSpPr>
            <p:spPr>
              <a:xfrm>
                <a:off x="3152523" y="3575224"/>
                <a:ext cx="233878" cy="225067"/>
              </a:xfrm>
              <a:prstGeom prst="ellipse">
                <a:avLst/>
              </a:prstGeom>
              <a:solidFill>
                <a:srgbClr val="A5A5A5">
                  <a:lumMod val="90000"/>
                </a:srgbClr>
              </a:solidFill>
              <a:ln w="6350" cap="flat" cmpd="sng" algn="ctr">
                <a:solidFill>
                  <a:srgbClr val="4472C4"/>
                </a:solidFill>
                <a:prstDash val="solid"/>
              </a:ln>
              <a:effectLst/>
            </p:spPr>
            <p:txBody>
              <a:bodyPr rtlCol="0" anchor="ctr"/>
              <a:lstStyle/>
              <a:p>
                <a:pPr algn="ctr" defTabSz="609387" fontAlgn="auto">
                  <a:spcBef>
                    <a:spcPts val="0"/>
                  </a:spcBef>
                  <a:spcAft>
                    <a:spcPts val="0"/>
                  </a:spcAft>
                  <a:buClr>
                    <a:srgbClr val="000000"/>
                  </a:buClr>
                  <a:defRPr/>
                </a:pPr>
                <a:endParaRPr lang="en-US" sz="2399" kern="0" dirty="0">
                  <a:solidFill>
                    <a:srgbClr val="005073"/>
                  </a:solidFill>
                  <a:latin typeface="Arial"/>
                  <a:cs typeface="+mn-cs"/>
                  <a:sym typeface="Arial"/>
                </a:endParaRPr>
              </a:p>
            </p:txBody>
          </p:sp>
          <p:sp>
            <p:nvSpPr>
              <p:cNvPr id="19" name="Oval 18">
                <a:extLst>
                  <a:ext uri="{FF2B5EF4-FFF2-40B4-BE49-F238E27FC236}">
                    <a16:creationId xmlns:a16="http://schemas.microsoft.com/office/drawing/2014/main" id="{98DBAC26-DE9D-7281-7B3C-059844C45EDD}"/>
                  </a:ext>
                </a:extLst>
              </p:cNvPr>
              <p:cNvSpPr/>
              <p:nvPr/>
            </p:nvSpPr>
            <p:spPr>
              <a:xfrm>
                <a:off x="3163491" y="4178957"/>
                <a:ext cx="233878" cy="225067"/>
              </a:xfrm>
              <a:prstGeom prst="ellipse">
                <a:avLst/>
              </a:prstGeom>
              <a:solidFill>
                <a:srgbClr val="A5A5A5">
                  <a:lumMod val="90000"/>
                </a:srgbClr>
              </a:solidFill>
              <a:ln w="6350" cap="flat" cmpd="sng" algn="ctr">
                <a:solidFill>
                  <a:srgbClr val="4472C4"/>
                </a:solidFill>
                <a:prstDash val="solid"/>
              </a:ln>
              <a:effectLst/>
            </p:spPr>
            <p:txBody>
              <a:bodyPr rtlCol="0" anchor="ctr"/>
              <a:lstStyle/>
              <a:p>
                <a:pPr algn="ctr" defTabSz="609387" fontAlgn="auto">
                  <a:spcBef>
                    <a:spcPts val="0"/>
                  </a:spcBef>
                  <a:spcAft>
                    <a:spcPts val="0"/>
                  </a:spcAft>
                  <a:buClr>
                    <a:srgbClr val="000000"/>
                  </a:buClr>
                  <a:defRPr/>
                </a:pPr>
                <a:endParaRPr lang="en-US" sz="2399" kern="0" dirty="0">
                  <a:solidFill>
                    <a:srgbClr val="005073"/>
                  </a:solidFill>
                  <a:latin typeface="Arial"/>
                  <a:cs typeface="+mn-cs"/>
                  <a:sym typeface="Arial"/>
                </a:endParaRPr>
              </a:p>
            </p:txBody>
          </p:sp>
          <p:sp>
            <p:nvSpPr>
              <p:cNvPr id="20" name="Oval 19">
                <a:extLst>
                  <a:ext uri="{FF2B5EF4-FFF2-40B4-BE49-F238E27FC236}">
                    <a16:creationId xmlns:a16="http://schemas.microsoft.com/office/drawing/2014/main" id="{312C9617-AD33-A4BB-348F-C0B32D82420B}"/>
                  </a:ext>
                </a:extLst>
              </p:cNvPr>
              <p:cNvSpPr/>
              <p:nvPr/>
            </p:nvSpPr>
            <p:spPr>
              <a:xfrm>
                <a:off x="3161447" y="3878829"/>
                <a:ext cx="233878" cy="225067"/>
              </a:xfrm>
              <a:prstGeom prst="ellipse">
                <a:avLst/>
              </a:prstGeom>
              <a:solidFill>
                <a:srgbClr val="A5A5A5">
                  <a:lumMod val="90000"/>
                </a:srgbClr>
              </a:solidFill>
              <a:ln w="6350" cap="flat" cmpd="sng" algn="ctr">
                <a:solidFill>
                  <a:srgbClr val="4472C4"/>
                </a:solidFill>
                <a:prstDash val="solid"/>
              </a:ln>
              <a:effectLst/>
            </p:spPr>
            <p:txBody>
              <a:bodyPr rtlCol="0" anchor="ctr"/>
              <a:lstStyle/>
              <a:p>
                <a:pPr algn="ctr" defTabSz="609387" fontAlgn="auto">
                  <a:spcBef>
                    <a:spcPts val="0"/>
                  </a:spcBef>
                  <a:spcAft>
                    <a:spcPts val="0"/>
                  </a:spcAft>
                  <a:buClr>
                    <a:srgbClr val="000000"/>
                  </a:buClr>
                  <a:defRPr/>
                </a:pPr>
                <a:endParaRPr lang="en-US" sz="2399" kern="0" dirty="0">
                  <a:solidFill>
                    <a:srgbClr val="005073"/>
                  </a:solidFill>
                  <a:latin typeface="Arial"/>
                  <a:cs typeface="+mn-cs"/>
                  <a:sym typeface="Arial"/>
                </a:endParaRPr>
              </a:p>
            </p:txBody>
          </p:sp>
        </p:grpSp>
        <p:sp>
          <p:nvSpPr>
            <p:cNvPr id="5" name="Cloud Callout 76">
              <a:extLst>
                <a:ext uri="{FF2B5EF4-FFF2-40B4-BE49-F238E27FC236}">
                  <a16:creationId xmlns:a16="http://schemas.microsoft.com/office/drawing/2014/main" id="{EBADBEC1-7C73-607B-54E1-E557F8C7FE02}"/>
                </a:ext>
              </a:extLst>
            </p:cNvPr>
            <p:cNvSpPr/>
            <p:nvPr/>
          </p:nvSpPr>
          <p:spPr>
            <a:xfrm rot="11254759">
              <a:off x="4565478" y="3584023"/>
              <a:ext cx="1507403" cy="1000438"/>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855777 w 6218352"/>
                <a:gd name="connsiteY0" fmla="*/ 2062394 h 3260651"/>
                <a:gd name="connsiteX1" fmla="*/ 1765203 w 6218352"/>
                <a:gd name="connsiteY1" fmla="*/ 2152968 h 3260651"/>
                <a:gd name="connsiteX2" fmla="*/ 1674629 w 6218352"/>
                <a:gd name="connsiteY2" fmla="*/ 2062394 h 3260651"/>
                <a:gd name="connsiteX3" fmla="*/ 1765203 w 6218352"/>
                <a:gd name="connsiteY3" fmla="*/ 1971820 h 3260651"/>
                <a:gd name="connsiteX4" fmla="*/ 1855777 w 6218352"/>
                <a:gd name="connsiteY4" fmla="*/ 2062394 h 3260651"/>
                <a:gd name="connsiteX0" fmla="*/ 1568276 w 6218352"/>
                <a:gd name="connsiteY0" fmla="*/ 2183940 h 3260651"/>
                <a:gd name="connsiteX1" fmla="*/ 1387129 w 6218352"/>
                <a:gd name="connsiteY1" fmla="*/ 2365087 h 3260651"/>
                <a:gd name="connsiteX2" fmla="*/ 1205982 w 6218352"/>
                <a:gd name="connsiteY2" fmla="*/ 2183940 h 3260651"/>
                <a:gd name="connsiteX3" fmla="*/ 1387129 w 6218352"/>
                <a:gd name="connsiteY3" fmla="*/ 2002793 h 3260651"/>
                <a:gd name="connsiteX4" fmla="*/ 1568276 w 6218352"/>
                <a:gd name="connsiteY4" fmla="*/ 2183940 h 3260651"/>
                <a:gd name="connsiteX0" fmla="*/ 1108321 w 6218352"/>
                <a:gd name="connsiteY0" fmla="*/ 2360928 h 3260651"/>
                <a:gd name="connsiteX1" fmla="*/ 836600 w 6218352"/>
                <a:gd name="connsiteY1" fmla="*/ 2632649 h 3260651"/>
                <a:gd name="connsiteX2" fmla="*/ 564879 w 6218352"/>
                <a:gd name="connsiteY2" fmla="*/ 2360928 h 3260651"/>
                <a:gd name="connsiteX3" fmla="*/ 836600 w 6218352"/>
                <a:gd name="connsiteY3" fmla="*/ 2089207 h 3260651"/>
                <a:gd name="connsiteX4" fmla="*/ 1108321 w 6218352"/>
                <a:gd name="connsiteY4" fmla="*/ 2360928 h 3260651"/>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860959 w 6226413"/>
                <a:gd name="connsiteY0" fmla="*/ 2051752 h 3262085"/>
                <a:gd name="connsiteX1" fmla="*/ 1770385 w 6226413"/>
                <a:gd name="connsiteY1" fmla="*/ 2142326 h 3262085"/>
                <a:gd name="connsiteX2" fmla="*/ 1679811 w 6226413"/>
                <a:gd name="connsiteY2" fmla="*/ 2051752 h 3262085"/>
                <a:gd name="connsiteX3" fmla="*/ 1860959 w 6226413"/>
                <a:gd name="connsiteY3"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70385 w 6226413"/>
                <a:gd name="connsiteY1" fmla="*/ 2142326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823824 w 6226413"/>
                <a:gd name="connsiteY1" fmla="*/ 1888163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573458 w 6226413"/>
                <a:gd name="connsiteY3"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573458 w 6226413"/>
                <a:gd name="connsiteY2"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1113503 w 6226413"/>
                <a:gd name="connsiteY3"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1113503 w 6226413"/>
                <a:gd name="connsiteY2"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866846 w 6226413"/>
                <a:gd name="connsiteY0" fmla="*/ 2628694 h 3262085"/>
                <a:gd name="connsiteX1" fmla="*/ 841782 w 6226413"/>
                <a:gd name="connsiteY1" fmla="*/ 2622007 h 3262085"/>
                <a:gd name="connsiteX2" fmla="*/ 866846 w 6226413"/>
                <a:gd name="connsiteY2" fmla="*/ 2628694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6226413" h="3262085">
                  <a:moveTo>
                    <a:pt x="1679811" y="2051752"/>
                  </a:moveTo>
                  <a:lnTo>
                    <a:pt x="1725187" y="2054135"/>
                  </a:lnTo>
                  <a:cubicBezTo>
                    <a:pt x="1675164" y="2054135"/>
                    <a:pt x="1679811" y="2101775"/>
                    <a:pt x="1679811" y="2051752"/>
                  </a:cubicBezTo>
                  <a:close/>
                </a:path>
                <a:path w="6226413" h="3262085">
                  <a:moveTo>
                    <a:pt x="1392921" y="2366613"/>
                  </a:moveTo>
                  <a:cubicBezTo>
                    <a:pt x="1392921" y="2466658"/>
                    <a:pt x="1392311" y="2354445"/>
                    <a:pt x="1392311" y="2354445"/>
                  </a:cubicBezTo>
                  <a:cubicBezTo>
                    <a:pt x="1392311" y="2354445"/>
                    <a:pt x="1392718" y="2362557"/>
                    <a:pt x="1392921" y="2366613"/>
                  </a:cubicBezTo>
                  <a:close/>
                </a:path>
                <a:path w="6226413" h="3262085">
                  <a:moveTo>
                    <a:pt x="866846" y="2628694"/>
                  </a:moveTo>
                  <a:cubicBezTo>
                    <a:pt x="866846" y="2778761"/>
                    <a:pt x="841782" y="2622007"/>
                    <a:pt x="841782" y="2622007"/>
                  </a:cubicBezTo>
                  <a:lnTo>
                    <a:pt x="866846" y="2628694"/>
                  </a:lnTo>
                  <a:close/>
                </a:path>
                <a:path w="43256" h="43219"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734" y="35897"/>
                    <a:pt x="28596" y="36519"/>
                  </a:cubicBezTo>
                  <a:moveTo>
                    <a:pt x="34165" y="22813"/>
                  </a:moveTo>
                  <a:cubicBezTo>
                    <a:pt x="36169" y="24141"/>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rgbClr val="BBDEF4">
                <a:alpha val="80000"/>
              </a:srgbClr>
            </a:solidFill>
            <a:ln w="25400" cap="flat" cmpd="sng" algn="ctr">
              <a:noFill/>
              <a:prstDash val="solid"/>
            </a:ln>
            <a:effectLst/>
          </p:spPr>
          <p:txBody>
            <a:bodyPr rtlCol="0" anchor="ctr"/>
            <a:lstStyle/>
            <a:p>
              <a:pPr algn="ctr" defTabSz="609372" fontAlgn="auto">
                <a:spcBef>
                  <a:spcPts val="0"/>
                </a:spcBef>
                <a:spcAft>
                  <a:spcPts val="0"/>
                </a:spcAft>
                <a:buClr>
                  <a:srgbClr val="000000"/>
                </a:buClr>
                <a:defRPr/>
              </a:pPr>
              <a:endParaRPr lang="en-US" sz="2399" kern="0" dirty="0">
                <a:solidFill>
                  <a:srgbClr val="FFFFFF"/>
                </a:solidFill>
                <a:latin typeface="Arial"/>
                <a:cs typeface="+mn-cs"/>
                <a:sym typeface="Arial"/>
              </a:endParaRPr>
            </a:p>
          </p:txBody>
        </p:sp>
      </p:grpSp>
      <p:sp>
        <p:nvSpPr>
          <p:cNvPr id="21" name="Rounded Rectangle 20">
            <a:extLst>
              <a:ext uri="{FF2B5EF4-FFF2-40B4-BE49-F238E27FC236}">
                <a16:creationId xmlns:a16="http://schemas.microsoft.com/office/drawing/2014/main" id="{0DBF6417-3A69-017B-9D67-37205117559A}"/>
              </a:ext>
            </a:extLst>
          </p:cNvPr>
          <p:cNvSpPr/>
          <p:nvPr/>
        </p:nvSpPr>
        <p:spPr>
          <a:xfrm>
            <a:off x="1728366" y="4512190"/>
            <a:ext cx="307575" cy="208889"/>
          </a:xfrm>
          <a:prstGeom prst="roundRect">
            <a:avLst/>
          </a:prstGeom>
          <a:solidFill>
            <a:schemeClr val="accent3">
              <a:lumMod val="60000"/>
              <a:lumOff val="40000"/>
            </a:schemeClr>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22" name="Rounded Rectangle 21">
            <a:extLst>
              <a:ext uri="{FF2B5EF4-FFF2-40B4-BE49-F238E27FC236}">
                <a16:creationId xmlns:a16="http://schemas.microsoft.com/office/drawing/2014/main" id="{3B1C2FE6-00D9-4E1E-84B1-4B8BC94F4C9A}"/>
              </a:ext>
            </a:extLst>
          </p:cNvPr>
          <p:cNvSpPr/>
          <p:nvPr/>
        </p:nvSpPr>
        <p:spPr>
          <a:xfrm>
            <a:off x="1812121" y="4587557"/>
            <a:ext cx="307575" cy="208889"/>
          </a:xfrm>
          <a:prstGeom prst="roundRect">
            <a:avLst/>
          </a:prstGeom>
          <a:solidFill>
            <a:schemeClr val="accent3">
              <a:lumMod val="60000"/>
              <a:lumOff val="40000"/>
            </a:schemeClr>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24" name="Rounded Rectangle 23">
            <a:extLst>
              <a:ext uri="{FF2B5EF4-FFF2-40B4-BE49-F238E27FC236}">
                <a16:creationId xmlns:a16="http://schemas.microsoft.com/office/drawing/2014/main" id="{1A815B11-19C7-3668-36BB-43678D172A88}"/>
              </a:ext>
            </a:extLst>
          </p:cNvPr>
          <p:cNvSpPr/>
          <p:nvPr/>
        </p:nvSpPr>
        <p:spPr>
          <a:xfrm>
            <a:off x="1597490" y="4871813"/>
            <a:ext cx="307575" cy="208889"/>
          </a:xfrm>
          <a:prstGeom prst="roundRect">
            <a:avLst/>
          </a:prstGeom>
          <a:solidFill>
            <a:schemeClr val="accent5"/>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25" name="Rounded Rectangle 24">
            <a:extLst>
              <a:ext uri="{FF2B5EF4-FFF2-40B4-BE49-F238E27FC236}">
                <a16:creationId xmlns:a16="http://schemas.microsoft.com/office/drawing/2014/main" id="{D15B2FCE-EFD9-D89E-4CCC-341DE9F25583}"/>
              </a:ext>
            </a:extLst>
          </p:cNvPr>
          <p:cNvSpPr/>
          <p:nvPr/>
        </p:nvSpPr>
        <p:spPr>
          <a:xfrm>
            <a:off x="1723462" y="4940218"/>
            <a:ext cx="307575" cy="208889"/>
          </a:xfrm>
          <a:prstGeom prst="roundRect">
            <a:avLst/>
          </a:prstGeom>
          <a:solidFill>
            <a:schemeClr val="accent5"/>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26" name="Rectangle 25">
            <a:extLst>
              <a:ext uri="{FF2B5EF4-FFF2-40B4-BE49-F238E27FC236}">
                <a16:creationId xmlns:a16="http://schemas.microsoft.com/office/drawing/2014/main" id="{96FC7F1B-9881-D10C-9C99-D9C7D7CC2DF4}"/>
              </a:ext>
            </a:extLst>
          </p:cNvPr>
          <p:cNvSpPr/>
          <p:nvPr/>
        </p:nvSpPr>
        <p:spPr>
          <a:xfrm>
            <a:off x="1468352" y="4341023"/>
            <a:ext cx="1362813" cy="1001005"/>
          </a:xfrm>
          <a:prstGeom prst="rect">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lstStyle/>
          <a:p>
            <a:pPr algn="ctr"/>
            <a:endParaRPr lang="en-US" dirty="0"/>
          </a:p>
        </p:txBody>
      </p:sp>
      <p:pic>
        <p:nvPicPr>
          <p:cNvPr id="27" name="Picture 4" descr="ebpf · GitHub Topics · GitHub">
            <a:extLst>
              <a:ext uri="{FF2B5EF4-FFF2-40B4-BE49-F238E27FC236}">
                <a16:creationId xmlns:a16="http://schemas.microsoft.com/office/drawing/2014/main" id="{294E4C60-007D-B9BB-E532-670876846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228" y="4570499"/>
            <a:ext cx="428857" cy="425207"/>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pic>
        <p:nvPicPr>
          <p:cNvPr id="28" name="Picture 2" descr="Cilium · GitHub">
            <a:extLst>
              <a:ext uri="{FF2B5EF4-FFF2-40B4-BE49-F238E27FC236}">
                <a16:creationId xmlns:a16="http://schemas.microsoft.com/office/drawing/2014/main" id="{EC279C68-3FD6-246F-CC9C-C8B215B85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4935" y="3220242"/>
            <a:ext cx="550769" cy="53410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DCB624D0-EC29-B02F-BF0B-857E97D2C7CC}"/>
              </a:ext>
            </a:extLst>
          </p:cNvPr>
          <p:cNvCxnSpPr>
            <a:stCxn id="22" idx="3"/>
            <a:endCxn id="27" idx="1"/>
          </p:cNvCxnSpPr>
          <p:nvPr/>
        </p:nvCxnSpPr>
        <p:spPr>
          <a:xfrm>
            <a:off x="2119696" y="4692002"/>
            <a:ext cx="148531" cy="91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3B5FC2E-D97D-CF4A-4143-0437A23E9CE3}"/>
              </a:ext>
            </a:extLst>
          </p:cNvPr>
          <p:cNvCxnSpPr>
            <a:cxnSpLocks/>
            <a:endCxn id="25" idx="3"/>
          </p:cNvCxnSpPr>
          <p:nvPr/>
        </p:nvCxnSpPr>
        <p:spPr>
          <a:xfrm flipH="1">
            <a:off x="2031037" y="4940218"/>
            <a:ext cx="230633" cy="104445"/>
          </a:xfrm>
          <a:prstGeom prst="line">
            <a:avLst/>
          </a:prstGeom>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E33D66A5-BF86-A4B1-E720-872A418DFB95}"/>
              </a:ext>
            </a:extLst>
          </p:cNvPr>
          <p:cNvSpPr/>
          <p:nvPr/>
        </p:nvSpPr>
        <p:spPr>
          <a:xfrm>
            <a:off x="5895813" y="4551881"/>
            <a:ext cx="307575" cy="208889"/>
          </a:xfrm>
          <a:prstGeom prst="roundRect">
            <a:avLst/>
          </a:prstGeom>
          <a:solidFill>
            <a:schemeClr val="accent3">
              <a:lumMod val="60000"/>
              <a:lumOff val="40000"/>
            </a:schemeClr>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32" name="Rounded Rectangle 31">
            <a:extLst>
              <a:ext uri="{FF2B5EF4-FFF2-40B4-BE49-F238E27FC236}">
                <a16:creationId xmlns:a16="http://schemas.microsoft.com/office/drawing/2014/main" id="{C209AB7A-A973-0F74-ABF8-9756E6D08583}"/>
              </a:ext>
            </a:extLst>
          </p:cNvPr>
          <p:cNvSpPr/>
          <p:nvPr/>
        </p:nvSpPr>
        <p:spPr>
          <a:xfrm>
            <a:off x="5979568" y="4627248"/>
            <a:ext cx="307575" cy="208889"/>
          </a:xfrm>
          <a:prstGeom prst="roundRect">
            <a:avLst/>
          </a:prstGeom>
          <a:solidFill>
            <a:schemeClr val="accent3">
              <a:lumMod val="60000"/>
              <a:lumOff val="40000"/>
            </a:schemeClr>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33" name="Rounded Rectangle 32">
            <a:extLst>
              <a:ext uri="{FF2B5EF4-FFF2-40B4-BE49-F238E27FC236}">
                <a16:creationId xmlns:a16="http://schemas.microsoft.com/office/drawing/2014/main" id="{C5D91FD0-99C6-0C78-F760-06795E989018}"/>
              </a:ext>
            </a:extLst>
          </p:cNvPr>
          <p:cNvSpPr/>
          <p:nvPr/>
        </p:nvSpPr>
        <p:spPr>
          <a:xfrm>
            <a:off x="5764936" y="4911503"/>
            <a:ext cx="307575" cy="208889"/>
          </a:xfrm>
          <a:prstGeom prst="roundRect">
            <a:avLst/>
          </a:prstGeom>
          <a:solidFill>
            <a:schemeClr val="accent5"/>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34" name="Rounded Rectangle 33">
            <a:extLst>
              <a:ext uri="{FF2B5EF4-FFF2-40B4-BE49-F238E27FC236}">
                <a16:creationId xmlns:a16="http://schemas.microsoft.com/office/drawing/2014/main" id="{8AEC4D00-EBDE-9FF9-60D3-DC6E4135C298}"/>
              </a:ext>
            </a:extLst>
          </p:cNvPr>
          <p:cNvSpPr/>
          <p:nvPr/>
        </p:nvSpPr>
        <p:spPr>
          <a:xfrm>
            <a:off x="5890909" y="4979909"/>
            <a:ext cx="307575" cy="208889"/>
          </a:xfrm>
          <a:prstGeom prst="roundRect">
            <a:avLst/>
          </a:prstGeom>
          <a:solidFill>
            <a:schemeClr val="accent5"/>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35" name="Rectangle 34">
            <a:extLst>
              <a:ext uri="{FF2B5EF4-FFF2-40B4-BE49-F238E27FC236}">
                <a16:creationId xmlns:a16="http://schemas.microsoft.com/office/drawing/2014/main" id="{A4F0922B-2852-8B05-A854-FF691D71028A}"/>
              </a:ext>
            </a:extLst>
          </p:cNvPr>
          <p:cNvSpPr/>
          <p:nvPr/>
        </p:nvSpPr>
        <p:spPr>
          <a:xfrm>
            <a:off x="5049475" y="4341023"/>
            <a:ext cx="1362813" cy="1001005"/>
          </a:xfrm>
          <a:prstGeom prst="rect">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lstStyle/>
          <a:p>
            <a:pPr algn="ctr"/>
            <a:endParaRPr lang="en-US" dirty="0"/>
          </a:p>
        </p:txBody>
      </p:sp>
      <p:pic>
        <p:nvPicPr>
          <p:cNvPr id="36" name="Picture 4" descr="ebpf · GitHub Topics · GitHub">
            <a:extLst>
              <a:ext uri="{FF2B5EF4-FFF2-40B4-BE49-F238E27FC236}">
                <a16:creationId xmlns:a16="http://schemas.microsoft.com/office/drawing/2014/main" id="{9A942BD3-7160-DAE5-01F1-9C2F605DE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0804" y="4633969"/>
            <a:ext cx="428857" cy="425207"/>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C2FEBFE7-3918-2340-C3F6-B80A255AC669}"/>
              </a:ext>
            </a:extLst>
          </p:cNvPr>
          <p:cNvCxnSpPr>
            <a:cxnSpLocks/>
            <a:stCxn id="31" idx="1"/>
            <a:endCxn id="36" idx="3"/>
          </p:cNvCxnSpPr>
          <p:nvPr/>
        </p:nvCxnSpPr>
        <p:spPr>
          <a:xfrm flipH="1">
            <a:off x="5629661" y="4656326"/>
            <a:ext cx="266152" cy="190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5F2F62-DB3F-0932-6ECB-8C9CC245034F}"/>
              </a:ext>
            </a:extLst>
          </p:cNvPr>
          <p:cNvCxnSpPr>
            <a:cxnSpLocks/>
            <a:endCxn id="33" idx="1"/>
          </p:cNvCxnSpPr>
          <p:nvPr/>
        </p:nvCxnSpPr>
        <p:spPr>
          <a:xfrm>
            <a:off x="5629661" y="4979909"/>
            <a:ext cx="135275" cy="36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C5D9D26-4970-1440-4EDE-F0CC9BB85171}"/>
              </a:ext>
            </a:extLst>
          </p:cNvPr>
          <p:cNvCxnSpPr>
            <a:cxnSpLocks/>
          </p:cNvCxnSpPr>
          <p:nvPr/>
        </p:nvCxnSpPr>
        <p:spPr>
          <a:xfrm flipH="1">
            <a:off x="2679836" y="3705148"/>
            <a:ext cx="855118" cy="781050"/>
          </a:xfrm>
          <a:prstGeom prst="straightConnector1">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7E84230-2A9A-5FA6-808D-D5CC4ABE17E8}"/>
              </a:ext>
            </a:extLst>
          </p:cNvPr>
          <p:cNvCxnSpPr>
            <a:cxnSpLocks/>
          </p:cNvCxnSpPr>
          <p:nvPr/>
        </p:nvCxnSpPr>
        <p:spPr>
          <a:xfrm>
            <a:off x="4348630" y="3674399"/>
            <a:ext cx="852174" cy="825822"/>
          </a:xfrm>
          <a:prstGeom prst="straightConnector1">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Freeform 40">
            <a:extLst>
              <a:ext uri="{FF2B5EF4-FFF2-40B4-BE49-F238E27FC236}">
                <a16:creationId xmlns:a16="http://schemas.microsoft.com/office/drawing/2014/main" id="{24330BC0-EF7B-C214-4019-DAF866FF86A4}"/>
              </a:ext>
            </a:extLst>
          </p:cNvPr>
          <p:cNvSpPr/>
          <p:nvPr/>
        </p:nvSpPr>
        <p:spPr>
          <a:xfrm>
            <a:off x="2709009" y="4535293"/>
            <a:ext cx="2490625" cy="504273"/>
          </a:xfrm>
          <a:custGeom>
            <a:avLst/>
            <a:gdLst>
              <a:gd name="connsiteX0" fmla="*/ 0 w 2491274"/>
              <a:gd name="connsiteY0" fmla="*/ 280143 h 504404"/>
              <a:gd name="connsiteX1" fmla="*/ 606490 w 2491274"/>
              <a:gd name="connsiteY1" fmla="*/ 494747 h 504404"/>
              <a:gd name="connsiteX2" fmla="*/ 979715 w 2491274"/>
              <a:gd name="connsiteY2" fmla="*/ 225 h 504404"/>
              <a:gd name="connsiteX3" fmla="*/ 1698172 w 2491274"/>
              <a:gd name="connsiteY3" fmla="*/ 429433 h 504404"/>
              <a:gd name="connsiteX4" fmla="*/ 2491274 w 2491274"/>
              <a:gd name="connsiteY4" fmla="*/ 317465 h 504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274" h="504404">
                <a:moveTo>
                  <a:pt x="0" y="280143"/>
                </a:moveTo>
                <a:cubicBezTo>
                  <a:pt x="221602" y="410771"/>
                  <a:pt x="443204" y="541400"/>
                  <a:pt x="606490" y="494747"/>
                </a:cubicBezTo>
                <a:cubicBezTo>
                  <a:pt x="769776" y="448094"/>
                  <a:pt x="797768" y="11111"/>
                  <a:pt x="979715" y="225"/>
                </a:cubicBezTo>
                <a:cubicBezTo>
                  <a:pt x="1161662" y="-10661"/>
                  <a:pt x="1446246" y="376560"/>
                  <a:pt x="1698172" y="429433"/>
                </a:cubicBezTo>
                <a:cubicBezTo>
                  <a:pt x="1950098" y="482306"/>
                  <a:pt x="2220686" y="399885"/>
                  <a:pt x="2491274" y="317465"/>
                </a:cubicBezTo>
              </a:path>
            </a:pathLst>
          </a:custGeom>
          <a:noFill/>
          <a:ln>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0E1AA371-D8B7-D9CC-0A31-9925334EEE58}"/>
              </a:ext>
            </a:extLst>
          </p:cNvPr>
          <p:cNvSpPr txBox="1"/>
          <p:nvPr/>
        </p:nvSpPr>
        <p:spPr>
          <a:xfrm>
            <a:off x="626123" y="1184170"/>
            <a:ext cx="10870459" cy="1713290"/>
          </a:xfrm>
          <a:prstGeom prst="rect">
            <a:avLst/>
          </a:prstGeom>
          <a:noFill/>
        </p:spPr>
        <p:txBody>
          <a:bodyPr wrap="square" rtlCol="0">
            <a:spAutoFit/>
          </a:bodyPr>
          <a:lstStyle/>
          <a:p>
            <a:pPr>
              <a:spcAft>
                <a:spcPts val="400"/>
              </a:spcAft>
            </a:pPr>
            <a:r>
              <a:rPr lang="en-US" sz="2000" b="1" dirty="0">
                <a:solidFill>
                  <a:schemeClr val="tx2"/>
                </a:solidFill>
                <a:latin typeface="+mn-lt"/>
              </a:rPr>
              <a:t>With Isovalent Cisco can now:</a:t>
            </a:r>
          </a:p>
          <a:p>
            <a:pPr>
              <a:spcAft>
                <a:spcPts val="400"/>
              </a:spcAft>
            </a:pPr>
            <a:r>
              <a:rPr lang="en-US" dirty="0">
                <a:solidFill>
                  <a:schemeClr val="accent3">
                    <a:lumMod val="25000"/>
                  </a:schemeClr>
                </a:solidFill>
                <a:latin typeface="+mn-lt"/>
              </a:rPr>
              <a:t>Own the DC Fabric</a:t>
            </a:r>
          </a:p>
          <a:p>
            <a:pPr>
              <a:spcAft>
                <a:spcPts val="400"/>
              </a:spcAft>
            </a:pPr>
            <a:r>
              <a:rPr lang="en-US" dirty="0">
                <a:solidFill>
                  <a:schemeClr val="accent3">
                    <a:lumMod val="25000"/>
                  </a:schemeClr>
                </a:solidFill>
                <a:latin typeface="+mn-lt"/>
              </a:rPr>
              <a:t>Own the Virtualized/Containerized Host Stack</a:t>
            </a:r>
          </a:p>
          <a:p>
            <a:pPr>
              <a:spcAft>
                <a:spcPts val="400"/>
              </a:spcAft>
            </a:pPr>
            <a:r>
              <a:rPr lang="en-US" dirty="0">
                <a:solidFill>
                  <a:schemeClr val="accent3">
                    <a:lumMod val="25000"/>
                  </a:schemeClr>
                </a:solidFill>
                <a:latin typeface="+mn-lt"/>
              </a:rPr>
              <a:t>Own the Network Policy, Security, and Visibility Framework…E2E</a:t>
            </a:r>
          </a:p>
          <a:p>
            <a:pPr>
              <a:spcAft>
                <a:spcPts val="400"/>
              </a:spcAft>
            </a:pPr>
            <a:r>
              <a:rPr lang="en-US" dirty="0">
                <a:solidFill>
                  <a:schemeClr val="accent3">
                    <a:lumMod val="25000"/>
                  </a:schemeClr>
                </a:solidFill>
                <a:latin typeface="+mn-lt"/>
              </a:rPr>
              <a:t>Own the Conversation with </a:t>
            </a:r>
            <a:r>
              <a:rPr lang="en-US" dirty="0" err="1">
                <a:solidFill>
                  <a:schemeClr val="accent3">
                    <a:lumMod val="25000"/>
                  </a:schemeClr>
                </a:solidFill>
                <a:latin typeface="+mn-lt"/>
              </a:rPr>
              <a:t>NetEng</a:t>
            </a:r>
            <a:r>
              <a:rPr lang="en-US" dirty="0">
                <a:solidFill>
                  <a:schemeClr val="accent3">
                    <a:lumMod val="25000"/>
                  </a:schemeClr>
                </a:solidFill>
                <a:latin typeface="+mn-lt"/>
              </a:rPr>
              <a:t>, </a:t>
            </a:r>
            <a:r>
              <a:rPr lang="en-US" dirty="0" err="1">
                <a:solidFill>
                  <a:schemeClr val="accent3">
                    <a:lumMod val="25000"/>
                  </a:schemeClr>
                </a:solidFill>
                <a:latin typeface="+mn-lt"/>
              </a:rPr>
              <a:t>NetSec</a:t>
            </a:r>
            <a:r>
              <a:rPr lang="en-US" dirty="0">
                <a:solidFill>
                  <a:schemeClr val="accent3">
                    <a:lumMod val="25000"/>
                  </a:schemeClr>
                </a:solidFill>
                <a:latin typeface="+mn-lt"/>
              </a:rPr>
              <a:t>, DevOps/SRE, </a:t>
            </a:r>
            <a:r>
              <a:rPr lang="en-US" b="1" i="1" dirty="0">
                <a:solidFill>
                  <a:schemeClr val="accent3">
                    <a:lumMod val="25000"/>
                  </a:schemeClr>
                </a:solidFill>
                <a:latin typeface="+mn-lt"/>
              </a:rPr>
              <a:t>and</a:t>
            </a:r>
            <a:r>
              <a:rPr lang="en-US" dirty="0">
                <a:solidFill>
                  <a:schemeClr val="accent3">
                    <a:lumMod val="25000"/>
                  </a:schemeClr>
                </a:solidFill>
                <a:latin typeface="+mn-lt"/>
              </a:rPr>
              <a:t> Application Owners and Developers</a:t>
            </a:r>
          </a:p>
        </p:txBody>
      </p:sp>
      <p:pic>
        <p:nvPicPr>
          <p:cNvPr id="23" name="Picture 22">
            <a:extLst>
              <a:ext uri="{FF2B5EF4-FFF2-40B4-BE49-F238E27FC236}">
                <a16:creationId xmlns:a16="http://schemas.microsoft.com/office/drawing/2014/main" id="{E600A980-B7AF-6118-16E2-8C52BF8539F1}"/>
              </a:ext>
            </a:extLst>
          </p:cNvPr>
          <p:cNvPicPr>
            <a:picLocks noChangeAspect="1"/>
          </p:cNvPicPr>
          <p:nvPr/>
        </p:nvPicPr>
        <p:blipFill>
          <a:blip r:embed="rId4"/>
          <a:stretch>
            <a:fillRect/>
          </a:stretch>
        </p:blipFill>
        <p:spPr>
          <a:xfrm>
            <a:off x="6894663" y="3565117"/>
            <a:ext cx="4381500" cy="1409700"/>
          </a:xfrm>
          <a:prstGeom prst="rect">
            <a:avLst/>
          </a:prstGeom>
        </p:spPr>
      </p:pic>
    </p:spTree>
    <p:extLst>
      <p:ext uri="{BB962C8B-B14F-4D97-AF65-F5344CB8AC3E}">
        <p14:creationId xmlns:p14="http://schemas.microsoft.com/office/powerpoint/2010/main" val="52494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0E5770-2DED-4959-9F1F-FF53D78BAADE}"/>
              </a:ext>
            </a:extLst>
          </p:cNvPr>
          <p:cNvSpPr>
            <a:spLocks noGrp="1"/>
          </p:cNvSpPr>
          <p:nvPr>
            <p:ph type="title"/>
          </p:nvPr>
        </p:nvSpPr>
        <p:spPr>
          <a:xfrm>
            <a:off x="583536" y="379680"/>
            <a:ext cx="11124419" cy="97552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67" tIns="60933" rIns="121867" bIns="60933" numCol="1" rtlCol="0" anchor="ctr" anchorCtr="0" compatLnSpc="1">
            <a:prstTxWarp prst="textNoShape">
              <a:avLst/>
            </a:prstTxWarp>
            <a:normAutofit/>
          </a:bodyPr>
          <a:lstStyle/>
          <a:p>
            <a:r>
              <a:rPr lang="en-US" sz="4399" b="1" dirty="0">
                <a:solidFill>
                  <a:schemeClr val="bg1"/>
                </a:solidFill>
                <a:cs typeface="CiscoSansTT Thin"/>
              </a:rPr>
              <a:t>Some Logos</a:t>
            </a:r>
            <a:endParaRPr lang="en-US" sz="3999" b="1" dirty="0">
              <a:solidFill>
                <a:schemeClr val="bg1"/>
              </a:solidFill>
              <a:cs typeface="CiscoSansTT Thin"/>
            </a:endParaRPr>
          </a:p>
        </p:txBody>
      </p:sp>
      <p:pic>
        <p:nvPicPr>
          <p:cNvPr id="4" name="Picture 2" descr="adobe-icon | Tetra4D">
            <a:extLst>
              <a:ext uri="{FF2B5EF4-FFF2-40B4-BE49-F238E27FC236}">
                <a16:creationId xmlns:a16="http://schemas.microsoft.com/office/drawing/2014/main" id="{37A0F7CB-FB2F-FA41-EF6A-E2C81FE64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7688" y="1701393"/>
            <a:ext cx="624431" cy="6384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ell Canada - Wikipedia">
            <a:extLst>
              <a:ext uri="{FF2B5EF4-FFF2-40B4-BE49-F238E27FC236}">
                <a16:creationId xmlns:a16="http://schemas.microsoft.com/office/drawing/2014/main" id="{A231B710-C47B-0E58-4272-6E96EC303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8422" y="2937171"/>
            <a:ext cx="750882" cy="4258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oogle logo - Wikipedia">
            <a:extLst>
              <a:ext uri="{FF2B5EF4-FFF2-40B4-BE49-F238E27FC236}">
                <a16:creationId xmlns:a16="http://schemas.microsoft.com/office/drawing/2014/main" id="{4596F6E8-2091-FE9A-6FF7-C70AD9568F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7695" y="2868361"/>
            <a:ext cx="1411924" cy="4755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 Web Services, Inc. | Zoom Partner">
            <a:extLst>
              <a:ext uri="{FF2B5EF4-FFF2-40B4-BE49-F238E27FC236}">
                <a16:creationId xmlns:a16="http://schemas.microsoft.com/office/drawing/2014/main" id="{80AE1273-D2BA-B6E7-2156-E6765D7A07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213" y="3001029"/>
            <a:ext cx="1303129" cy="9636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Azure Cloud Migration - Your ...">
            <a:extLst>
              <a:ext uri="{FF2B5EF4-FFF2-40B4-BE49-F238E27FC236}">
                <a16:creationId xmlns:a16="http://schemas.microsoft.com/office/drawing/2014/main" id="{8A2E6649-4701-ABF6-ACC9-6BC37A3055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0778" y="4008802"/>
            <a:ext cx="1885312" cy="12545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18105B5-A035-AB29-878F-FE7A1EDAE507}"/>
              </a:ext>
            </a:extLst>
          </p:cNvPr>
          <p:cNvPicPr>
            <a:picLocks noChangeAspect="1"/>
          </p:cNvPicPr>
          <p:nvPr/>
        </p:nvPicPr>
        <p:blipFill>
          <a:blip r:embed="rId7"/>
          <a:stretch>
            <a:fillRect/>
          </a:stretch>
        </p:blipFill>
        <p:spPr>
          <a:xfrm>
            <a:off x="3838366" y="4574291"/>
            <a:ext cx="6524856" cy="1547460"/>
          </a:xfrm>
          <a:prstGeom prst="rect">
            <a:avLst/>
          </a:prstGeom>
        </p:spPr>
      </p:pic>
      <p:pic>
        <p:nvPicPr>
          <p:cNvPr id="8" name="Picture 7" descr="Home | Palantir">
            <a:extLst>
              <a:ext uri="{FF2B5EF4-FFF2-40B4-BE49-F238E27FC236}">
                <a16:creationId xmlns:a16="http://schemas.microsoft.com/office/drawing/2014/main" id="{B32E1878-4F14-7475-106F-1C48218D52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1447" y="3921868"/>
            <a:ext cx="1483184" cy="3554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FEC03C0-8207-ECE5-495C-108B2D9CD7F0}"/>
              </a:ext>
            </a:extLst>
          </p:cNvPr>
          <p:cNvPicPr>
            <a:picLocks noChangeAspect="1"/>
          </p:cNvPicPr>
          <p:nvPr/>
        </p:nvPicPr>
        <p:blipFill>
          <a:blip r:embed="rId9"/>
          <a:stretch>
            <a:fillRect/>
          </a:stretch>
        </p:blipFill>
        <p:spPr>
          <a:xfrm>
            <a:off x="6637939" y="3390119"/>
            <a:ext cx="2373139" cy="1254589"/>
          </a:xfrm>
          <a:prstGeom prst="rect">
            <a:avLst/>
          </a:prstGeom>
        </p:spPr>
      </p:pic>
      <p:pic>
        <p:nvPicPr>
          <p:cNvPr id="1032" name="Picture 8">
            <a:extLst>
              <a:ext uri="{FF2B5EF4-FFF2-40B4-BE49-F238E27FC236}">
                <a16:creationId xmlns:a16="http://schemas.microsoft.com/office/drawing/2014/main" id="{56139A1A-B284-8E4D-B566-1109A86939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79694" y="2365415"/>
            <a:ext cx="1810020" cy="120448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95FCD75-862E-6482-98E7-8F089D1B52D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99204" y="1618237"/>
            <a:ext cx="1649775" cy="92387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A54EFBC-8247-A8A3-B2EA-5D892DC7345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24091" y="3058507"/>
            <a:ext cx="1374503" cy="5498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F4E1F2F-BF7B-F005-CA60-CD01797A94A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31062" y="1927131"/>
            <a:ext cx="1983428" cy="5384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9742CF1-A8A2-594B-5CF1-157F3EED93C2}"/>
              </a:ext>
            </a:extLst>
          </p:cNvPr>
          <p:cNvSpPr txBox="1"/>
          <p:nvPr/>
        </p:nvSpPr>
        <p:spPr>
          <a:xfrm>
            <a:off x="607452" y="1181921"/>
            <a:ext cx="3124791" cy="369236"/>
          </a:xfrm>
          <a:prstGeom prst="rect">
            <a:avLst/>
          </a:prstGeom>
          <a:noFill/>
        </p:spPr>
        <p:txBody>
          <a:bodyPr wrap="square">
            <a:spAutoFit/>
          </a:bodyPr>
          <a:lstStyle/>
          <a:p>
            <a:r>
              <a:rPr lang="en-US" dirty="0">
                <a:hlinkClick r:id="rId14"/>
              </a:rPr>
              <a:t>https://cilium.io/adopters/</a:t>
            </a:r>
            <a:endParaRPr lang="en-US" dirty="0"/>
          </a:p>
        </p:txBody>
      </p:sp>
      <p:pic>
        <p:nvPicPr>
          <p:cNvPr id="3074" name="Picture 2" descr="T‑Mobile Logo (magenta on transparent ...">
            <a:extLst>
              <a:ext uri="{FF2B5EF4-FFF2-40B4-BE49-F238E27FC236}">
                <a16:creationId xmlns:a16="http://schemas.microsoft.com/office/drawing/2014/main" id="{E5DCF32E-7BA5-CDA5-C999-F95B2D04B4A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00186" y="4277315"/>
            <a:ext cx="1885312" cy="459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06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3EF059-1AFF-2FC5-E936-6F38BFCC4F4F}"/>
              </a:ext>
            </a:extLst>
          </p:cNvPr>
          <p:cNvSpPr>
            <a:spLocks noGrp="1"/>
          </p:cNvSpPr>
          <p:nvPr>
            <p:ph type="title"/>
          </p:nvPr>
        </p:nvSpPr>
        <p:spPr>
          <a:xfrm>
            <a:off x="474696" y="249537"/>
            <a:ext cx="11124419" cy="975529"/>
          </a:xfrm>
        </p:spPr>
        <p:txBody>
          <a:bodyPr/>
          <a:lstStyle/>
          <a:p>
            <a:r>
              <a:rPr lang="en-US" sz="4399" dirty="0">
                <a:solidFill>
                  <a:schemeClr val="bg1">
                    <a:lumMod val="90000"/>
                    <a:lumOff val="10000"/>
                  </a:schemeClr>
                </a:solidFill>
                <a:latin typeface="CiscoSans ExtraLight" panose="020B0303020201020303" pitchFamily="34" charset="0"/>
              </a:rPr>
              <a:t>CNI – K8s Container Network Interface</a:t>
            </a:r>
          </a:p>
        </p:txBody>
      </p:sp>
      <p:sp>
        <p:nvSpPr>
          <p:cNvPr id="5" name="Rectangle 4">
            <a:extLst>
              <a:ext uri="{FF2B5EF4-FFF2-40B4-BE49-F238E27FC236}">
                <a16:creationId xmlns:a16="http://schemas.microsoft.com/office/drawing/2014/main" id="{C1EAD970-D68B-A7A4-1932-FCFE9B0D3730}"/>
              </a:ext>
            </a:extLst>
          </p:cNvPr>
          <p:cNvSpPr/>
          <p:nvPr/>
        </p:nvSpPr>
        <p:spPr>
          <a:xfrm>
            <a:off x="474696" y="1104862"/>
            <a:ext cx="11045609" cy="1692515"/>
          </a:xfrm>
          <a:prstGeom prst="rect">
            <a:avLst/>
          </a:prstGeom>
        </p:spPr>
        <p:txBody>
          <a:bodyPr wrap="square">
            <a:spAutoFit/>
          </a:bodyPr>
          <a:lstStyle/>
          <a:p>
            <a:pPr marL="342797" indent="-342797" defTabSz="683957">
              <a:spcAft>
                <a:spcPts val="267"/>
              </a:spcAft>
              <a:buFont typeface="Arial" panose="020B0604020202020204" pitchFamily="34" charset="0"/>
              <a:buChar char="•"/>
              <a:defRPr/>
            </a:pPr>
            <a:r>
              <a:rPr lang="en-US" b="1" dirty="0">
                <a:solidFill>
                  <a:srgbClr val="00BCEB">
                    <a:lumMod val="75000"/>
                  </a:srgbClr>
                </a:solidFill>
                <a:latin typeface="CiscoSans ExtraLight" panose="020B0303020201020303" pitchFamily="34" charset="0"/>
                <a:cs typeface="+mn-cs"/>
              </a:rPr>
              <a:t>Decoupling of Control (Cilium) and Forwarding Planes (eBPF)</a:t>
            </a:r>
          </a:p>
          <a:p>
            <a:pPr marL="342797" indent="-342797" defTabSz="683957">
              <a:spcAft>
                <a:spcPts val="267"/>
              </a:spcAft>
              <a:buFont typeface="Arial" panose="020B0604020202020204" pitchFamily="34" charset="0"/>
              <a:buChar char="•"/>
              <a:defRPr/>
            </a:pPr>
            <a:r>
              <a:rPr lang="en-US" b="1" dirty="0">
                <a:solidFill>
                  <a:srgbClr val="00BCEB">
                    <a:lumMod val="75000"/>
                  </a:srgbClr>
                </a:solidFill>
                <a:latin typeface="CiscoSans ExtraLight" panose="020B0303020201020303" pitchFamily="34" charset="0"/>
                <a:ea typeface="ＭＳ Ｐゴシック" charset="0"/>
              </a:rPr>
              <a:t>Programmatic interfaces</a:t>
            </a:r>
            <a:endParaRPr lang="en-US" b="1" dirty="0">
              <a:solidFill>
                <a:srgbClr val="00BCEB">
                  <a:lumMod val="75000"/>
                </a:srgbClr>
              </a:solidFill>
              <a:latin typeface="CiscoSans ExtraLight" panose="020B0303020201020303" pitchFamily="34" charset="0"/>
              <a:cs typeface="+mn-cs"/>
            </a:endParaRPr>
          </a:p>
          <a:p>
            <a:pPr marL="342797" indent="-342797" defTabSz="683957">
              <a:spcAft>
                <a:spcPts val="267"/>
              </a:spcAft>
              <a:buFont typeface="Arial" panose="020B0604020202020204" pitchFamily="34" charset="0"/>
              <a:buChar char="•"/>
              <a:defRPr/>
            </a:pPr>
            <a:r>
              <a:rPr lang="en-US" b="1" dirty="0">
                <a:solidFill>
                  <a:srgbClr val="00BCEB">
                    <a:lumMod val="75000"/>
                  </a:srgbClr>
                </a:solidFill>
                <a:latin typeface="CiscoSans ExtraLight" panose="020B0303020201020303" pitchFamily="34" charset="0"/>
                <a:cs typeface="+mn-cs"/>
              </a:rPr>
              <a:t>Workload Dataplane: routing, segmentation/overlays, access control, FW, LB, NAT</a:t>
            </a:r>
          </a:p>
          <a:p>
            <a:pPr marL="342797" indent="-342797" defTabSz="683957">
              <a:spcAft>
                <a:spcPts val="267"/>
              </a:spcAft>
              <a:buFont typeface="Arial" panose="020B0604020202020204" pitchFamily="34" charset="0"/>
              <a:buChar char="•"/>
              <a:defRPr/>
            </a:pPr>
            <a:endParaRPr lang="en-US" sz="1999" b="1" dirty="0">
              <a:solidFill>
                <a:srgbClr val="00BCEB">
                  <a:lumMod val="75000"/>
                </a:srgbClr>
              </a:solidFill>
              <a:latin typeface="CiscoSans ExtraLight" panose="020B0303020201020303" pitchFamily="34" charset="0"/>
              <a:cs typeface="+mn-cs"/>
            </a:endParaRPr>
          </a:p>
          <a:p>
            <a:pPr marL="342797" indent="-342797" defTabSz="683957">
              <a:spcAft>
                <a:spcPts val="267"/>
              </a:spcAft>
              <a:buFont typeface="Arial" panose="020B0604020202020204" pitchFamily="34" charset="0"/>
              <a:buChar char="•"/>
              <a:defRPr/>
            </a:pPr>
            <a:endParaRPr lang="en-US" sz="1999" b="1" dirty="0">
              <a:solidFill>
                <a:srgbClr val="00BCEB">
                  <a:lumMod val="75000"/>
                </a:srgbClr>
              </a:solidFill>
              <a:latin typeface="CiscoSans ExtraLight" panose="020B0303020201020303" pitchFamily="34" charset="0"/>
              <a:cs typeface="+mn-cs"/>
            </a:endParaRPr>
          </a:p>
        </p:txBody>
      </p:sp>
      <p:grpSp>
        <p:nvGrpSpPr>
          <p:cNvPr id="10" name="Group 9">
            <a:extLst>
              <a:ext uri="{FF2B5EF4-FFF2-40B4-BE49-F238E27FC236}">
                <a16:creationId xmlns:a16="http://schemas.microsoft.com/office/drawing/2014/main" id="{9EEEAC8C-6BEF-0006-2251-400047E944EB}"/>
              </a:ext>
            </a:extLst>
          </p:cNvPr>
          <p:cNvGrpSpPr/>
          <p:nvPr/>
        </p:nvGrpSpPr>
        <p:grpSpPr>
          <a:xfrm>
            <a:off x="2172245" y="4081023"/>
            <a:ext cx="1849402" cy="1205157"/>
            <a:chOff x="4565477" y="3584025"/>
            <a:chExt cx="1507403" cy="1000438"/>
          </a:xfrm>
        </p:grpSpPr>
        <p:grpSp>
          <p:nvGrpSpPr>
            <p:cNvPr id="24" name="Group 23">
              <a:extLst>
                <a:ext uri="{FF2B5EF4-FFF2-40B4-BE49-F238E27FC236}">
                  <a16:creationId xmlns:a16="http://schemas.microsoft.com/office/drawing/2014/main" id="{9F63ED88-48A1-13B2-4726-C7005678E783}"/>
                </a:ext>
              </a:extLst>
            </p:cNvPr>
            <p:cNvGrpSpPr/>
            <p:nvPr/>
          </p:nvGrpSpPr>
          <p:grpSpPr>
            <a:xfrm rot="16200000">
              <a:off x="4963559" y="3571989"/>
              <a:ext cx="583152" cy="1005544"/>
              <a:chOff x="3150479" y="3266863"/>
              <a:chExt cx="873989" cy="1137161"/>
            </a:xfrm>
          </p:grpSpPr>
          <p:sp>
            <p:nvSpPr>
              <p:cNvPr id="26" name="Oval 25">
                <a:extLst>
                  <a:ext uri="{FF2B5EF4-FFF2-40B4-BE49-F238E27FC236}">
                    <a16:creationId xmlns:a16="http://schemas.microsoft.com/office/drawing/2014/main" id="{8DFA1DBD-5D37-D0BC-9B6F-881775D751D7}"/>
                  </a:ext>
                </a:extLst>
              </p:cNvPr>
              <p:cNvSpPr/>
              <p:nvPr/>
            </p:nvSpPr>
            <p:spPr>
              <a:xfrm>
                <a:off x="3790590" y="3576507"/>
                <a:ext cx="233878" cy="225067"/>
              </a:xfrm>
              <a:prstGeom prst="ellipse">
                <a:avLst/>
              </a:prstGeom>
              <a:solidFill>
                <a:srgbClr val="A5A5A5">
                  <a:lumMod val="90000"/>
                </a:srgbClr>
              </a:solidFill>
              <a:ln w="6350" cap="flat" cmpd="sng" algn="ctr">
                <a:solidFill>
                  <a:srgbClr val="4472C4"/>
                </a:solidFill>
                <a:prstDash val="solid"/>
              </a:ln>
              <a:effectLst/>
            </p:spPr>
            <p:txBody>
              <a:bodyPr rtlCol="0" anchor="ctr"/>
              <a:lstStyle/>
              <a:p>
                <a:pPr algn="ctr" defTabSz="609387" fontAlgn="auto">
                  <a:spcBef>
                    <a:spcPts val="0"/>
                  </a:spcBef>
                  <a:spcAft>
                    <a:spcPts val="0"/>
                  </a:spcAft>
                  <a:buClr>
                    <a:srgbClr val="000000"/>
                  </a:buClr>
                  <a:defRPr/>
                </a:pPr>
                <a:endParaRPr lang="en-US" sz="2399" kern="0" dirty="0">
                  <a:solidFill>
                    <a:srgbClr val="005073"/>
                  </a:solidFill>
                  <a:latin typeface="Arial"/>
                  <a:cs typeface="+mn-cs"/>
                  <a:sym typeface="Arial"/>
                </a:endParaRPr>
              </a:p>
            </p:txBody>
          </p:sp>
          <p:sp>
            <p:nvSpPr>
              <p:cNvPr id="27" name="Oval 26">
                <a:extLst>
                  <a:ext uri="{FF2B5EF4-FFF2-40B4-BE49-F238E27FC236}">
                    <a16:creationId xmlns:a16="http://schemas.microsoft.com/office/drawing/2014/main" id="{4042ED71-C626-6B43-14D8-1A67CAD430C1}"/>
                  </a:ext>
                </a:extLst>
              </p:cNvPr>
              <p:cNvSpPr/>
              <p:nvPr/>
            </p:nvSpPr>
            <p:spPr>
              <a:xfrm>
                <a:off x="3790588" y="3884868"/>
                <a:ext cx="233878" cy="225067"/>
              </a:xfrm>
              <a:prstGeom prst="ellipse">
                <a:avLst/>
              </a:prstGeom>
              <a:solidFill>
                <a:srgbClr val="A5A5A5">
                  <a:lumMod val="90000"/>
                </a:srgbClr>
              </a:solidFill>
              <a:ln w="6350" cap="flat" cmpd="sng" algn="ctr">
                <a:solidFill>
                  <a:srgbClr val="4472C4"/>
                </a:solidFill>
                <a:prstDash val="solid"/>
              </a:ln>
              <a:effectLst/>
            </p:spPr>
            <p:txBody>
              <a:bodyPr rtlCol="0" anchor="ctr"/>
              <a:lstStyle/>
              <a:p>
                <a:pPr algn="ctr" defTabSz="609387" fontAlgn="auto">
                  <a:spcBef>
                    <a:spcPts val="0"/>
                  </a:spcBef>
                  <a:spcAft>
                    <a:spcPts val="0"/>
                  </a:spcAft>
                  <a:buClr>
                    <a:srgbClr val="000000"/>
                  </a:buClr>
                  <a:defRPr/>
                </a:pPr>
                <a:endParaRPr lang="en-US" sz="2399" kern="0" dirty="0">
                  <a:solidFill>
                    <a:srgbClr val="005073"/>
                  </a:solidFill>
                  <a:latin typeface="Arial"/>
                  <a:cs typeface="+mn-cs"/>
                  <a:sym typeface="Arial"/>
                </a:endParaRPr>
              </a:p>
            </p:txBody>
          </p:sp>
          <p:cxnSp>
            <p:nvCxnSpPr>
              <p:cNvPr id="28" name="Straight Connector 27">
                <a:extLst>
                  <a:ext uri="{FF2B5EF4-FFF2-40B4-BE49-F238E27FC236}">
                    <a16:creationId xmlns:a16="http://schemas.microsoft.com/office/drawing/2014/main" id="{9D111E76-A7AC-219C-F08F-CDEA5CE96C77}"/>
                  </a:ext>
                </a:extLst>
              </p:cNvPr>
              <p:cNvCxnSpPr>
                <a:cxnSpLocks/>
                <a:endCxn id="36" idx="6"/>
              </p:cNvCxnSpPr>
              <p:nvPr/>
            </p:nvCxnSpPr>
            <p:spPr>
              <a:xfrm flipH="1" flipV="1">
                <a:off x="3384357" y="3379397"/>
                <a:ext cx="406234" cy="309646"/>
              </a:xfrm>
              <a:prstGeom prst="line">
                <a:avLst/>
              </a:prstGeom>
              <a:noFill/>
              <a:ln w="12700" cap="flat" cmpd="sng" algn="ctr">
                <a:solidFill>
                  <a:srgbClr val="000000">
                    <a:lumMod val="90000"/>
                    <a:lumOff val="10000"/>
                  </a:srgbClr>
                </a:solidFill>
                <a:prstDash val="solid"/>
              </a:ln>
              <a:effectLst/>
            </p:spPr>
          </p:cxnSp>
          <p:cxnSp>
            <p:nvCxnSpPr>
              <p:cNvPr id="29" name="Straight Connector 28">
                <a:extLst>
                  <a:ext uri="{FF2B5EF4-FFF2-40B4-BE49-F238E27FC236}">
                    <a16:creationId xmlns:a16="http://schemas.microsoft.com/office/drawing/2014/main" id="{86BDC06C-943B-6342-DBC5-73C7580DAFD8}"/>
                  </a:ext>
                </a:extLst>
              </p:cNvPr>
              <p:cNvCxnSpPr>
                <a:cxnSpLocks/>
                <a:endCxn id="36" idx="6"/>
              </p:cNvCxnSpPr>
              <p:nvPr/>
            </p:nvCxnSpPr>
            <p:spPr>
              <a:xfrm flipH="1" flipV="1">
                <a:off x="3384357" y="3379397"/>
                <a:ext cx="406234" cy="618008"/>
              </a:xfrm>
              <a:prstGeom prst="line">
                <a:avLst/>
              </a:prstGeom>
              <a:noFill/>
              <a:ln w="12700" cap="flat" cmpd="sng" algn="ctr">
                <a:solidFill>
                  <a:srgbClr val="000000">
                    <a:lumMod val="90000"/>
                    <a:lumOff val="10000"/>
                  </a:srgbClr>
                </a:solidFill>
                <a:prstDash val="solid"/>
              </a:ln>
              <a:effectLst/>
            </p:spPr>
          </p:cxnSp>
          <p:cxnSp>
            <p:nvCxnSpPr>
              <p:cNvPr id="30" name="Straight Connector 29">
                <a:extLst>
                  <a:ext uri="{FF2B5EF4-FFF2-40B4-BE49-F238E27FC236}">
                    <a16:creationId xmlns:a16="http://schemas.microsoft.com/office/drawing/2014/main" id="{5EBDCA04-9B54-03F5-8D8A-4EBD98026AEA}"/>
                  </a:ext>
                </a:extLst>
              </p:cNvPr>
              <p:cNvCxnSpPr/>
              <p:nvPr/>
            </p:nvCxnSpPr>
            <p:spPr>
              <a:xfrm flipH="1" flipV="1">
                <a:off x="3386402" y="3687758"/>
                <a:ext cx="404188" cy="1282"/>
              </a:xfrm>
              <a:prstGeom prst="line">
                <a:avLst/>
              </a:prstGeom>
              <a:noFill/>
              <a:ln w="12700" cap="flat" cmpd="sng" algn="ctr">
                <a:solidFill>
                  <a:srgbClr val="000000">
                    <a:lumMod val="90000"/>
                    <a:lumOff val="10000"/>
                  </a:srgbClr>
                </a:solidFill>
                <a:prstDash val="solid"/>
              </a:ln>
              <a:effectLst/>
            </p:spPr>
          </p:cxnSp>
          <p:cxnSp>
            <p:nvCxnSpPr>
              <p:cNvPr id="31" name="Straight Connector 30">
                <a:extLst>
                  <a:ext uri="{FF2B5EF4-FFF2-40B4-BE49-F238E27FC236}">
                    <a16:creationId xmlns:a16="http://schemas.microsoft.com/office/drawing/2014/main" id="{F8BEEE6D-A8BF-FC7F-10B4-8CE51D220102}"/>
                  </a:ext>
                </a:extLst>
              </p:cNvPr>
              <p:cNvCxnSpPr/>
              <p:nvPr/>
            </p:nvCxnSpPr>
            <p:spPr>
              <a:xfrm flipH="1" flipV="1">
                <a:off x="3386402" y="3687758"/>
                <a:ext cx="404187" cy="309644"/>
              </a:xfrm>
              <a:prstGeom prst="line">
                <a:avLst/>
              </a:prstGeom>
              <a:noFill/>
              <a:ln w="12700" cap="flat" cmpd="sng" algn="ctr">
                <a:solidFill>
                  <a:srgbClr val="000000">
                    <a:lumMod val="90000"/>
                    <a:lumOff val="10000"/>
                  </a:srgbClr>
                </a:solidFill>
                <a:prstDash val="solid"/>
              </a:ln>
              <a:effectLst/>
            </p:spPr>
          </p:cxnSp>
          <p:cxnSp>
            <p:nvCxnSpPr>
              <p:cNvPr id="32" name="Straight Connector 31">
                <a:extLst>
                  <a:ext uri="{FF2B5EF4-FFF2-40B4-BE49-F238E27FC236}">
                    <a16:creationId xmlns:a16="http://schemas.microsoft.com/office/drawing/2014/main" id="{50068BED-F41C-22F6-1D3B-23486A951B8C}"/>
                  </a:ext>
                </a:extLst>
              </p:cNvPr>
              <p:cNvCxnSpPr/>
              <p:nvPr/>
            </p:nvCxnSpPr>
            <p:spPr>
              <a:xfrm flipH="1" flipV="1">
                <a:off x="3395325" y="3991362"/>
                <a:ext cx="395263" cy="6039"/>
              </a:xfrm>
              <a:prstGeom prst="line">
                <a:avLst/>
              </a:prstGeom>
              <a:noFill/>
              <a:ln w="12700" cap="flat" cmpd="sng" algn="ctr">
                <a:solidFill>
                  <a:srgbClr val="000000">
                    <a:lumMod val="90000"/>
                    <a:lumOff val="10000"/>
                  </a:srgbClr>
                </a:solidFill>
                <a:prstDash val="solid"/>
              </a:ln>
              <a:effectLst/>
            </p:spPr>
          </p:cxnSp>
          <p:cxnSp>
            <p:nvCxnSpPr>
              <p:cNvPr id="33" name="Straight Connector 32">
                <a:extLst>
                  <a:ext uri="{FF2B5EF4-FFF2-40B4-BE49-F238E27FC236}">
                    <a16:creationId xmlns:a16="http://schemas.microsoft.com/office/drawing/2014/main" id="{D70E16FF-8336-5AE2-EBA3-D2ABF4D692AD}"/>
                  </a:ext>
                </a:extLst>
              </p:cNvPr>
              <p:cNvCxnSpPr/>
              <p:nvPr/>
            </p:nvCxnSpPr>
            <p:spPr>
              <a:xfrm flipH="1">
                <a:off x="3395325" y="3689040"/>
                <a:ext cx="395264" cy="302322"/>
              </a:xfrm>
              <a:prstGeom prst="line">
                <a:avLst/>
              </a:prstGeom>
              <a:noFill/>
              <a:ln w="12700" cap="flat" cmpd="sng" algn="ctr">
                <a:solidFill>
                  <a:srgbClr val="000000">
                    <a:lumMod val="90000"/>
                    <a:lumOff val="10000"/>
                  </a:srgbClr>
                </a:solidFill>
                <a:prstDash val="solid"/>
              </a:ln>
              <a:effectLst/>
            </p:spPr>
          </p:cxnSp>
          <p:cxnSp>
            <p:nvCxnSpPr>
              <p:cNvPr id="34" name="Straight Connector 33">
                <a:extLst>
                  <a:ext uri="{FF2B5EF4-FFF2-40B4-BE49-F238E27FC236}">
                    <a16:creationId xmlns:a16="http://schemas.microsoft.com/office/drawing/2014/main" id="{1155EF00-D23C-0BFB-CBFF-8433AE5625F5}"/>
                  </a:ext>
                </a:extLst>
              </p:cNvPr>
              <p:cNvCxnSpPr/>
              <p:nvPr/>
            </p:nvCxnSpPr>
            <p:spPr>
              <a:xfrm flipH="1">
                <a:off x="3397370" y="3689040"/>
                <a:ext cx="393220" cy="602451"/>
              </a:xfrm>
              <a:prstGeom prst="line">
                <a:avLst/>
              </a:prstGeom>
              <a:noFill/>
              <a:ln w="12700" cap="flat" cmpd="sng" algn="ctr">
                <a:solidFill>
                  <a:srgbClr val="000000">
                    <a:lumMod val="90000"/>
                    <a:lumOff val="10000"/>
                  </a:srgbClr>
                </a:solidFill>
                <a:prstDash val="solid"/>
              </a:ln>
              <a:effectLst/>
            </p:spPr>
          </p:cxnSp>
          <p:cxnSp>
            <p:nvCxnSpPr>
              <p:cNvPr id="35" name="Straight Connector 34">
                <a:extLst>
                  <a:ext uri="{FF2B5EF4-FFF2-40B4-BE49-F238E27FC236}">
                    <a16:creationId xmlns:a16="http://schemas.microsoft.com/office/drawing/2014/main" id="{7E4F9DEE-4020-7024-8FFF-CC58426EE7B1}"/>
                  </a:ext>
                </a:extLst>
              </p:cNvPr>
              <p:cNvCxnSpPr/>
              <p:nvPr/>
            </p:nvCxnSpPr>
            <p:spPr>
              <a:xfrm flipH="1">
                <a:off x="3397370" y="3997402"/>
                <a:ext cx="393219" cy="294089"/>
              </a:xfrm>
              <a:prstGeom prst="line">
                <a:avLst/>
              </a:prstGeom>
              <a:noFill/>
              <a:ln w="12700" cap="flat" cmpd="sng" algn="ctr">
                <a:solidFill>
                  <a:srgbClr val="000000">
                    <a:lumMod val="90000"/>
                    <a:lumOff val="10000"/>
                  </a:srgbClr>
                </a:solidFill>
                <a:prstDash val="solid"/>
              </a:ln>
              <a:effectLst/>
            </p:spPr>
          </p:cxnSp>
          <p:sp>
            <p:nvSpPr>
              <p:cNvPr id="36" name="Oval 35">
                <a:extLst>
                  <a:ext uri="{FF2B5EF4-FFF2-40B4-BE49-F238E27FC236}">
                    <a16:creationId xmlns:a16="http://schemas.microsoft.com/office/drawing/2014/main" id="{76087126-5A22-2E95-3391-93AC8E380B3B}"/>
                  </a:ext>
                </a:extLst>
              </p:cNvPr>
              <p:cNvSpPr/>
              <p:nvPr/>
            </p:nvSpPr>
            <p:spPr>
              <a:xfrm>
                <a:off x="3150479" y="3266863"/>
                <a:ext cx="233878" cy="225067"/>
              </a:xfrm>
              <a:prstGeom prst="ellipse">
                <a:avLst/>
              </a:prstGeom>
              <a:solidFill>
                <a:srgbClr val="A5A5A5">
                  <a:lumMod val="90000"/>
                </a:srgbClr>
              </a:solidFill>
              <a:ln w="6350" cap="flat" cmpd="sng" algn="ctr">
                <a:solidFill>
                  <a:srgbClr val="4472C4"/>
                </a:solidFill>
                <a:prstDash val="solid"/>
              </a:ln>
              <a:effectLst/>
            </p:spPr>
            <p:txBody>
              <a:bodyPr rtlCol="0" anchor="ctr"/>
              <a:lstStyle/>
              <a:p>
                <a:pPr algn="ctr" defTabSz="609387" fontAlgn="auto">
                  <a:spcBef>
                    <a:spcPts val="0"/>
                  </a:spcBef>
                  <a:spcAft>
                    <a:spcPts val="0"/>
                  </a:spcAft>
                  <a:buClr>
                    <a:srgbClr val="000000"/>
                  </a:buClr>
                  <a:defRPr/>
                </a:pPr>
                <a:endParaRPr lang="en-US" sz="2399" kern="0" dirty="0">
                  <a:solidFill>
                    <a:srgbClr val="005073"/>
                  </a:solidFill>
                  <a:latin typeface="Arial"/>
                  <a:cs typeface="+mn-cs"/>
                  <a:sym typeface="Arial"/>
                </a:endParaRPr>
              </a:p>
            </p:txBody>
          </p:sp>
          <p:sp>
            <p:nvSpPr>
              <p:cNvPr id="37" name="Oval 36">
                <a:extLst>
                  <a:ext uri="{FF2B5EF4-FFF2-40B4-BE49-F238E27FC236}">
                    <a16:creationId xmlns:a16="http://schemas.microsoft.com/office/drawing/2014/main" id="{E9597506-C6E8-7E89-E7C7-993E5896D644}"/>
                  </a:ext>
                </a:extLst>
              </p:cNvPr>
              <p:cNvSpPr/>
              <p:nvPr/>
            </p:nvSpPr>
            <p:spPr>
              <a:xfrm>
                <a:off x="3152523" y="3575224"/>
                <a:ext cx="233878" cy="225067"/>
              </a:xfrm>
              <a:prstGeom prst="ellipse">
                <a:avLst/>
              </a:prstGeom>
              <a:solidFill>
                <a:srgbClr val="A5A5A5">
                  <a:lumMod val="90000"/>
                </a:srgbClr>
              </a:solidFill>
              <a:ln w="6350" cap="flat" cmpd="sng" algn="ctr">
                <a:solidFill>
                  <a:srgbClr val="4472C4"/>
                </a:solidFill>
                <a:prstDash val="solid"/>
              </a:ln>
              <a:effectLst/>
            </p:spPr>
            <p:txBody>
              <a:bodyPr rtlCol="0" anchor="ctr"/>
              <a:lstStyle/>
              <a:p>
                <a:pPr algn="ctr" defTabSz="609387" fontAlgn="auto">
                  <a:spcBef>
                    <a:spcPts val="0"/>
                  </a:spcBef>
                  <a:spcAft>
                    <a:spcPts val="0"/>
                  </a:spcAft>
                  <a:buClr>
                    <a:srgbClr val="000000"/>
                  </a:buClr>
                  <a:defRPr/>
                </a:pPr>
                <a:endParaRPr lang="en-US" sz="2399" kern="0" dirty="0">
                  <a:solidFill>
                    <a:srgbClr val="005073"/>
                  </a:solidFill>
                  <a:latin typeface="Arial"/>
                  <a:cs typeface="+mn-cs"/>
                  <a:sym typeface="Arial"/>
                </a:endParaRPr>
              </a:p>
            </p:txBody>
          </p:sp>
          <p:sp>
            <p:nvSpPr>
              <p:cNvPr id="38" name="Oval 37">
                <a:extLst>
                  <a:ext uri="{FF2B5EF4-FFF2-40B4-BE49-F238E27FC236}">
                    <a16:creationId xmlns:a16="http://schemas.microsoft.com/office/drawing/2014/main" id="{244C9A03-36C8-AD53-E44C-B282C1AB55FB}"/>
                  </a:ext>
                </a:extLst>
              </p:cNvPr>
              <p:cNvSpPr/>
              <p:nvPr/>
            </p:nvSpPr>
            <p:spPr>
              <a:xfrm>
                <a:off x="3163491" y="4178957"/>
                <a:ext cx="233878" cy="225067"/>
              </a:xfrm>
              <a:prstGeom prst="ellipse">
                <a:avLst/>
              </a:prstGeom>
              <a:solidFill>
                <a:srgbClr val="A5A5A5">
                  <a:lumMod val="90000"/>
                </a:srgbClr>
              </a:solidFill>
              <a:ln w="6350" cap="flat" cmpd="sng" algn="ctr">
                <a:solidFill>
                  <a:srgbClr val="4472C4"/>
                </a:solidFill>
                <a:prstDash val="solid"/>
              </a:ln>
              <a:effectLst/>
            </p:spPr>
            <p:txBody>
              <a:bodyPr rtlCol="0" anchor="ctr"/>
              <a:lstStyle/>
              <a:p>
                <a:pPr algn="ctr" defTabSz="609387" fontAlgn="auto">
                  <a:spcBef>
                    <a:spcPts val="0"/>
                  </a:spcBef>
                  <a:spcAft>
                    <a:spcPts val="0"/>
                  </a:spcAft>
                  <a:buClr>
                    <a:srgbClr val="000000"/>
                  </a:buClr>
                  <a:defRPr/>
                </a:pPr>
                <a:endParaRPr lang="en-US" sz="2399" kern="0" dirty="0">
                  <a:solidFill>
                    <a:srgbClr val="005073"/>
                  </a:solidFill>
                  <a:latin typeface="Arial"/>
                  <a:cs typeface="+mn-cs"/>
                  <a:sym typeface="Arial"/>
                </a:endParaRPr>
              </a:p>
            </p:txBody>
          </p:sp>
          <p:sp>
            <p:nvSpPr>
              <p:cNvPr id="39" name="Oval 38">
                <a:extLst>
                  <a:ext uri="{FF2B5EF4-FFF2-40B4-BE49-F238E27FC236}">
                    <a16:creationId xmlns:a16="http://schemas.microsoft.com/office/drawing/2014/main" id="{52180903-22FA-B56E-A04B-78F0BDE4F71C}"/>
                  </a:ext>
                </a:extLst>
              </p:cNvPr>
              <p:cNvSpPr/>
              <p:nvPr/>
            </p:nvSpPr>
            <p:spPr>
              <a:xfrm>
                <a:off x="3161447" y="3878829"/>
                <a:ext cx="233878" cy="225067"/>
              </a:xfrm>
              <a:prstGeom prst="ellipse">
                <a:avLst/>
              </a:prstGeom>
              <a:solidFill>
                <a:srgbClr val="A5A5A5">
                  <a:lumMod val="90000"/>
                </a:srgbClr>
              </a:solidFill>
              <a:ln w="6350" cap="flat" cmpd="sng" algn="ctr">
                <a:solidFill>
                  <a:srgbClr val="4472C4"/>
                </a:solidFill>
                <a:prstDash val="solid"/>
              </a:ln>
              <a:effectLst/>
            </p:spPr>
            <p:txBody>
              <a:bodyPr rtlCol="0" anchor="ctr"/>
              <a:lstStyle/>
              <a:p>
                <a:pPr algn="ctr" defTabSz="609387" fontAlgn="auto">
                  <a:spcBef>
                    <a:spcPts val="0"/>
                  </a:spcBef>
                  <a:spcAft>
                    <a:spcPts val="0"/>
                  </a:spcAft>
                  <a:buClr>
                    <a:srgbClr val="000000"/>
                  </a:buClr>
                  <a:defRPr/>
                </a:pPr>
                <a:endParaRPr lang="en-US" sz="2399" kern="0" dirty="0">
                  <a:solidFill>
                    <a:srgbClr val="005073"/>
                  </a:solidFill>
                  <a:latin typeface="Arial"/>
                  <a:cs typeface="+mn-cs"/>
                  <a:sym typeface="Arial"/>
                </a:endParaRPr>
              </a:p>
            </p:txBody>
          </p:sp>
        </p:grpSp>
        <p:sp>
          <p:nvSpPr>
            <p:cNvPr id="25" name="Cloud Callout 76">
              <a:extLst>
                <a:ext uri="{FF2B5EF4-FFF2-40B4-BE49-F238E27FC236}">
                  <a16:creationId xmlns:a16="http://schemas.microsoft.com/office/drawing/2014/main" id="{0066EE00-AF1D-6236-1542-09F1D6D51138}"/>
                </a:ext>
              </a:extLst>
            </p:cNvPr>
            <p:cNvSpPr/>
            <p:nvPr/>
          </p:nvSpPr>
          <p:spPr>
            <a:xfrm rot="11254759">
              <a:off x="4565478" y="3584023"/>
              <a:ext cx="1507403" cy="1000438"/>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855777 w 6218352"/>
                <a:gd name="connsiteY0" fmla="*/ 2062394 h 3260651"/>
                <a:gd name="connsiteX1" fmla="*/ 1765203 w 6218352"/>
                <a:gd name="connsiteY1" fmla="*/ 2152968 h 3260651"/>
                <a:gd name="connsiteX2" fmla="*/ 1674629 w 6218352"/>
                <a:gd name="connsiteY2" fmla="*/ 2062394 h 3260651"/>
                <a:gd name="connsiteX3" fmla="*/ 1765203 w 6218352"/>
                <a:gd name="connsiteY3" fmla="*/ 1971820 h 3260651"/>
                <a:gd name="connsiteX4" fmla="*/ 1855777 w 6218352"/>
                <a:gd name="connsiteY4" fmla="*/ 2062394 h 3260651"/>
                <a:gd name="connsiteX0" fmla="*/ 1568276 w 6218352"/>
                <a:gd name="connsiteY0" fmla="*/ 2183940 h 3260651"/>
                <a:gd name="connsiteX1" fmla="*/ 1387129 w 6218352"/>
                <a:gd name="connsiteY1" fmla="*/ 2365087 h 3260651"/>
                <a:gd name="connsiteX2" fmla="*/ 1205982 w 6218352"/>
                <a:gd name="connsiteY2" fmla="*/ 2183940 h 3260651"/>
                <a:gd name="connsiteX3" fmla="*/ 1387129 w 6218352"/>
                <a:gd name="connsiteY3" fmla="*/ 2002793 h 3260651"/>
                <a:gd name="connsiteX4" fmla="*/ 1568276 w 6218352"/>
                <a:gd name="connsiteY4" fmla="*/ 2183940 h 3260651"/>
                <a:gd name="connsiteX0" fmla="*/ 1108321 w 6218352"/>
                <a:gd name="connsiteY0" fmla="*/ 2360928 h 3260651"/>
                <a:gd name="connsiteX1" fmla="*/ 836600 w 6218352"/>
                <a:gd name="connsiteY1" fmla="*/ 2632649 h 3260651"/>
                <a:gd name="connsiteX2" fmla="*/ 564879 w 6218352"/>
                <a:gd name="connsiteY2" fmla="*/ 2360928 h 3260651"/>
                <a:gd name="connsiteX3" fmla="*/ 836600 w 6218352"/>
                <a:gd name="connsiteY3" fmla="*/ 2089207 h 3260651"/>
                <a:gd name="connsiteX4" fmla="*/ 1108321 w 6218352"/>
                <a:gd name="connsiteY4" fmla="*/ 2360928 h 3260651"/>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860959 w 6226413"/>
                <a:gd name="connsiteY0" fmla="*/ 2051752 h 3262085"/>
                <a:gd name="connsiteX1" fmla="*/ 1770385 w 6226413"/>
                <a:gd name="connsiteY1" fmla="*/ 2142326 h 3262085"/>
                <a:gd name="connsiteX2" fmla="*/ 1679811 w 6226413"/>
                <a:gd name="connsiteY2" fmla="*/ 2051752 h 3262085"/>
                <a:gd name="connsiteX3" fmla="*/ 1860959 w 6226413"/>
                <a:gd name="connsiteY3"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70385 w 6226413"/>
                <a:gd name="connsiteY1" fmla="*/ 2142326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823824 w 6226413"/>
                <a:gd name="connsiteY1" fmla="*/ 1888163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573458 w 6226413"/>
                <a:gd name="connsiteY3"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573458 w 6226413"/>
                <a:gd name="connsiteY2"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1113503 w 6226413"/>
                <a:gd name="connsiteY3"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1113503 w 6226413"/>
                <a:gd name="connsiteY2"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866846 w 6226413"/>
                <a:gd name="connsiteY0" fmla="*/ 2628694 h 3262085"/>
                <a:gd name="connsiteX1" fmla="*/ 841782 w 6226413"/>
                <a:gd name="connsiteY1" fmla="*/ 2622007 h 3262085"/>
                <a:gd name="connsiteX2" fmla="*/ 866846 w 6226413"/>
                <a:gd name="connsiteY2" fmla="*/ 2628694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6226413" h="3262085">
                  <a:moveTo>
                    <a:pt x="1679811" y="2051752"/>
                  </a:moveTo>
                  <a:lnTo>
                    <a:pt x="1725187" y="2054135"/>
                  </a:lnTo>
                  <a:cubicBezTo>
                    <a:pt x="1675164" y="2054135"/>
                    <a:pt x="1679811" y="2101775"/>
                    <a:pt x="1679811" y="2051752"/>
                  </a:cubicBezTo>
                  <a:close/>
                </a:path>
                <a:path w="6226413" h="3262085">
                  <a:moveTo>
                    <a:pt x="1392921" y="2366613"/>
                  </a:moveTo>
                  <a:cubicBezTo>
                    <a:pt x="1392921" y="2466658"/>
                    <a:pt x="1392311" y="2354445"/>
                    <a:pt x="1392311" y="2354445"/>
                  </a:cubicBezTo>
                  <a:cubicBezTo>
                    <a:pt x="1392311" y="2354445"/>
                    <a:pt x="1392718" y="2362557"/>
                    <a:pt x="1392921" y="2366613"/>
                  </a:cubicBezTo>
                  <a:close/>
                </a:path>
                <a:path w="6226413" h="3262085">
                  <a:moveTo>
                    <a:pt x="866846" y="2628694"/>
                  </a:moveTo>
                  <a:cubicBezTo>
                    <a:pt x="866846" y="2778761"/>
                    <a:pt x="841782" y="2622007"/>
                    <a:pt x="841782" y="2622007"/>
                  </a:cubicBezTo>
                  <a:lnTo>
                    <a:pt x="866846" y="2628694"/>
                  </a:lnTo>
                  <a:close/>
                </a:path>
                <a:path w="43256" h="43219"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734" y="35897"/>
                    <a:pt x="28596" y="36519"/>
                  </a:cubicBezTo>
                  <a:moveTo>
                    <a:pt x="34165" y="22813"/>
                  </a:moveTo>
                  <a:cubicBezTo>
                    <a:pt x="36169" y="24141"/>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rgbClr val="BBDEF4">
                <a:alpha val="80000"/>
              </a:srgbClr>
            </a:solidFill>
            <a:ln w="25400" cap="flat" cmpd="sng" algn="ctr">
              <a:noFill/>
              <a:prstDash val="solid"/>
            </a:ln>
            <a:effectLst/>
          </p:spPr>
          <p:txBody>
            <a:bodyPr rtlCol="0" anchor="ctr"/>
            <a:lstStyle/>
            <a:p>
              <a:pPr algn="ctr" defTabSz="609372" fontAlgn="auto">
                <a:spcBef>
                  <a:spcPts val="0"/>
                </a:spcBef>
                <a:spcAft>
                  <a:spcPts val="0"/>
                </a:spcAft>
                <a:buClr>
                  <a:srgbClr val="000000"/>
                </a:buClr>
                <a:defRPr/>
              </a:pPr>
              <a:endParaRPr lang="en-US" sz="2399" kern="0" dirty="0">
                <a:solidFill>
                  <a:srgbClr val="FFFFFF"/>
                </a:solidFill>
                <a:latin typeface="Arial"/>
                <a:cs typeface="+mn-cs"/>
                <a:sym typeface="Arial"/>
              </a:endParaRPr>
            </a:p>
          </p:txBody>
        </p:sp>
      </p:grpSp>
      <p:sp>
        <p:nvSpPr>
          <p:cNvPr id="11" name="Rounded Rectangle 10">
            <a:extLst>
              <a:ext uri="{FF2B5EF4-FFF2-40B4-BE49-F238E27FC236}">
                <a16:creationId xmlns:a16="http://schemas.microsoft.com/office/drawing/2014/main" id="{171A36D7-6471-70D9-FD3A-9C046CB313EB}"/>
              </a:ext>
            </a:extLst>
          </p:cNvPr>
          <p:cNvSpPr/>
          <p:nvPr/>
        </p:nvSpPr>
        <p:spPr>
          <a:xfrm>
            <a:off x="884993" y="4456342"/>
            <a:ext cx="307575" cy="208889"/>
          </a:xfrm>
          <a:prstGeom prst="roundRect">
            <a:avLst/>
          </a:prstGeom>
          <a:solidFill>
            <a:schemeClr val="accent3">
              <a:lumMod val="60000"/>
              <a:lumOff val="40000"/>
            </a:schemeClr>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14" name="Rounded Rectangle 13">
            <a:extLst>
              <a:ext uri="{FF2B5EF4-FFF2-40B4-BE49-F238E27FC236}">
                <a16:creationId xmlns:a16="http://schemas.microsoft.com/office/drawing/2014/main" id="{74E283E2-44FC-34F3-E99A-9BC1E5FB42A0}"/>
              </a:ext>
            </a:extLst>
          </p:cNvPr>
          <p:cNvSpPr/>
          <p:nvPr/>
        </p:nvSpPr>
        <p:spPr>
          <a:xfrm>
            <a:off x="968748" y="4531709"/>
            <a:ext cx="307575" cy="208889"/>
          </a:xfrm>
          <a:prstGeom prst="roundRect">
            <a:avLst/>
          </a:prstGeom>
          <a:solidFill>
            <a:schemeClr val="accent3">
              <a:lumMod val="60000"/>
              <a:lumOff val="40000"/>
            </a:schemeClr>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23" name="TextBox 22">
            <a:extLst>
              <a:ext uri="{FF2B5EF4-FFF2-40B4-BE49-F238E27FC236}">
                <a16:creationId xmlns:a16="http://schemas.microsoft.com/office/drawing/2014/main" id="{CB389244-7084-D9DE-F4AC-A84D894EC4D9}"/>
              </a:ext>
            </a:extLst>
          </p:cNvPr>
          <p:cNvSpPr txBox="1"/>
          <p:nvPr/>
        </p:nvSpPr>
        <p:spPr>
          <a:xfrm>
            <a:off x="2276271" y="5377767"/>
            <a:ext cx="1641351" cy="307696"/>
          </a:xfrm>
          <a:prstGeom prst="rect">
            <a:avLst/>
          </a:prstGeom>
          <a:noFill/>
        </p:spPr>
        <p:txBody>
          <a:bodyPr wrap="square" rtlCol="0">
            <a:spAutoFit/>
          </a:bodyPr>
          <a:lstStyle/>
          <a:p>
            <a:pPr algn="ctr" defTabSz="914126" fontAlgn="auto">
              <a:spcBef>
                <a:spcPts val="0"/>
              </a:spcBef>
              <a:spcAft>
                <a:spcPts val="0"/>
              </a:spcAft>
              <a:defRPr/>
            </a:pPr>
            <a:r>
              <a:rPr lang="en-US" sz="1400" dirty="0">
                <a:solidFill>
                  <a:srgbClr val="005073"/>
                </a:solidFill>
                <a:latin typeface="CiscoSans" panose="020B0503020201020303" pitchFamily="34" charset="0"/>
              </a:rPr>
              <a:t>Direct Mode</a:t>
            </a:r>
            <a:endParaRPr lang="en-US" sz="1400" dirty="0">
              <a:solidFill>
                <a:srgbClr val="005073"/>
              </a:solidFill>
              <a:latin typeface="CiscoSans" panose="020B0503020201020303" pitchFamily="34" charset="0"/>
              <a:ea typeface="+mn-ea"/>
              <a:cs typeface="+mn-cs"/>
            </a:endParaRPr>
          </a:p>
        </p:txBody>
      </p:sp>
      <p:sp>
        <p:nvSpPr>
          <p:cNvPr id="45" name="Rounded Rectangle 44">
            <a:extLst>
              <a:ext uri="{FF2B5EF4-FFF2-40B4-BE49-F238E27FC236}">
                <a16:creationId xmlns:a16="http://schemas.microsoft.com/office/drawing/2014/main" id="{AA08FB8F-0E77-9031-0A03-BC37AF2B7151}"/>
              </a:ext>
            </a:extLst>
          </p:cNvPr>
          <p:cNvSpPr/>
          <p:nvPr/>
        </p:nvSpPr>
        <p:spPr>
          <a:xfrm>
            <a:off x="754117" y="4815965"/>
            <a:ext cx="307575" cy="208889"/>
          </a:xfrm>
          <a:prstGeom prst="roundRect">
            <a:avLst/>
          </a:prstGeom>
          <a:solidFill>
            <a:schemeClr val="accent5"/>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46" name="Rounded Rectangle 45">
            <a:extLst>
              <a:ext uri="{FF2B5EF4-FFF2-40B4-BE49-F238E27FC236}">
                <a16:creationId xmlns:a16="http://schemas.microsoft.com/office/drawing/2014/main" id="{935089B4-F6FF-CA71-9B23-5F24CAC033CE}"/>
              </a:ext>
            </a:extLst>
          </p:cNvPr>
          <p:cNvSpPr/>
          <p:nvPr/>
        </p:nvSpPr>
        <p:spPr>
          <a:xfrm>
            <a:off x="880089" y="4884370"/>
            <a:ext cx="307575" cy="208889"/>
          </a:xfrm>
          <a:prstGeom prst="roundRect">
            <a:avLst/>
          </a:prstGeom>
          <a:solidFill>
            <a:schemeClr val="accent5"/>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48" name="Rectangle 47">
            <a:extLst>
              <a:ext uri="{FF2B5EF4-FFF2-40B4-BE49-F238E27FC236}">
                <a16:creationId xmlns:a16="http://schemas.microsoft.com/office/drawing/2014/main" id="{02F88DAB-CFC0-7471-E0D6-1E1A3A908B5C}"/>
              </a:ext>
            </a:extLst>
          </p:cNvPr>
          <p:cNvSpPr/>
          <p:nvPr/>
        </p:nvSpPr>
        <p:spPr>
          <a:xfrm>
            <a:off x="624979" y="4285175"/>
            <a:ext cx="1362813" cy="1001005"/>
          </a:xfrm>
          <a:prstGeom prst="rect">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lstStyle/>
          <a:p>
            <a:pPr algn="ctr"/>
            <a:endParaRPr lang="en-US" dirty="0"/>
          </a:p>
        </p:txBody>
      </p:sp>
      <p:pic>
        <p:nvPicPr>
          <p:cNvPr id="49" name="Picture 4" descr="ebpf · GitHub Topics · GitHub">
            <a:extLst>
              <a:ext uri="{FF2B5EF4-FFF2-40B4-BE49-F238E27FC236}">
                <a16:creationId xmlns:a16="http://schemas.microsoft.com/office/drawing/2014/main" id="{E737D9B9-CD1C-A90C-4779-49EF0B50F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855" y="4514651"/>
            <a:ext cx="428857" cy="425207"/>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pic>
        <p:nvPicPr>
          <p:cNvPr id="50" name="Picture 2" descr="Cilium · GitHub">
            <a:extLst>
              <a:ext uri="{FF2B5EF4-FFF2-40B4-BE49-F238E27FC236}">
                <a16:creationId xmlns:a16="http://schemas.microsoft.com/office/drawing/2014/main" id="{33F8A87B-F733-7BC3-4919-489278609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562" y="3164394"/>
            <a:ext cx="550769" cy="534101"/>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a:extLst>
              <a:ext uri="{FF2B5EF4-FFF2-40B4-BE49-F238E27FC236}">
                <a16:creationId xmlns:a16="http://schemas.microsoft.com/office/drawing/2014/main" id="{6107AD22-925B-5052-4E65-21DE0FFBA201}"/>
              </a:ext>
            </a:extLst>
          </p:cNvPr>
          <p:cNvCxnSpPr>
            <a:stCxn id="14" idx="3"/>
            <a:endCxn id="49" idx="1"/>
          </p:cNvCxnSpPr>
          <p:nvPr/>
        </p:nvCxnSpPr>
        <p:spPr>
          <a:xfrm>
            <a:off x="1276323" y="4636154"/>
            <a:ext cx="148531" cy="91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32D175-4680-BF8B-D874-65F095A1F943}"/>
              </a:ext>
            </a:extLst>
          </p:cNvPr>
          <p:cNvCxnSpPr>
            <a:cxnSpLocks/>
            <a:endCxn id="46" idx="3"/>
          </p:cNvCxnSpPr>
          <p:nvPr/>
        </p:nvCxnSpPr>
        <p:spPr>
          <a:xfrm flipH="1">
            <a:off x="1187664" y="4884370"/>
            <a:ext cx="230633" cy="104445"/>
          </a:xfrm>
          <a:prstGeom prst="line">
            <a:avLst/>
          </a:prstGeom>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60A79FF8-D13B-BCC5-3EFB-8B9AFC63EC61}"/>
              </a:ext>
            </a:extLst>
          </p:cNvPr>
          <p:cNvSpPr/>
          <p:nvPr/>
        </p:nvSpPr>
        <p:spPr>
          <a:xfrm>
            <a:off x="5052440" y="4496033"/>
            <a:ext cx="307575" cy="208889"/>
          </a:xfrm>
          <a:prstGeom prst="roundRect">
            <a:avLst/>
          </a:prstGeom>
          <a:solidFill>
            <a:schemeClr val="accent3">
              <a:lumMod val="60000"/>
              <a:lumOff val="40000"/>
            </a:schemeClr>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57" name="Rounded Rectangle 56">
            <a:extLst>
              <a:ext uri="{FF2B5EF4-FFF2-40B4-BE49-F238E27FC236}">
                <a16:creationId xmlns:a16="http://schemas.microsoft.com/office/drawing/2014/main" id="{ED404574-3198-36C0-9D1E-FD1EF4DA3CC4}"/>
              </a:ext>
            </a:extLst>
          </p:cNvPr>
          <p:cNvSpPr/>
          <p:nvPr/>
        </p:nvSpPr>
        <p:spPr>
          <a:xfrm>
            <a:off x="5136195" y="4571400"/>
            <a:ext cx="307575" cy="208889"/>
          </a:xfrm>
          <a:prstGeom prst="roundRect">
            <a:avLst/>
          </a:prstGeom>
          <a:solidFill>
            <a:schemeClr val="accent3">
              <a:lumMod val="60000"/>
              <a:lumOff val="40000"/>
            </a:schemeClr>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58" name="Rounded Rectangle 57">
            <a:extLst>
              <a:ext uri="{FF2B5EF4-FFF2-40B4-BE49-F238E27FC236}">
                <a16:creationId xmlns:a16="http://schemas.microsoft.com/office/drawing/2014/main" id="{6EE51F12-1A71-DEC0-FD6D-C8729433C3A9}"/>
              </a:ext>
            </a:extLst>
          </p:cNvPr>
          <p:cNvSpPr/>
          <p:nvPr/>
        </p:nvSpPr>
        <p:spPr>
          <a:xfrm>
            <a:off x="4921563" y="4855655"/>
            <a:ext cx="307575" cy="208889"/>
          </a:xfrm>
          <a:prstGeom prst="roundRect">
            <a:avLst/>
          </a:prstGeom>
          <a:solidFill>
            <a:schemeClr val="accent5"/>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59" name="Rounded Rectangle 58">
            <a:extLst>
              <a:ext uri="{FF2B5EF4-FFF2-40B4-BE49-F238E27FC236}">
                <a16:creationId xmlns:a16="http://schemas.microsoft.com/office/drawing/2014/main" id="{07EC44B9-E122-AFC0-66F1-62513BC8FF29}"/>
              </a:ext>
            </a:extLst>
          </p:cNvPr>
          <p:cNvSpPr/>
          <p:nvPr/>
        </p:nvSpPr>
        <p:spPr>
          <a:xfrm>
            <a:off x="5047536" y="4924061"/>
            <a:ext cx="307575" cy="208889"/>
          </a:xfrm>
          <a:prstGeom prst="roundRect">
            <a:avLst/>
          </a:prstGeom>
          <a:solidFill>
            <a:schemeClr val="accent5"/>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60" name="Rectangle 59">
            <a:extLst>
              <a:ext uri="{FF2B5EF4-FFF2-40B4-BE49-F238E27FC236}">
                <a16:creationId xmlns:a16="http://schemas.microsoft.com/office/drawing/2014/main" id="{007DBEC5-49DC-8A1F-C156-7E911AE060E9}"/>
              </a:ext>
            </a:extLst>
          </p:cNvPr>
          <p:cNvSpPr/>
          <p:nvPr/>
        </p:nvSpPr>
        <p:spPr>
          <a:xfrm>
            <a:off x="4206102" y="4285175"/>
            <a:ext cx="1362813" cy="1001005"/>
          </a:xfrm>
          <a:prstGeom prst="rect">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lstStyle/>
          <a:p>
            <a:pPr algn="ctr"/>
            <a:endParaRPr lang="en-US" dirty="0"/>
          </a:p>
        </p:txBody>
      </p:sp>
      <p:pic>
        <p:nvPicPr>
          <p:cNvPr id="61" name="Picture 4" descr="ebpf · GitHub Topics · GitHub">
            <a:extLst>
              <a:ext uri="{FF2B5EF4-FFF2-40B4-BE49-F238E27FC236}">
                <a16:creationId xmlns:a16="http://schemas.microsoft.com/office/drawing/2014/main" id="{25DA4284-A94D-58EC-5E56-F6C039587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431" y="4578121"/>
            <a:ext cx="428857" cy="425207"/>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cxnSp>
        <p:nvCxnSpPr>
          <p:cNvPr id="62" name="Straight Connector 61">
            <a:extLst>
              <a:ext uri="{FF2B5EF4-FFF2-40B4-BE49-F238E27FC236}">
                <a16:creationId xmlns:a16="http://schemas.microsoft.com/office/drawing/2014/main" id="{D9180B47-7390-F3EA-422A-7EB9759CE0F7}"/>
              </a:ext>
            </a:extLst>
          </p:cNvPr>
          <p:cNvCxnSpPr>
            <a:cxnSpLocks/>
            <a:stCxn id="56" idx="1"/>
            <a:endCxn id="61" idx="3"/>
          </p:cNvCxnSpPr>
          <p:nvPr/>
        </p:nvCxnSpPr>
        <p:spPr>
          <a:xfrm flipH="1">
            <a:off x="4786288" y="4600478"/>
            <a:ext cx="266152" cy="190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DC129A0-4EDA-0D4F-3A2C-956C808CA5D1}"/>
              </a:ext>
            </a:extLst>
          </p:cNvPr>
          <p:cNvCxnSpPr>
            <a:cxnSpLocks/>
            <a:endCxn id="58" idx="1"/>
          </p:cNvCxnSpPr>
          <p:nvPr/>
        </p:nvCxnSpPr>
        <p:spPr>
          <a:xfrm>
            <a:off x="4786288" y="4924061"/>
            <a:ext cx="135275" cy="36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A1D5289-BBDF-109E-D4DF-D398CEB7E055}"/>
              </a:ext>
            </a:extLst>
          </p:cNvPr>
          <p:cNvCxnSpPr>
            <a:cxnSpLocks/>
          </p:cNvCxnSpPr>
          <p:nvPr/>
        </p:nvCxnSpPr>
        <p:spPr>
          <a:xfrm flipH="1">
            <a:off x="1836463" y="3649300"/>
            <a:ext cx="855118" cy="781050"/>
          </a:xfrm>
          <a:prstGeom prst="straightConnector1">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D6B98AD-5FD5-BA01-1EA4-B367978B5049}"/>
              </a:ext>
            </a:extLst>
          </p:cNvPr>
          <p:cNvCxnSpPr>
            <a:cxnSpLocks/>
          </p:cNvCxnSpPr>
          <p:nvPr/>
        </p:nvCxnSpPr>
        <p:spPr>
          <a:xfrm>
            <a:off x="3505257" y="3618551"/>
            <a:ext cx="852174" cy="825822"/>
          </a:xfrm>
          <a:prstGeom prst="straightConnector1">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141693F8-BF32-B406-C7C5-CBC323A7C401}"/>
              </a:ext>
            </a:extLst>
          </p:cNvPr>
          <p:cNvGrpSpPr/>
          <p:nvPr/>
        </p:nvGrpSpPr>
        <p:grpSpPr>
          <a:xfrm>
            <a:off x="6426651" y="3164395"/>
            <a:ext cx="4943936" cy="2819089"/>
            <a:chOff x="3816222" y="2745357"/>
            <a:chExt cx="4112220" cy="2364965"/>
          </a:xfrm>
        </p:grpSpPr>
        <p:grpSp>
          <p:nvGrpSpPr>
            <p:cNvPr id="81" name="Group 80">
              <a:extLst>
                <a:ext uri="{FF2B5EF4-FFF2-40B4-BE49-F238E27FC236}">
                  <a16:creationId xmlns:a16="http://schemas.microsoft.com/office/drawing/2014/main" id="{5DF330BD-415F-CA75-D03A-3E7EC3DE6FC8}"/>
                </a:ext>
              </a:extLst>
            </p:cNvPr>
            <p:cNvGrpSpPr/>
            <p:nvPr/>
          </p:nvGrpSpPr>
          <p:grpSpPr>
            <a:xfrm>
              <a:off x="5103192" y="3514327"/>
              <a:ext cx="1538278" cy="1011020"/>
              <a:chOff x="4565477" y="3584025"/>
              <a:chExt cx="1507403" cy="1000438"/>
            </a:xfrm>
          </p:grpSpPr>
          <p:grpSp>
            <p:nvGrpSpPr>
              <p:cNvPr id="102" name="Group 101">
                <a:extLst>
                  <a:ext uri="{FF2B5EF4-FFF2-40B4-BE49-F238E27FC236}">
                    <a16:creationId xmlns:a16="http://schemas.microsoft.com/office/drawing/2014/main" id="{E697DBC2-58DF-516F-B18B-69F4A066E030}"/>
                  </a:ext>
                </a:extLst>
              </p:cNvPr>
              <p:cNvGrpSpPr/>
              <p:nvPr/>
            </p:nvGrpSpPr>
            <p:grpSpPr>
              <a:xfrm rot="16200000">
                <a:off x="4963559" y="3571989"/>
                <a:ext cx="583152" cy="1005544"/>
                <a:chOff x="3150479" y="3266863"/>
                <a:chExt cx="873989" cy="1137161"/>
              </a:xfrm>
            </p:grpSpPr>
            <p:sp>
              <p:nvSpPr>
                <p:cNvPr id="104" name="Oval 103">
                  <a:extLst>
                    <a:ext uri="{FF2B5EF4-FFF2-40B4-BE49-F238E27FC236}">
                      <a16:creationId xmlns:a16="http://schemas.microsoft.com/office/drawing/2014/main" id="{331386DF-E534-40C6-3AB3-10C7370695DD}"/>
                    </a:ext>
                  </a:extLst>
                </p:cNvPr>
                <p:cNvSpPr/>
                <p:nvPr/>
              </p:nvSpPr>
              <p:spPr>
                <a:xfrm>
                  <a:off x="3790590" y="3576507"/>
                  <a:ext cx="233878" cy="225067"/>
                </a:xfrm>
                <a:prstGeom prst="ellipse">
                  <a:avLst/>
                </a:prstGeom>
                <a:solidFill>
                  <a:srgbClr val="A5A5A5">
                    <a:lumMod val="90000"/>
                  </a:srgbClr>
                </a:solidFill>
                <a:ln w="6350" cap="flat" cmpd="sng" algn="ctr">
                  <a:solidFill>
                    <a:srgbClr val="4472C4"/>
                  </a:solidFill>
                  <a:prstDash val="solid"/>
                </a:ln>
                <a:effectLst/>
              </p:spPr>
              <p:txBody>
                <a:bodyPr rtlCol="0" anchor="ctr"/>
                <a:lstStyle/>
                <a:p>
                  <a:pPr algn="ctr" defTabSz="609387" fontAlgn="auto">
                    <a:spcBef>
                      <a:spcPts val="0"/>
                    </a:spcBef>
                    <a:spcAft>
                      <a:spcPts val="0"/>
                    </a:spcAft>
                    <a:buClr>
                      <a:srgbClr val="000000"/>
                    </a:buClr>
                    <a:defRPr/>
                  </a:pPr>
                  <a:endParaRPr lang="en-US" sz="2399" kern="0" dirty="0">
                    <a:solidFill>
                      <a:srgbClr val="005073"/>
                    </a:solidFill>
                    <a:latin typeface="Arial"/>
                    <a:cs typeface="+mn-cs"/>
                    <a:sym typeface="Arial"/>
                  </a:endParaRPr>
                </a:p>
              </p:txBody>
            </p:sp>
            <p:sp>
              <p:nvSpPr>
                <p:cNvPr id="105" name="Oval 104">
                  <a:extLst>
                    <a:ext uri="{FF2B5EF4-FFF2-40B4-BE49-F238E27FC236}">
                      <a16:creationId xmlns:a16="http://schemas.microsoft.com/office/drawing/2014/main" id="{DE58ADC5-DA7C-3F2F-59FB-52D6F592C30C}"/>
                    </a:ext>
                  </a:extLst>
                </p:cNvPr>
                <p:cNvSpPr/>
                <p:nvPr/>
              </p:nvSpPr>
              <p:spPr>
                <a:xfrm>
                  <a:off x="3790588" y="3884868"/>
                  <a:ext cx="233878" cy="225067"/>
                </a:xfrm>
                <a:prstGeom prst="ellipse">
                  <a:avLst/>
                </a:prstGeom>
                <a:solidFill>
                  <a:srgbClr val="A5A5A5">
                    <a:lumMod val="90000"/>
                  </a:srgbClr>
                </a:solidFill>
                <a:ln w="6350" cap="flat" cmpd="sng" algn="ctr">
                  <a:solidFill>
                    <a:srgbClr val="4472C4"/>
                  </a:solidFill>
                  <a:prstDash val="solid"/>
                </a:ln>
                <a:effectLst/>
              </p:spPr>
              <p:txBody>
                <a:bodyPr rtlCol="0" anchor="ctr"/>
                <a:lstStyle/>
                <a:p>
                  <a:pPr algn="ctr" defTabSz="609387" fontAlgn="auto">
                    <a:spcBef>
                      <a:spcPts val="0"/>
                    </a:spcBef>
                    <a:spcAft>
                      <a:spcPts val="0"/>
                    </a:spcAft>
                    <a:buClr>
                      <a:srgbClr val="000000"/>
                    </a:buClr>
                    <a:defRPr/>
                  </a:pPr>
                  <a:endParaRPr lang="en-US" sz="2399" kern="0" dirty="0">
                    <a:solidFill>
                      <a:srgbClr val="005073"/>
                    </a:solidFill>
                    <a:latin typeface="Arial"/>
                    <a:cs typeface="+mn-cs"/>
                    <a:sym typeface="Arial"/>
                  </a:endParaRPr>
                </a:p>
              </p:txBody>
            </p:sp>
            <p:cxnSp>
              <p:nvCxnSpPr>
                <p:cNvPr id="106" name="Straight Connector 105">
                  <a:extLst>
                    <a:ext uri="{FF2B5EF4-FFF2-40B4-BE49-F238E27FC236}">
                      <a16:creationId xmlns:a16="http://schemas.microsoft.com/office/drawing/2014/main" id="{7C60B442-20E6-AF69-9429-CBB329299E44}"/>
                    </a:ext>
                  </a:extLst>
                </p:cNvPr>
                <p:cNvCxnSpPr>
                  <a:cxnSpLocks/>
                  <a:endCxn id="114" idx="6"/>
                </p:cNvCxnSpPr>
                <p:nvPr/>
              </p:nvCxnSpPr>
              <p:spPr>
                <a:xfrm flipH="1" flipV="1">
                  <a:off x="3384357" y="3379397"/>
                  <a:ext cx="406234" cy="309646"/>
                </a:xfrm>
                <a:prstGeom prst="line">
                  <a:avLst/>
                </a:prstGeom>
                <a:noFill/>
                <a:ln w="12700" cap="flat" cmpd="sng" algn="ctr">
                  <a:solidFill>
                    <a:srgbClr val="000000">
                      <a:lumMod val="90000"/>
                      <a:lumOff val="10000"/>
                    </a:srgbClr>
                  </a:solidFill>
                  <a:prstDash val="solid"/>
                </a:ln>
                <a:effectLst/>
              </p:spPr>
            </p:cxnSp>
            <p:cxnSp>
              <p:nvCxnSpPr>
                <p:cNvPr id="107" name="Straight Connector 106">
                  <a:extLst>
                    <a:ext uri="{FF2B5EF4-FFF2-40B4-BE49-F238E27FC236}">
                      <a16:creationId xmlns:a16="http://schemas.microsoft.com/office/drawing/2014/main" id="{380ABBD3-5BC6-BC42-B247-3CAC4C00032C}"/>
                    </a:ext>
                  </a:extLst>
                </p:cNvPr>
                <p:cNvCxnSpPr>
                  <a:cxnSpLocks/>
                  <a:endCxn id="114" idx="6"/>
                </p:cNvCxnSpPr>
                <p:nvPr/>
              </p:nvCxnSpPr>
              <p:spPr>
                <a:xfrm flipH="1" flipV="1">
                  <a:off x="3384357" y="3379397"/>
                  <a:ext cx="406234" cy="618008"/>
                </a:xfrm>
                <a:prstGeom prst="line">
                  <a:avLst/>
                </a:prstGeom>
                <a:noFill/>
                <a:ln w="12700" cap="flat" cmpd="sng" algn="ctr">
                  <a:solidFill>
                    <a:srgbClr val="000000">
                      <a:lumMod val="90000"/>
                      <a:lumOff val="10000"/>
                    </a:srgbClr>
                  </a:solidFill>
                  <a:prstDash val="solid"/>
                </a:ln>
                <a:effectLst/>
              </p:spPr>
            </p:cxnSp>
            <p:cxnSp>
              <p:nvCxnSpPr>
                <p:cNvPr id="108" name="Straight Connector 107">
                  <a:extLst>
                    <a:ext uri="{FF2B5EF4-FFF2-40B4-BE49-F238E27FC236}">
                      <a16:creationId xmlns:a16="http://schemas.microsoft.com/office/drawing/2014/main" id="{047EE699-D80F-F375-6B07-420AE696FBB5}"/>
                    </a:ext>
                  </a:extLst>
                </p:cNvPr>
                <p:cNvCxnSpPr/>
                <p:nvPr/>
              </p:nvCxnSpPr>
              <p:spPr>
                <a:xfrm flipH="1" flipV="1">
                  <a:off x="3386402" y="3687758"/>
                  <a:ext cx="404188" cy="1282"/>
                </a:xfrm>
                <a:prstGeom prst="line">
                  <a:avLst/>
                </a:prstGeom>
                <a:noFill/>
                <a:ln w="12700" cap="flat" cmpd="sng" algn="ctr">
                  <a:solidFill>
                    <a:srgbClr val="000000">
                      <a:lumMod val="90000"/>
                      <a:lumOff val="10000"/>
                    </a:srgbClr>
                  </a:solidFill>
                  <a:prstDash val="solid"/>
                </a:ln>
                <a:effectLst/>
              </p:spPr>
            </p:cxnSp>
            <p:cxnSp>
              <p:nvCxnSpPr>
                <p:cNvPr id="109" name="Straight Connector 108">
                  <a:extLst>
                    <a:ext uri="{FF2B5EF4-FFF2-40B4-BE49-F238E27FC236}">
                      <a16:creationId xmlns:a16="http://schemas.microsoft.com/office/drawing/2014/main" id="{D88EA200-A9A1-66B2-EF57-BF01C9013729}"/>
                    </a:ext>
                  </a:extLst>
                </p:cNvPr>
                <p:cNvCxnSpPr/>
                <p:nvPr/>
              </p:nvCxnSpPr>
              <p:spPr>
                <a:xfrm flipH="1" flipV="1">
                  <a:off x="3386402" y="3687758"/>
                  <a:ext cx="404187" cy="309644"/>
                </a:xfrm>
                <a:prstGeom prst="line">
                  <a:avLst/>
                </a:prstGeom>
                <a:noFill/>
                <a:ln w="12700" cap="flat" cmpd="sng" algn="ctr">
                  <a:solidFill>
                    <a:srgbClr val="000000">
                      <a:lumMod val="90000"/>
                      <a:lumOff val="10000"/>
                    </a:srgbClr>
                  </a:solidFill>
                  <a:prstDash val="solid"/>
                </a:ln>
                <a:effectLst/>
              </p:spPr>
            </p:cxnSp>
            <p:cxnSp>
              <p:nvCxnSpPr>
                <p:cNvPr id="110" name="Straight Connector 109">
                  <a:extLst>
                    <a:ext uri="{FF2B5EF4-FFF2-40B4-BE49-F238E27FC236}">
                      <a16:creationId xmlns:a16="http://schemas.microsoft.com/office/drawing/2014/main" id="{C819FE44-7002-C29C-E6F9-E2FD185E79C7}"/>
                    </a:ext>
                  </a:extLst>
                </p:cNvPr>
                <p:cNvCxnSpPr/>
                <p:nvPr/>
              </p:nvCxnSpPr>
              <p:spPr>
                <a:xfrm flipH="1" flipV="1">
                  <a:off x="3395325" y="3991362"/>
                  <a:ext cx="395263" cy="6039"/>
                </a:xfrm>
                <a:prstGeom prst="line">
                  <a:avLst/>
                </a:prstGeom>
                <a:noFill/>
                <a:ln w="12700" cap="flat" cmpd="sng" algn="ctr">
                  <a:solidFill>
                    <a:srgbClr val="000000">
                      <a:lumMod val="90000"/>
                      <a:lumOff val="10000"/>
                    </a:srgbClr>
                  </a:solidFill>
                  <a:prstDash val="solid"/>
                </a:ln>
                <a:effectLst/>
              </p:spPr>
            </p:cxnSp>
            <p:cxnSp>
              <p:nvCxnSpPr>
                <p:cNvPr id="111" name="Straight Connector 110">
                  <a:extLst>
                    <a:ext uri="{FF2B5EF4-FFF2-40B4-BE49-F238E27FC236}">
                      <a16:creationId xmlns:a16="http://schemas.microsoft.com/office/drawing/2014/main" id="{B7110E67-528B-FE3E-A8F7-F30DC166B427}"/>
                    </a:ext>
                  </a:extLst>
                </p:cNvPr>
                <p:cNvCxnSpPr/>
                <p:nvPr/>
              </p:nvCxnSpPr>
              <p:spPr>
                <a:xfrm flipH="1">
                  <a:off x="3395325" y="3689040"/>
                  <a:ext cx="395264" cy="302322"/>
                </a:xfrm>
                <a:prstGeom prst="line">
                  <a:avLst/>
                </a:prstGeom>
                <a:noFill/>
                <a:ln w="12700" cap="flat" cmpd="sng" algn="ctr">
                  <a:solidFill>
                    <a:srgbClr val="000000">
                      <a:lumMod val="90000"/>
                      <a:lumOff val="10000"/>
                    </a:srgbClr>
                  </a:solidFill>
                  <a:prstDash val="solid"/>
                </a:ln>
                <a:effectLst/>
              </p:spPr>
            </p:cxnSp>
            <p:cxnSp>
              <p:nvCxnSpPr>
                <p:cNvPr id="112" name="Straight Connector 111">
                  <a:extLst>
                    <a:ext uri="{FF2B5EF4-FFF2-40B4-BE49-F238E27FC236}">
                      <a16:creationId xmlns:a16="http://schemas.microsoft.com/office/drawing/2014/main" id="{AF762830-7918-B9F7-A779-91A52068E2BA}"/>
                    </a:ext>
                  </a:extLst>
                </p:cNvPr>
                <p:cNvCxnSpPr/>
                <p:nvPr/>
              </p:nvCxnSpPr>
              <p:spPr>
                <a:xfrm flipH="1">
                  <a:off x="3397370" y="3689040"/>
                  <a:ext cx="393220" cy="602451"/>
                </a:xfrm>
                <a:prstGeom prst="line">
                  <a:avLst/>
                </a:prstGeom>
                <a:noFill/>
                <a:ln w="12700" cap="flat" cmpd="sng" algn="ctr">
                  <a:solidFill>
                    <a:srgbClr val="000000">
                      <a:lumMod val="90000"/>
                      <a:lumOff val="10000"/>
                    </a:srgbClr>
                  </a:solidFill>
                  <a:prstDash val="solid"/>
                </a:ln>
                <a:effectLst/>
              </p:spPr>
            </p:cxnSp>
            <p:cxnSp>
              <p:nvCxnSpPr>
                <p:cNvPr id="113" name="Straight Connector 112">
                  <a:extLst>
                    <a:ext uri="{FF2B5EF4-FFF2-40B4-BE49-F238E27FC236}">
                      <a16:creationId xmlns:a16="http://schemas.microsoft.com/office/drawing/2014/main" id="{082C81DF-BFAE-D9CF-2652-9D747225D1F9}"/>
                    </a:ext>
                  </a:extLst>
                </p:cNvPr>
                <p:cNvCxnSpPr/>
                <p:nvPr/>
              </p:nvCxnSpPr>
              <p:spPr>
                <a:xfrm flipH="1">
                  <a:off x="3397370" y="3997402"/>
                  <a:ext cx="393219" cy="294089"/>
                </a:xfrm>
                <a:prstGeom prst="line">
                  <a:avLst/>
                </a:prstGeom>
                <a:noFill/>
                <a:ln w="12700" cap="flat" cmpd="sng" algn="ctr">
                  <a:solidFill>
                    <a:srgbClr val="000000">
                      <a:lumMod val="90000"/>
                      <a:lumOff val="10000"/>
                    </a:srgbClr>
                  </a:solidFill>
                  <a:prstDash val="solid"/>
                </a:ln>
                <a:effectLst/>
              </p:spPr>
            </p:cxnSp>
            <p:sp>
              <p:nvSpPr>
                <p:cNvPr id="114" name="Oval 113">
                  <a:extLst>
                    <a:ext uri="{FF2B5EF4-FFF2-40B4-BE49-F238E27FC236}">
                      <a16:creationId xmlns:a16="http://schemas.microsoft.com/office/drawing/2014/main" id="{F5BDE5A7-D284-F5B1-3FA2-81F4165E59AB}"/>
                    </a:ext>
                  </a:extLst>
                </p:cNvPr>
                <p:cNvSpPr/>
                <p:nvPr/>
              </p:nvSpPr>
              <p:spPr>
                <a:xfrm>
                  <a:off x="3150479" y="3266863"/>
                  <a:ext cx="233878" cy="225067"/>
                </a:xfrm>
                <a:prstGeom prst="ellipse">
                  <a:avLst/>
                </a:prstGeom>
                <a:solidFill>
                  <a:srgbClr val="A5A5A5">
                    <a:lumMod val="90000"/>
                  </a:srgbClr>
                </a:solidFill>
                <a:ln w="6350" cap="flat" cmpd="sng" algn="ctr">
                  <a:solidFill>
                    <a:srgbClr val="4472C4"/>
                  </a:solidFill>
                  <a:prstDash val="solid"/>
                </a:ln>
                <a:effectLst/>
              </p:spPr>
              <p:txBody>
                <a:bodyPr rtlCol="0" anchor="ctr"/>
                <a:lstStyle/>
                <a:p>
                  <a:pPr algn="ctr" defTabSz="609387" fontAlgn="auto">
                    <a:spcBef>
                      <a:spcPts val="0"/>
                    </a:spcBef>
                    <a:spcAft>
                      <a:spcPts val="0"/>
                    </a:spcAft>
                    <a:buClr>
                      <a:srgbClr val="000000"/>
                    </a:buClr>
                    <a:defRPr/>
                  </a:pPr>
                  <a:endParaRPr lang="en-US" sz="2399" kern="0" dirty="0">
                    <a:solidFill>
                      <a:srgbClr val="005073"/>
                    </a:solidFill>
                    <a:latin typeface="Arial"/>
                    <a:cs typeface="+mn-cs"/>
                    <a:sym typeface="Arial"/>
                  </a:endParaRPr>
                </a:p>
              </p:txBody>
            </p:sp>
            <p:sp>
              <p:nvSpPr>
                <p:cNvPr id="115" name="Oval 114">
                  <a:extLst>
                    <a:ext uri="{FF2B5EF4-FFF2-40B4-BE49-F238E27FC236}">
                      <a16:creationId xmlns:a16="http://schemas.microsoft.com/office/drawing/2014/main" id="{6597CB74-DEB0-D279-1480-191466A793EC}"/>
                    </a:ext>
                  </a:extLst>
                </p:cNvPr>
                <p:cNvSpPr/>
                <p:nvPr/>
              </p:nvSpPr>
              <p:spPr>
                <a:xfrm>
                  <a:off x="3152523" y="3575224"/>
                  <a:ext cx="233878" cy="225067"/>
                </a:xfrm>
                <a:prstGeom prst="ellipse">
                  <a:avLst/>
                </a:prstGeom>
                <a:solidFill>
                  <a:srgbClr val="A5A5A5">
                    <a:lumMod val="90000"/>
                  </a:srgbClr>
                </a:solidFill>
                <a:ln w="6350" cap="flat" cmpd="sng" algn="ctr">
                  <a:solidFill>
                    <a:srgbClr val="4472C4"/>
                  </a:solidFill>
                  <a:prstDash val="solid"/>
                </a:ln>
                <a:effectLst/>
              </p:spPr>
              <p:txBody>
                <a:bodyPr rtlCol="0" anchor="ctr"/>
                <a:lstStyle/>
                <a:p>
                  <a:pPr algn="ctr" defTabSz="609387" fontAlgn="auto">
                    <a:spcBef>
                      <a:spcPts val="0"/>
                    </a:spcBef>
                    <a:spcAft>
                      <a:spcPts val="0"/>
                    </a:spcAft>
                    <a:buClr>
                      <a:srgbClr val="000000"/>
                    </a:buClr>
                    <a:defRPr/>
                  </a:pPr>
                  <a:endParaRPr lang="en-US" sz="2399" kern="0" dirty="0">
                    <a:solidFill>
                      <a:srgbClr val="005073"/>
                    </a:solidFill>
                    <a:latin typeface="Arial"/>
                    <a:cs typeface="+mn-cs"/>
                    <a:sym typeface="Arial"/>
                  </a:endParaRPr>
                </a:p>
              </p:txBody>
            </p:sp>
            <p:sp>
              <p:nvSpPr>
                <p:cNvPr id="116" name="Oval 115">
                  <a:extLst>
                    <a:ext uri="{FF2B5EF4-FFF2-40B4-BE49-F238E27FC236}">
                      <a16:creationId xmlns:a16="http://schemas.microsoft.com/office/drawing/2014/main" id="{288B7CD9-5D8C-6DC1-322C-5FC133CBD92D}"/>
                    </a:ext>
                  </a:extLst>
                </p:cNvPr>
                <p:cNvSpPr/>
                <p:nvPr/>
              </p:nvSpPr>
              <p:spPr>
                <a:xfrm>
                  <a:off x="3163491" y="4178957"/>
                  <a:ext cx="233878" cy="225067"/>
                </a:xfrm>
                <a:prstGeom prst="ellipse">
                  <a:avLst/>
                </a:prstGeom>
                <a:solidFill>
                  <a:srgbClr val="A5A5A5">
                    <a:lumMod val="90000"/>
                  </a:srgbClr>
                </a:solidFill>
                <a:ln w="6350" cap="flat" cmpd="sng" algn="ctr">
                  <a:solidFill>
                    <a:srgbClr val="4472C4"/>
                  </a:solidFill>
                  <a:prstDash val="solid"/>
                </a:ln>
                <a:effectLst/>
              </p:spPr>
              <p:txBody>
                <a:bodyPr rtlCol="0" anchor="ctr"/>
                <a:lstStyle/>
                <a:p>
                  <a:pPr algn="ctr" defTabSz="609387" fontAlgn="auto">
                    <a:spcBef>
                      <a:spcPts val="0"/>
                    </a:spcBef>
                    <a:spcAft>
                      <a:spcPts val="0"/>
                    </a:spcAft>
                    <a:buClr>
                      <a:srgbClr val="000000"/>
                    </a:buClr>
                    <a:defRPr/>
                  </a:pPr>
                  <a:endParaRPr lang="en-US" sz="2399" kern="0" dirty="0">
                    <a:solidFill>
                      <a:srgbClr val="005073"/>
                    </a:solidFill>
                    <a:latin typeface="Arial"/>
                    <a:cs typeface="+mn-cs"/>
                    <a:sym typeface="Arial"/>
                  </a:endParaRPr>
                </a:p>
              </p:txBody>
            </p:sp>
            <p:sp>
              <p:nvSpPr>
                <p:cNvPr id="117" name="Oval 116">
                  <a:extLst>
                    <a:ext uri="{FF2B5EF4-FFF2-40B4-BE49-F238E27FC236}">
                      <a16:creationId xmlns:a16="http://schemas.microsoft.com/office/drawing/2014/main" id="{EE62058D-41C7-6A0F-6681-17FF77ABCE03}"/>
                    </a:ext>
                  </a:extLst>
                </p:cNvPr>
                <p:cNvSpPr/>
                <p:nvPr/>
              </p:nvSpPr>
              <p:spPr>
                <a:xfrm>
                  <a:off x="3161447" y="3878829"/>
                  <a:ext cx="233878" cy="225067"/>
                </a:xfrm>
                <a:prstGeom prst="ellipse">
                  <a:avLst/>
                </a:prstGeom>
                <a:solidFill>
                  <a:srgbClr val="A5A5A5">
                    <a:lumMod val="90000"/>
                  </a:srgbClr>
                </a:solidFill>
                <a:ln w="6350" cap="flat" cmpd="sng" algn="ctr">
                  <a:solidFill>
                    <a:srgbClr val="4472C4"/>
                  </a:solidFill>
                  <a:prstDash val="solid"/>
                </a:ln>
                <a:effectLst/>
              </p:spPr>
              <p:txBody>
                <a:bodyPr rtlCol="0" anchor="ctr"/>
                <a:lstStyle/>
                <a:p>
                  <a:pPr algn="ctr" defTabSz="609387" fontAlgn="auto">
                    <a:spcBef>
                      <a:spcPts val="0"/>
                    </a:spcBef>
                    <a:spcAft>
                      <a:spcPts val="0"/>
                    </a:spcAft>
                    <a:buClr>
                      <a:srgbClr val="000000"/>
                    </a:buClr>
                    <a:defRPr/>
                  </a:pPr>
                  <a:endParaRPr lang="en-US" sz="2399" kern="0" dirty="0">
                    <a:solidFill>
                      <a:srgbClr val="005073"/>
                    </a:solidFill>
                    <a:latin typeface="Arial"/>
                    <a:cs typeface="+mn-cs"/>
                    <a:sym typeface="Arial"/>
                  </a:endParaRPr>
                </a:p>
              </p:txBody>
            </p:sp>
          </p:grpSp>
          <p:sp>
            <p:nvSpPr>
              <p:cNvPr id="103" name="Cloud Callout 76">
                <a:extLst>
                  <a:ext uri="{FF2B5EF4-FFF2-40B4-BE49-F238E27FC236}">
                    <a16:creationId xmlns:a16="http://schemas.microsoft.com/office/drawing/2014/main" id="{401F3213-6399-5E8F-26FC-4FA3AA0764DD}"/>
                  </a:ext>
                </a:extLst>
              </p:cNvPr>
              <p:cNvSpPr/>
              <p:nvPr/>
            </p:nvSpPr>
            <p:spPr>
              <a:xfrm rot="11254759">
                <a:off x="4565478" y="3584023"/>
                <a:ext cx="1507403" cy="1000438"/>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855777 w 6218352"/>
                  <a:gd name="connsiteY0" fmla="*/ 2062394 h 3260651"/>
                  <a:gd name="connsiteX1" fmla="*/ 1765203 w 6218352"/>
                  <a:gd name="connsiteY1" fmla="*/ 2152968 h 3260651"/>
                  <a:gd name="connsiteX2" fmla="*/ 1674629 w 6218352"/>
                  <a:gd name="connsiteY2" fmla="*/ 2062394 h 3260651"/>
                  <a:gd name="connsiteX3" fmla="*/ 1765203 w 6218352"/>
                  <a:gd name="connsiteY3" fmla="*/ 1971820 h 3260651"/>
                  <a:gd name="connsiteX4" fmla="*/ 1855777 w 6218352"/>
                  <a:gd name="connsiteY4" fmla="*/ 2062394 h 3260651"/>
                  <a:gd name="connsiteX0" fmla="*/ 1568276 w 6218352"/>
                  <a:gd name="connsiteY0" fmla="*/ 2183940 h 3260651"/>
                  <a:gd name="connsiteX1" fmla="*/ 1387129 w 6218352"/>
                  <a:gd name="connsiteY1" fmla="*/ 2365087 h 3260651"/>
                  <a:gd name="connsiteX2" fmla="*/ 1205982 w 6218352"/>
                  <a:gd name="connsiteY2" fmla="*/ 2183940 h 3260651"/>
                  <a:gd name="connsiteX3" fmla="*/ 1387129 w 6218352"/>
                  <a:gd name="connsiteY3" fmla="*/ 2002793 h 3260651"/>
                  <a:gd name="connsiteX4" fmla="*/ 1568276 w 6218352"/>
                  <a:gd name="connsiteY4" fmla="*/ 2183940 h 3260651"/>
                  <a:gd name="connsiteX0" fmla="*/ 1108321 w 6218352"/>
                  <a:gd name="connsiteY0" fmla="*/ 2360928 h 3260651"/>
                  <a:gd name="connsiteX1" fmla="*/ 836600 w 6218352"/>
                  <a:gd name="connsiteY1" fmla="*/ 2632649 h 3260651"/>
                  <a:gd name="connsiteX2" fmla="*/ 564879 w 6218352"/>
                  <a:gd name="connsiteY2" fmla="*/ 2360928 h 3260651"/>
                  <a:gd name="connsiteX3" fmla="*/ 836600 w 6218352"/>
                  <a:gd name="connsiteY3" fmla="*/ 2089207 h 3260651"/>
                  <a:gd name="connsiteX4" fmla="*/ 1108321 w 6218352"/>
                  <a:gd name="connsiteY4" fmla="*/ 2360928 h 3260651"/>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860959 w 6226413"/>
                  <a:gd name="connsiteY0" fmla="*/ 2051752 h 3262085"/>
                  <a:gd name="connsiteX1" fmla="*/ 1770385 w 6226413"/>
                  <a:gd name="connsiteY1" fmla="*/ 2142326 h 3262085"/>
                  <a:gd name="connsiteX2" fmla="*/ 1679811 w 6226413"/>
                  <a:gd name="connsiteY2" fmla="*/ 2051752 h 3262085"/>
                  <a:gd name="connsiteX3" fmla="*/ 1860959 w 6226413"/>
                  <a:gd name="connsiteY3"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70385 w 6226413"/>
                  <a:gd name="connsiteY1" fmla="*/ 2142326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823824 w 6226413"/>
                  <a:gd name="connsiteY1" fmla="*/ 1888163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392311 w 6226413"/>
                  <a:gd name="connsiteY3" fmla="*/ 1992151 h 3262085"/>
                  <a:gd name="connsiteX4" fmla="*/ 1573458 w 6226413"/>
                  <a:gd name="connsiteY4"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211164 w 6226413"/>
                  <a:gd name="connsiteY2" fmla="*/ 2173298 h 3262085"/>
                  <a:gd name="connsiteX3" fmla="*/ 1573458 w 6226413"/>
                  <a:gd name="connsiteY3"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573458 w 6226413"/>
                  <a:gd name="connsiteY0" fmla="*/ 2173298 h 3262085"/>
                  <a:gd name="connsiteX1" fmla="*/ 1392311 w 6226413"/>
                  <a:gd name="connsiteY1" fmla="*/ 2354445 h 3262085"/>
                  <a:gd name="connsiteX2" fmla="*/ 1573458 w 6226413"/>
                  <a:gd name="connsiteY2" fmla="*/ 2173298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841782 w 6226413"/>
                  <a:gd name="connsiteY3" fmla="*/ 2078565 h 3262085"/>
                  <a:gd name="connsiteX4" fmla="*/ 1113503 w 6226413"/>
                  <a:gd name="connsiteY4"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570061 w 6226413"/>
                  <a:gd name="connsiteY2" fmla="*/ 2350286 h 3262085"/>
                  <a:gd name="connsiteX3" fmla="*/ 1113503 w 6226413"/>
                  <a:gd name="connsiteY3"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1113503 w 6226413"/>
                  <a:gd name="connsiteY0" fmla="*/ 2350286 h 3262085"/>
                  <a:gd name="connsiteX1" fmla="*/ 841782 w 6226413"/>
                  <a:gd name="connsiteY1" fmla="*/ 2622007 h 3262085"/>
                  <a:gd name="connsiteX2" fmla="*/ 1113503 w 6226413"/>
                  <a:gd name="connsiteY2" fmla="*/ 2350286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679811 w 6226413"/>
                  <a:gd name="connsiteY0" fmla="*/ 2051752 h 3262085"/>
                  <a:gd name="connsiteX1" fmla="*/ 1725187 w 6226413"/>
                  <a:gd name="connsiteY1" fmla="*/ 2054135 h 3262085"/>
                  <a:gd name="connsiteX2" fmla="*/ 1679811 w 6226413"/>
                  <a:gd name="connsiteY2" fmla="*/ 2051752 h 3262085"/>
                  <a:gd name="connsiteX0" fmla="*/ 1392921 w 6226413"/>
                  <a:gd name="connsiteY0" fmla="*/ 2366613 h 3262085"/>
                  <a:gd name="connsiteX1" fmla="*/ 1392311 w 6226413"/>
                  <a:gd name="connsiteY1" fmla="*/ 2354445 h 3262085"/>
                  <a:gd name="connsiteX2" fmla="*/ 1392921 w 6226413"/>
                  <a:gd name="connsiteY2" fmla="*/ 2366613 h 3262085"/>
                  <a:gd name="connsiteX0" fmla="*/ 866846 w 6226413"/>
                  <a:gd name="connsiteY0" fmla="*/ 2628694 h 3262085"/>
                  <a:gd name="connsiteX1" fmla="*/ 841782 w 6226413"/>
                  <a:gd name="connsiteY1" fmla="*/ 2622007 h 3262085"/>
                  <a:gd name="connsiteX2" fmla="*/ 866846 w 6226413"/>
                  <a:gd name="connsiteY2" fmla="*/ 2628694 h 3262085"/>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6226413" h="3262085">
                    <a:moveTo>
                      <a:pt x="1679811" y="2051752"/>
                    </a:moveTo>
                    <a:lnTo>
                      <a:pt x="1725187" y="2054135"/>
                    </a:lnTo>
                    <a:cubicBezTo>
                      <a:pt x="1675164" y="2054135"/>
                      <a:pt x="1679811" y="2101775"/>
                      <a:pt x="1679811" y="2051752"/>
                    </a:cubicBezTo>
                    <a:close/>
                  </a:path>
                  <a:path w="6226413" h="3262085">
                    <a:moveTo>
                      <a:pt x="1392921" y="2366613"/>
                    </a:moveTo>
                    <a:cubicBezTo>
                      <a:pt x="1392921" y="2466658"/>
                      <a:pt x="1392311" y="2354445"/>
                      <a:pt x="1392311" y="2354445"/>
                    </a:cubicBezTo>
                    <a:cubicBezTo>
                      <a:pt x="1392311" y="2354445"/>
                      <a:pt x="1392718" y="2362557"/>
                      <a:pt x="1392921" y="2366613"/>
                    </a:cubicBezTo>
                    <a:close/>
                  </a:path>
                  <a:path w="6226413" h="3262085">
                    <a:moveTo>
                      <a:pt x="866846" y="2628694"/>
                    </a:moveTo>
                    <a:cubicBezTo>
                      <a:pt x="866846" y="2778761"/>
                      <a:pt x="841782" y="2622007"/>
                      <a:pt x="841782" y="2622007"/>
                    </a:cubicBezTo>
                    <a:lnTo>
                      <a:pt x="866846" y="2628694"/>
                    </a:lnTo>
                    <a:close/>
                  </a:path>
                  <a:path w="43256" h="43219"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734" y="35897"/>
                      <a:pt x="28596" y="36519"/>
                    </a:cubicBezTo>
                    <a:moveTo>
                      <a:pt x="34165" y="22813"/>
                    </a:moveTo>
                    <a:cubicBezTo>
                      <a:pt x="36169" y="24141"/>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rgbClr val="BBDEF4">
                  <a:alpha val="80000"/>
                </a:srgbClr>
              </a:solidFill>
              <a:ln w="25400" cap="flat" cmpd="sng" algn="ctr">
                <a:noFill/>
                <a:prstDash val="solid"/>
              </a:ln>
              <a:effectLst/>
            </p:spPr>
            <p:txBody>
              <a:bodyPr rtlCol="0" anchor="ctr"/>
              <a:lstStyle/>
              <a:p>
                <a:pPr algn="ctr" defTabSz="609372" fontAlgn="auto">
                  <a:spcBef>
                    <a:spcPts val="0"/>
                  </a:spcBef>
                  <a:spcAft>
                    <a:spcPts val="0"/>
                  </a:spcAft>
                  <a:buClr>
                    <a:srgbClr val="000000"/>
                  </a:buClr>
                  <a:defRPr/>
                </a:pPr>
                <a:endParaRPr lang="en-US" sz="2399" kern="0" dirty="0">
                  <a:solidFill>
                    <a:srgbClr val="FFFFFF"/>
                  </a:solidFill>
                  <a:latin typeface="Arial"/>
                  <a:cs typeface="+mn-cs"/>
                  <a:sym typeface="Arial"/>
                </a:endParaRPr>
              </a:p>
            </p:txBody>
          </p:sp>
        </p:grpSp>
        <p:sp>
          <p:nvSpPr>
            <p:cNvPr id="82" name="Rounded Rectangle 81">
              <a:extLst>
                <a:ext uri="{FF2B5EF4-FFF2-40B4-BE49-F238E27FC236}">
                  <a16:creationId xmlns:a16="http://schemas.microsoft.com/office/drawing/2014/main" id="{FAB55E10-28BB-87F2-FD30-78C309E83B8A}"/>
                </a:ext>
              </a:extLst>
            </p:cNvPr>
            <p:cNvSpPr/>
            <p:nvPr/>
          </p:nvSpPr>
          <p:spPr>
            <a:xfrm>
              <a:off x="4032494" y="3829187"/>
              <a:ext cx="255832" cy="175239"/>
            </a:xfrm>
            <a:prstGeom prst="roundRect">
              <a:avLst/>
            </a:prstGeom>
            <a:solidFill>
              <a:schemeClr val="accent3">
                <a:lumMod val="60000"/>
                <a:lumOff val="40000"/>
              </a:schemeClr>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83" name="Rounded Rectangle 82">
              <a:extLst>
                <a:ext uri="{FF2B5EF4-FFF2-40B4-BE49-F238E27FC236}">
                  <a16:creationId xmlns:a16="http://schemas.microsoft.com/office/drawing/2014/main" id="{42C7ACC0-BBC5-E536-BA9F-72FF21B3B27E}"/>
                </a:ext>
              </a:extLst>
            </p:cNvPr>
            <p:cNvSpPr/>
            <p:nvPr/>
          </p:nvSpPr>
          <p:spPr>
            <a:xfrm>
              <a:off x="4102159" y="3892413"/>
              <a:ext cx="255832" cy="175239"/>
            </a:xfrm>
            <a:prstGeom prst="roundRect">
              <a:avLst/>
            </a:prstGeom>
            <a:solidFill>
              <a:schemeClr val="accent3">
                <a:lumMod val="60000"/>
                <a:lumOff val="40000"/>
              </a:schemeClr>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84" name="TextBox 83">
              <a:extLst>
                <a:ext uri="{FF2B5EF4-FFF2-40B4-BE49-F238E27FC236}">
                  <a16:creationId xmlns:a16="http://schemas.microsoft.com/office/drawing/2014/main" id="{7D35FF96-FA85-E506-86F0-A59A6281258F}"/>
                </a:ext>
              </a:extLst>
            </p:cNvPr>
            <p:cNvSpPr txBox="1"/>
            <p:nvPr/>
          </p:nvSpPr>
          <p:spPr>
            <a:xfrm>
              <a:off x="4922920" y="4671387"/>
              <a:ext cx="2039180" cy="438935"/>
            </a:xfrm>
            <a:prstGeom prst="rect">
              <a:avLst/>
            </a:prstGeom>
            <a:noFill/>
          </p:spPr>
          <p:txBody>
            <a:bodyPr wrap="square" rtlCol="0">
              <a:spAutoFit/>
            </a:bodyPr>
            <a:lstStyle/>
            <a:p>
              <a:pPr algn="ctr" defTabSz="914126" fontAlgn="auto">
                <a:spcBef>
                  <a:spcPts val="0"/>
                </a:spcBef>
                <a:spcAft>
                  <a:spcPts val="0"/>
                </a:spcAft>
                <a:defRPr/>
              </a:pPr>
              <a:r>
                <a:rPr lang="en-US" sz="1400" dirty="0">
                  <a:solidFill>
                    <a:srgbClr val="005073"/>
                  </a:solidFill>
                  <a:latin typeface="CiscoSans" panose="020B0503020201020303" pitchFamily="34" charset="0"/>
                  <a:ea typeface="+mn-ea"/>
                  <a:cs typeface="+mn-cs"/>
                </a:rPr>
                <a:t>Overlay / Tunnel Mode</a:t>
              </a:r>
            </a:p>
            <a:p>
              <a:pPr algn="ctr" defTabSz="914126" fontAlgn="auto">
                <a:spcBef>
                  <a:spcPts val="0"/>
                </a:spcBef>
                <a:spcAft>
                  <a:spcPts val="0"/>
                </a:spcAft>
                <a:defRPr/>
              </a:pPr>
              <a:r>
                <a:rPr lang="en-US" sz="1400" dirty="0">
                  <a:solidFill>
                    <a:srgbClr val="005073"/>
                  </a:solidFill>
                  <a:latin typeface="CiscoSans" panose="020B0503020201020303" pitchFamily="34" charset="0"/>
                  <a:ea typeface="+mn-ea"/>
                  <a:cs typeface="+mn-cs"/>
                </a:rPr>
                <a:t>(VXLAN, Geneve, SRv6*)</a:t>
              </a:r>
            </a:p>
          </p:txBody>
        </p:sp>
        <p:sp>
          <p:nvSpPr>
            <p:cNvPr id="85" name="Rounded Rectangle 84">
              <a:extLst>
                <a:ext uri="{FF2B5EF4-FFF2-40B4-BE49-F238E27FC236}">
                  <a16:creationId xmlns:a16="http://schemas.microsoft.com/office/drawing/2014/main" id="{1354C57B-4021-C276-8005-276B13D59E5B}"/>
                </a:ext>
              </a:extLst>
            </p:cNvPr>
            <p:cNvSpPr/>
            <p:nvPr/>
          </p:nvSpPr>
          <p:spPr>
            <a:xfrm>
              <a:off x="3923635" y="4130878"/>
              <a:ext cx="255832" cy="175239"/>
            </a:xfrm>
            <a:prstGeom prst="roundRect">
              <a:avLst/>
            </a:prstGeom>
            <a:solidFill>
              <a:schemeClr val="accent5"/>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86" name="Rounded Rectangle 85">
              <a:extLst>
                <a:ext uri="{FF2B5EF4-FFF2-40B4-BE49-F238E27FC236}">
                  <a16:creationId xmlns:a16="http://schemas.microsoft.com/office/drawing/2014/main" id="{0DAF5D05-7B94-C641-DB40-8462A05EAF6C}"/>
                </a:ext>
              </a:extLst>
            </p:cNvPr>
            <p:cNvSpPr/>
            <p:nvPr/>
          </p:nvSpPr>
          <p:spPr>
            <a:xfrm>
              <a:off x="4028415" y="4188264"/>
              <a:ext cx="255832" cy="175239"/>
            </a:xfrm>
            <a:prstGeom prst="roundRect">
              <a:avLst/>
            </a:prstGeom>
            <a:solidFill>
              <a:schemeClr val="accent5"/>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87" name="Rectangle 86">
              <a:extLst>
                <a:ext uri="{FF2B5EF4-FFF2-40B4-BE49-F238E27FC236}">
                  <a16:creationId xmlns:a16="http://schemas.microsoft.com/office/drawing/2014/main" id="{1427659F-DBE8-C469-F0A8-C01E653487D6}"/>
                </a:ext>
              </a:extLst>
            </p:cNvPr>
            <p:cNvSpPr/>
            <p:nvPr/>
          </p:nvSpPr>
          <p:spPr>
            <a:xfrm>
              <a:off x="3816222" y="3685593"/>
              <a:ext cx="1133548" cy="839754"/>
            </a:xfrm>
            <a:prstGeom prst="rect">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lstStyle/>
            <a:p>
              <a:pPr algn="ctr"/>
              <a:endParaRPr lang="en-US" dirty="0"/>
            </a:p>
          </p:txBody>
        </p:sp>
        <p:pic>
          <p:nvPicPr>
            <p:cNvPr id="88" name="Picture 4" descr="ebpf · GitHub Topics · GitHub">
              <a:extLst>
                <a:ext uri="{FF2B5EF4-FFF2-40B4-BE49-F238E27FC236}">
                  <a16:creationId xmlns:a16="http://schemas.microsoft.com/office/drawing/2014/main" id="{665F70E0-E42B-CF45-AFE2-4940DCEFF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1535" y="3878103"/>
              <a:ext cx="356711" cy="356711"/>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pic>
          <p:nvPicPr>
            <p:cNvPr id="89" name="Picture 2" descr="Cilium · GitHub">
              <a:extLst>
                <a:ext uri="{FF2B5EF4-FFF2-40B4-BE49-F238E27FC236}">
                  <a16:creationId xmlns:a16="http://schemas.microsoft.com/office/drawing/2014/main" id="{5D75EF4D-E6C4-FC43-29F9-AB9BF2295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275" y="2745357"/>
              <a:ext cx="458113" cy="448063"/>
            </a:xfrm>
            <a:prstGeom prst="rect">
              <a:avLst/>
            </a:prstGeom>
            <a:noFill/>
            <a:extLst>
              <a:ext uri="{909E8E84-426E-40DD-AFC4-6F175D3DCCD1}">
                <a14:hiddenFill xmlns:a14="http://schemas.microsoft.com/office/drawing/2010/main">
                  <a:solidFill>
                    <a:srgbClr val="FFFFFF"/>
                  </a:solidFill>
                </a14:hiddenFill>
              </a:ext>
            </a:extLst>
          </p:spPr>
        </p:pic>
        <p:cxnSp>
          <p:nvCxnSpPr>
            <p:cNvPr id="90" name="Straight Connector 89">
              <a:extLst>
                <a:ext uri="{FF2B5EF4-FFF2-40B4-BE49-F238E27FC236}">
                  <a16:creationId xmlns:a16="http://schemas.microsoft.com/office/drawing/2014/main" id="{BC3557D3-DB6C-BCB5-B327-23CA73D1B885}"/>
                </a:ext>
              </a:extLst>
            </p:cNvPr>
            <p:cNvCxnSpPr>
              <a:stCxn id="83" idx="3"/>
              <a:endCxn id="88" idx="1"/>
            </p:cNvCxnSpPr>
            <p:nvPr/>
          </p:nvCxnSpPr>
          <p:spPr>
            <a:xfrm>
              <a:off x="4357991" y="3980033"/>
              <a:ext cx="123544" cy="76426"/>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8371B46-37B8-50EC-055C-BCD413E37457}"/>
                </a:ext>
              </a:extLst>
            </p:cNvPr>
            <p:cNvCxnSpPr>
              <a:cxnSpLocks/>
              <a:endCxn id="86" idx="3"/>
            </p:cNvCxnSpPr>
            <p:nvPr/>
          </p:nvCxnSpPr>
          <p:spPr>
            <a:xfrm flipH="1">
              <a:off x="4284247" y="4188264"/>
              <a:ext cx="191834" cy="87620"/>
            </a:xfrm>
            <a:prstGeom prst="line">
              <a:avLst/>
            </a:prstGeom>
          </p:spPr>
          <p:style>
            <a:lnRef idx="1">
              <a:schemeClr val="accent1"/>
            </a:lnRef>
            <a:fillRef idx="0">
              <a:schemeClr val="accent1"/>
            </a:fillRef>
            <a:effectRef idx="0">
              <a:schemeClr val="accent1"/>
            </a:effectRef>
            <a:fontRef idx="minor">
              <a:schemeClr val="tx1"/>
            </a:fontRef>
          </p:style>
        </p:cxnSp>
        <p:sp>
          <p:nvSpPr>
            <p:cNvPr id="92" name="Rounded Rectangle 91">
              <a:extLst>
                <a:ext uri="{FF2B5EF4-FFF2-40B4-BE49-F238E27FC236}">
                  <a16:creationId xmlns:a16="http://schemas.microsoft.com/office/drawing/2014/main" id="{52451331-144C-C6D4-628F-EF7C3E13EC7F}"/>
                </a:ext>
              </a:extLst>
            </p:cNvPr>
            <p:cNvSpPr/>
            <p:nvPr/>
          </p:nvSpPr>
          <p:spPr>
            <a:xfrm>
              <a:off x="7498853" y="3862484"/>
              <a:ext cx="255832" cy="175239"/>
            </a:xfrm>
            <a:prstGeom prst="roundRect">
              <a:avLst/>
            </a:prstGeom>
            <a:solidFill>
              <a:schemeClr val="accent3">
                <a:lumMod val="60000"/>
                <a:lumOff val="40000"/>
              </a:schemeClr>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93" name="Rounded Rectangle 92">
              <a:extLst>
                <a:ext uri="{FF2B5EF4-FFF2-40B4-BE49-F238E27FC236}">
                  <a16:creationId xmlns:a16="http://schemas.microsoft.com/office/drawing/2014/main" id="{C30DC93B-633B-FC4F-7703-ABDF10144F16}"/>
                </a:ext>
              </a:extLst>
            </p:cNvPr>
            <p:cNvSpPr/>
            <p:nvPr/>
          </p:nvSpPr>
          <p:spPr>
            <a:xfrm>
              <a:off x="7568518" y="3925710"/>
              <a:ext cx="255832" cy="175239"/>
            </a:xfrm>
            <a:prstGeom prst="roundRect">
              <a:avLst/>
            </a:prstGeom>
            <a:solidFill>
              <a:schemeClr val="accent3">
                <a:lumMod val="60000"/>
                <a:lumOff val="40000"/>
              </a:schemeClr>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94" name="Rounded Rectangle 93">
              <a:extLst>
                <a:ext uri="{FF2B5EF4-FFF2-40B4-BE49-F238E27FC236}">
                  <a16:creationId xmlns:a16="http://schemas.microsoft.com/office/drawing/2014/main" id="{C37CA751-D725-64A4-E73A-5979047E9889}"/>
                </a:ext>
              </a:extLst>
            </p:cNvPr>
            <p:cNvSpPr/>
            <p:nvPr/>
          </p:nvSpPr>
          <p:spPr>
            <a:xfrm>
              <a:off x="7389994" y="4164175"/>
              <a:ext cx="255832" cy="175239"/>
            </a:xfrm>
            <a:prstGeom prst="roundRect">
              <a:avLst/>
            </a:prstGeom>
            <a:solidFill>
              <a:schemeClr val="accent5"/>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95" name="Rounded Rectangle 94">
              <a:extLst>
                <a:ext uri="{FF2B5EF4-FFF2-40B4-BE49-F238E27FC236}">
                  <a16:creationId xmlns:a16="http://schemas.microsoft.com/office/drawing/2014/main" id="{09CB5011-6B27-B6AD-E3B9-03FCBBBE45E0}"/>
                </a:ext>
              </a:extLst>
            </p:cNvPr>
            <p:cNvSpPr/>
            <p:nvPr/>
          </p:nvSpPr>
          <p:spPr>
            <a:xfrm>
              <a:off x="7494774" y="4221561"/>
              <a:ext cx="255832" cy="175239"/>
            </a:xfrm>
            <a:prstGeom prst="roundRect">
              <a:avLst/>
            </a:prstGeom>
            <a:solidFill>
              <a:schemeClr val="accent5"/>
            </a:solidFill>
            <a:ln w="12700">
              <a:solidFill>
                <a:schemeClr val="tx1">
                  <a:lumMod val="75000"/>
                  <a:lumOff val="25000"/>
                </a:schemeClr>
              </a:solidFill>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dirty="0"/>
            </a:p>
          </p:txBody>
        </p:sp>
        <p:sp>
          <p:nvSpPr>
            <p:cNvPr id="96" name="Rectangle 95">
              <a:extLst>
                <a:ext uri="{FF2B5EF4-FFF2-40B4-BE49-F238E27FC236}">
                  <a16:creationId xmlns:a16="http://schemas.microsoft.com/office/drawing/2014/main" id="{F2C2BCBB-71E7-3B8D-A2E5-C1E58FB8DD71}"/>
                </a:ext>
              </a:extLst>
            </p:cNvPr>
            <p:cNvSpPr/>
            <p:nvPr/>
          </p:nvSpPr>
          <p:spPr>
            <a:xfrm>
              <a:off x="6794894" y="3685593"/>
              <a:ext cx="1133548" cy="839754"/>
            </a:xfrm>
            <a:prstGeom prst="rect">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lstStyle/>
            <a:p>
              <a:pPr algn="ctr"/>
              <a:endParaRPr lang="en-US" dirty="0"/>
            </a:p>
          </p:txBody>
        </p:sp>
        <p:pic>
          <p:nvPicPr>
            <p:cNvPr id="97" name="Picture 4" descr="ebpf · GitHub Topics · GitHub">
              <a:extLst>
                <a:ext uri="{FF2B5EF4-FFF2-40B4-BE49-F238E27FC236}">
                  <a16:creationId xmlns:a16="http://schemas.microsoft.com/office/drawing/2014/main" id="{9F7D966F-7D63-8E4B-AA5D-76777CEDF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0765" y="3931348"/>
              <a:ext cx="356711" cy="356711"/>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cxnSp>
          <p:nvCxnSpPr>
            <p:cNvPr id="98" name="Straight Connector 97">
              <a:extLst>
                <a:ext uri="{FF2B5EF4-FFF2-40B4-BE49-F238E27FC236}">
                  <a16:creationId xmlns:a16="http://schemas.microsoft.com/office/drawing/2014/main" id="{6544736B-46D3-C765-D312-0EC17641FCB9}"/>
                </a:ext>
              </a:extLst>
            </p:cNvPr>
            <p:cNvCxnSpPr>
              <a:cxnSpLocks/>
              <a:stCxn id="92" idx="1"/>
              <a:endCxn id="97" idx="3"/>
            </p:cNvCxnSpPr>
            <p:nvPr/>
          </p:nvCxnSpPr>
          <p:spPr>
            <a:xfrm flipH="1">
              <a:off x="7277476" y="3950104"/>
              <a:ext cx="221377" cy="15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FDFFC2D-DFB8-689E-2CFA-13E4532D6191}"/>
                </a:ext>
              </a:extLst>
            </p:cNvPr>
            <p:cNvCxnSpPr>
              <a:cxnSpLocks/>
              <a:endCxn id="94" idx="1"/>
            </p:cNvCxnSpPr>
            <p:nvPr/>
          </p:nvCxnSpPr>
          <p:spPr>
            <a:xfrm>
              <a:off x="7277476" y="4221561"/>
              <a:ext cx="112518" cy="30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B9BF8A9-EC84-A09F-9F4A-58859EC06EE8}"/>
                </a:ext>
              </a:extLst>
            </p:cNvPr>
            <p:cNvCxnSpPr>
              <a:cxnSpLocks/>
            </p:cNvCxnSpPr>
            <p:nvPr/>
          </p:nvCxnSpPr>
          <p:spPr>
            <a:xfrm flipH="1">
              <a:off x="4823899" y="3152150"/>
              <a:ext cx="711262" cy="655232"/>
            </a:xfrm>
            <a:prstGeom prst="straightConnector1">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3AED565B-ADAE-24F2-5379-53B41378CC9E}"/>
                </a:ext>
              </a:extLst>
            </p:cNvPr>
            <p:cNvCxnSpPr>
              <a:cxnSpLocks/>
            </p:cNvCxnSpPr>
            <p:nvPr/>
          </p:nvCxnSpPr>
          <p:spPr>
            <a:xfrm>
              <a:off x="6211952" y="3126354"/>
              <a:ext cx="708813" cy="692791"/>
            </a:xfrm>
            <a:prstGeom prst="straightConnector1">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18" name="Freeform 117">
            <a:extLst>
              <a:ext uri="{FF2B5EF4-FFF2-40B4-BE49-F238E27FC236}">
                <a16:creationId xmlns:a16="http://schemas.microsoft.com/office/drawing/2014/main" id="{8D54220C-0DDE-9C9A-D3CB-1C3744177AE7}"/>
              </a:ext>
            </a:extLst>
          </p:cNvPr>
          <p:cNvSpPr/>
          <p:nvPr/>
        </p:nvSpPr>
        <p:spPr>
          <a:xfrm>
            <a:off x="1865636" y="4479445"/>
            <a:ext cx="2490625" cy="504273"/>
          </a:xfrm>
          <a:custGeom>
            <a:avLst/>
            <a:gdLst>
              <a:gd name="connsiteX0" fmla="*/ 0 w 2491274"/>
              <a:gd name="connsiteY0" fmla="*/ 280143 h 504404"/>
              <a:gd name="connsiteX1" fmla="*/ 606490 w 2491274"/>
              <a:gd name="connsiteY1" fmla="*/ 494747 h 504404"/>
              <a:gd name="connsiteX2" fmla="*/ 979715 w 2491274"/>
              <a:gd name="connsiteY2" fmla="*/ 225 h 504404"/>
              <a:gd name="connsiteX3" fmla="*/ 1698172 w 2491274"/>
              <a:gd name="connsiteY3" fmla="*/ 429433 h 504404"/>
              <a:gd name="connsiteX4" fmla="*/ 2491274 w 2491274"/>
              <a:gd name="connsiteY4" fmla="*/ 317465 h 504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274" h="504404">
                <a:moveTo>
                  <a:pt x="0" y="280143"/>
                </a:moveTo>
                <a:cubicBezTo>
                  <a:pt x="221602" y="410771"/>
                  <a:pt x="443204" y="541400"/>
                  <a:pt x="606490" y="494747"/>
                </a:cubicBezTo>
                <a:cubicBezTo>
                  <a:pt x="769776" y="448094"/>
                  <a:pt x="797768" y="11111"/>
                  <a:pt x="979715" y="225"/>
                </a:cubicBezTo>
                <a:cubicBezTo>
                  <a:pt x="1161662" y="-10661"/>
                  <a:pt x="1446246" y="376560"/>
                  <a:pt x="1698172" y="429433"/>
                </a:cubicBezTo>
                <a:cubicBezTo>
                  <a:pt x="1950098" y="482306"/>
                  <a:pt x="2220686" y="399885"/>
                  <a:pt x="2491274" y="317465"/>
                </a:cubicBezTo>
              </a:path>
            </a:pathLst>
          </a:custGeom>
          <a:noFill/>
          <a:ln>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Can 118">
            <a:extLst>
              <a:ext uri="{FF2B5EF4-FFF2-40B4-BE49-F238E27FC236}">
                <a16:creationId xmlns:a16="http://schemas.microsoft.com/office/drawing/2014/main" id="{7450CD96-D3F7-E788-D117-F40A676441BC}"/>
              </a:ext>
            </a:extLst>
          </p:cNvPr>
          <p:cNvSpPr/>
          <p:nvPr/>
        </p:nvSpPr>
        <p:spPr>
          <a:xfrm rot="5400000">
            <a:off x="8814759" y="3442880"/>
            <a:ext cx="169450" cy="2451614"/>
          </a:xfrm>
          <a:prstGeom prst="can">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lstStyle/>
          <a:p>
            <a:pPr algn="ctr"/>
            <a:endParaRPr lang="en-US" dirty="0"/>
          </a:p>
        </p:txBody>
      </p:sp>
      <p:sp>
        <p:nvSpPr>
          <p:cNvPr id="120" name="Can 119">
            <a:extLst>
              <a:ext uri="{FF2B5EF4-FFF2-40B4-BE49-F238E27FC236}">
                <a16:creationId xmlns:a16="http://schemas.microsoft.com/office/drawing/2014/main" id="{5E39A66E-3BE9-385D-2B00-5BE44C1F3D88}"/>
              </a:ext>
            </a:extLst>
          </p:cNvPr>
          <p:cNvSpPr/>
          <p:nvPr/>
        </p:nvSpPr>
        <p:spPr>
          <a:xfrm rot="5400000">
            <a:off x="8817153" y="3669712"/>
            <a:ext cx="169450" cy="2451614"/>
          </a:xfrm>
          <a:prstGeom prst="can">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lstStyle/>
          <a:p>
            <a:pPr algn="ctr"/>
            <a:endParaRPr lang="en-US" dirty="0"/>
          </a:p>
        </p:txBody>
      </p:sp>
      <p:pic>
        <p:nvPicPr>
          <p:cNvPr id="4098" name="Picture 2">
            <a:extLst>
              <a:ext uri="{FF2B5EF4-FFF2-40B4-BE49-F238E27FC236}">
                <a16:creationId xmlns:a16="http://schemas.microsoft.com/office/drawing/2014/main" id="{BE040308-CEF2-C1C4-67D6-99938833F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6120" y="2877965"/>
            <a:ext cx="550770" cy="51837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C7B023F5-287D-CDFF-4876-7E2198FE1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7770" y="2855907"/>
            <a:ext cx="550770" cy="5183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11EC91-1F36-F2D7-889C-B14BE990F759}"/>
              </a:ext>
            </a:extLst>
          </p:cNvPr>
          <p:cNvSpPr txBox="1"/>
          <p:nvPr/>
        </p:nvSpPr>
        <p:spPr>
          <a:xfrm>
            <a:off x="624979" y="3824187"/>
            <a:ext cx="1362813" cy="461665"/>
          </a:xfrm>
          <a:prstGeom prst="rect">
            <a:avLst/>
          </a:prstGeom>
          <a:noFill/>
        </p:spPr>
        <p:txBody>
          <a:bodyPr wrap="square" rtlCol="0">
            <a:spAutoFit/>
          </a:bodyPr>
          <a:lstStyle/>
          <a:p>
            <a:pPr algn="ctr" defTabSz="914126" fontAlgn="auto">
              <a:spcBef>
                <a:spcPts val="0"/>
              </a:spcBef>
              <a:spcAft>
                <a:spcPts val="0"/>
              </a:spcAft>
              <a:defRPr/>
            </a:pPr>
            <a:r>
              <a:rPr lang="en-US" sz="1200" dirty="0">
                <a:latin typeface="CiscoSans" panose="020B0503020201020303" pitchFamily="34" charset="0"/>
              </a:rPr>
              <a:t>Host running containers</a:t>
            </a:r>
            <a:endParaRPr lang="en-US" sz="1200" dirty="0">
              <a:latin typeface="CiscoSans" panose="020B0503020201020303" pitchFamily="34" charset="0"/>
              <a:ea typeface="+mn-ea"/>
              <a:cs typeface="+mn-cs"/>
            </a:endParaRPr>
          </a:p>
        </p:txBody>
      </p:sp>
    </p:spTree>
    <p:extLst>
      <p:ext uri="{BB962C8B-B14F-4D97-AF65-F5344CB8AC3E}">
        <p14:creationId xmlns:p14="http://schemas.microsoft.com/office/powerpoint/2010/main" val="219874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BPF - Wikipedia">
            <a:extLst>
              <a:ext uri="{FF2B5EF4-FFF2-40B4-BE49-F238E27FC236}">
                <a16:creationId xmlns:a16="http://schemas.microsoft.com/office/drawing/2014/main" id="{8ADF6035-7302-0A7A-4662-1613ADF57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6" y="232624"/>
            <a:ext cx="3100202" cy="10740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05E7519-FB31-A1BA-140C-1C2916645373}"/>
              </a:ext>
            </a:extLst>
          </p:cNvPr>
          <p:cNvSpPr txBox="1"/>
          <p:nvPr/>
        </p:nvSpPr>
        <p:spPr>
          <a:xfrm>
            <a:off x="3934871" y="372677"/>
            <a:ext cx="7063225" cy="1015399"/>
          </a:xfrm>
          <a:prstGeom prst="rect">
            <a:avLst/>
          </a:prstGeom>
          <a:noFill/>
        </p:spPr>
        <p:txBody>
          <a:bodyPr wrap="square">
            <a:spAutoFit/>
          </a:bodyPr>
          <a:lstStyle/>
          <a:p>
            <a:r>
              <a:rPr lang="en-US" sz="1500" dirty="0">
                <a:solidFill>
                  <a:srgbClr val="374151"/>
                </a:solidFill>
              </a:rPr>
              <a:t>eBPF is a revolutionary technology that can run sandboxed programs in a privileged context such as the OS kernel. It is used to safely and efficiently extend the capabilities of the kernel without requiring to change kernel source code or load kernel modules.</a:t>
            </a:r>
            <a:endParaRPr lang="en-US" sz="1500" dirty="0"/>
          </a:p>
        </p:txBody>
      </p:sp>
      <p:pic>
        <p:nvPicPr>
          <p:cNvPr id="3078" name="Picture 6" descr="Overview">
            <a:extLst>
              <a:ext uri="{FF2B5EF4-FFF2-40B4-BE49-F238E27FC236}">
                <a16:creationId xmlns:a16="http://schemas.microsoft.com/office/drawing/2014/main" id="{4D435C94-B977-09D1-A22E-886D460E15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27" y="1388076"/>
            <a:ext cx="10720460" cy="47574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187364-8A8B-4BFE-9054-18C48A57E5AE}"/>
              </a:ext>
            </a:extLst>
          </p:cNvPr>
          <p:cNvSpPr txBox="1"/>
          <p:nvPr/>
        </p:nvSpPr>
        <p:spPr>
          <a:xfrm>
            <a:off x="5056044" y="6144888"/>
            <a:ext cx="5942052" cy="369236"/>
          </a:xfrm>
          <a:prstGeom prst="rect">
            <a:avLst/>
          </a:prstGeom>
          <a:noFill/>
        </p:spPr>
        <p:txBody>
          <a:bodyPr wrap="square" rtlCol="0">
            <a:spAutoFit/>
          </a:bodyPr>
          <a:lstStyle/>
          <a:p>
            <a:r>
              <a:rPr lang="en-US" i="1" dirty="0">
                <a:solidFill>
                  <a:schemeClr val="tx2">
                    <a:lumMod val="75000"/>
                  </a:schemeClr>
                </a:solidFill>
                <a:latin typeface="+mn-lt"/>
              </a:rPr>
              <a:t>Has its roots in Software Defined Networking</a:t>
            </a:r>
          </a:p>
        </p:txBody>
      </p:sp>
    </p:spTree>
    <p:extLst>
      <p:ext uri="{BB962C8B-B14F-4D97-AF65-F5344CB8AC3E}">
        <p14:creationId xmlns:p14="http://schemas.microsoft.com/office/powerpoint/2010/main" val="31348990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pic>
        <p:nvPicPr>
          <p:cNvPr id="700" name="Google Shape;700;p14"/>
          <p:cNvPicPr preferRelativeResize="0"/>
          <p:nvPr/>
        </p:nvPicPr>
        <p:blipFill rotWithShape="1">
          <a:blip r:embed="rId3">
            <a:alphaModFix/>
          </a:blip>
          <a:srcRect/>
          <a:stretch/>
        </p:blipFill>
        <p:spPr>
          <a:xfrm>
            <a:off x="1092283" y="1288525"/>
            <a:ext cx="9662916" cy="4844271"/>
          </a:xfrm>
          <a:prstGeom prst="rect">
            <a:avLst/>
          </a:prstGeom>
          <a:noFill/>
          <a:ln>
            <a:noFill/>
          </a:ln>
        </p:spPr>
      </p:pic>
      <p:pic>
        <p:nvPicPr>
          <p:cNvPr id="701" name="Google Shape;701;p14"/>
          <p:cNvPicPr preferRelativeResize="0"/>
          <p:nvPr/>
        </p:nvPicPr>
        <p:blipFill rotWithShape="1">
          <a:blip r:embed="rId4">
            <a:alphaModFix/>
          </a:blip>
          <a:srcRect/>
          <a:stretch/>
        </p:blipFill>
        <p:spPr>
          <a:xfrm>
            <a:off x="9561360" y="6442539"/>
            <a:ext cx="2364235" cy="224342"/>
          </a:xfrm>
          <a:prstGeom prst="rect">
            <a:avLst/>
          </a:prstGeom>
          <a:noFill/>
          <a:ln>
            <a:noFill/>
          </a:ln>
        </p:spPr>
      </p:pic>
      <p:sp>
        <p:nvSpPr>
          <p:cNvPr id="702" name="Google Shape;702;p14"/>
          <p:cNvSpPr txBox="1"/>
          <p:nvPr/>
        </p:nvSpPr>
        <p:spPr>
          <a:xfrm>
            <a:off x="411061" y="298201"/>
            <a:ext cx="10106567" cy="890568"/>
          </a:xfrm>
          <a:prstGeom prst="rect">
            <a:avLst/>
          </a:prstGeom>
          <a:noFill/>
          <a:ln>
            <a:noFill/>
          </a:ln>
        </p:spPr>
        <p:txBody>
          <a:bodyPr spcFirstLastPara="1" wrap="square" lIns="0" tIns="60917" rIns="121868" bIns="60917" anchor="t" anchorCtr="0">
            <a:noAutofit/>
          </a:bodyPr>
          <a:lstStyle/>
          <a:p>
            <a:pPr>
              <a:lnSpc>
                <a:spcPct val="90000"/>
              </a:lnSpc>
              <a:buClr>
                <a:srgbClr val="0079FC"/>
              </a:buClr>
              <a:buSzPts val="2400"/>
            </a:pPr>
            <a:r>
              <a:rPr lang="en-US" sz="3066" b="1" dirty="0">
                <a:solidFill>
                  <a:schemeClr val="bg1">
                    <a:lumMod val="10000"/>
                    <a:lumOff val="90000"/>
                  </a:schemeClr>
                </a:solidFill>
                <a:latin typeface="Inter"/>
                <a:ea typeface="Inter"/>
                <a:cs typeface="Inter"/>
                <a:sym typeface="Inter"/>
              </a:rPr>
              <a:t>Cilium Enterprise: </a:t>
            </a:r>
            <a:endParaRPr lang="en-US" sz="1866" dirty="0">
              <a:solidFill>
                <a:schemeClr val="bg1">
                  <a:lumMod val="10000"/>
                  <a:lumOff val="90000"/>
                </a:schemeClr>
              </a:solidFill>
              <a:latin typeface="Inter"/>
              <a:ea typeface="Inter"/>
              <a:cs typeface="Inter"/>
              <a:sym typeface="Inter"/>
            </a:endParaRPr>
          </a:p>
          <a:p>
            <a:pPr>
              <a:lnSpc>
                <a:spcPct val="90000"/>
              </a:lnSpc>
              <a:buClr>
                <a:srgbClr val="000000"/>
              </a:buClr>
              <a:buSzPts val="1700"/>
            </a:pPr>
            <a:r>
              <a:rPr lang="en-US" sz="2266" dirty="0">
                <a:solidFill>
                  <a:schemeClr val="bg1">
                    <a:lumMod val="10000"/>
                    <a:lumOff val="90000"/>
                  </a:schemeClr>
                </a:solidFill>
                <a:latin typeface="Inter"/>
                <a:ea typeface="Inter"/>
                <a:cs typeface="Inter"/>
                <a:sym typeface="Inter"/>
              </a:rPr>
              <a:t>One Solution For Your Cloud Native Journey</a:t>
            </a:r>
            <a:r>
              <a:rPr lang="en-US" sz="2399" dirty="0">
                <a:solidFill>
                  <a:schemeClr val="bg1">
                    <a:lumMod val="10000"/>
                    <a:lumOff val="90000"/>
                  </a:schemeClr>
                </a:solidFill>
                <a:latin typeface="Arial"/>
                <a:ea typeface="Arial"/>
                <a:cs typeface="Arial"/>
                <a:sym typeface="Arial"/>
              </a:rPr>
              <a:t> </a:t>
            </a:r>
            <a:endParaRPr lang="en-US" sz="2132" dirty="0">
              <a:solidFill>
                <a:schemeClr val="bg1">
                  <a:lumMod val="10000"/>
                  <a:lumOff val="90000"/>
                </a:schemeClr>
              </a:solidFill>
              <a:latin typeface="Arial"/>
              <a:ea typeface="Arial"/>
              <a:cs typeface="Arial"/>
              <a:sym typeface="Arial"/>
            </a:endParaRPr>
          </a:p>
        </p:txBody>
      </p:sp>
      <p:sp>
        <p:nvSpPr>
          <p:cNvPr id="703" name="Google Shape;703;p14"/>
          <p:cNvSpPr/>
          <p:nvPr/>
        </p:nvSpPr>
        <p:spPr>
          <a:xfrm rot="5400000">
            <a:off x="756369" y="-176257"/>
            <a:ext cx="73181" cy="763801"/>
          </a:xfrm>
          <a:prstGeom prst="rect">
            <a:avLst/>
          </a:prstGeom>
          <a:solidFill>
            <a:srgbClr val="1A40B2"/>
          </a:solidFill>
          <a:ln>
            <a:noFill/>
          </a:ln>
        </p:spPr>
        <p:txBody>
          <a:bodyPr spcFirstLastPara="1" wrap="square" lIns="91409" tIns="45688" rIns="91409" bIns="45688" anchor="ctr" anchorCtr="0">
            <a:noAutofit/>
          </a:bodyPr>
          <a:lstStyle/>
          <a:p>
            <a:pPr algn="ctr">
              <a:buClr>
                <a:srgbClr val="000000"/>
              </a:buClr>
              <a:buSzPts val="1400"/>
            </a:pPr>
            <a:endParaRPr sz="1866">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32738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0"/>
                                        </p:tgtEl>
                                        <p:attrNameLst>
                                          <p:attrName>style.visibility</p:attrName>
                                        </p:attrNameLst>
                                      </p:cBhvr>
                                      <p:to>
                                        <p:strVal val="visible"/>
                                      </p:to>
                                    </p:set>
                                    <p:animEffect transition="in" filter="fade">
                                      <p:cBhvr>
                                        <p:cTn id="7" dur="1000"/>
                                        <p:tgtEl>
                                          <p:spTgt spid="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1BCF1-31BB-C36F-51CD-B91F91D38689}"/>
            </a:ext>
          </a:extLst>
        </p:cNvPr>
        <p:cNvGrpSpPr/>
        <p:nvPr/>
      </p:nvGrpSpPr>
      <p:grpSpPr>
        <a:xfrm>
          <a:off x="0" y="0"/>
          <a:ext cx="0" cy="0"/>
          <a:chOff x="0" y="0"/>
          <a:chExt cx="0" cy="0"/>
        </a:xfrm>
      </p:grpSpPr>
      <p:sp>
        <p:nvSpPr>
          <p:cNvPr id="6" name="Text Placeholder 1">
            <a:extLst>
              <a:ext uri="{FF2B5EF4-FFF2-40B4-BE49-F238E27FC236}">
                <a16:creationId xmlns:a16="http://schemas.microsoft.com/office/drawing/2014/main" id="{D9FE1549-B9F1-D9FF-3F07-327B5E9838DF}"/>
              </a:ext>
            </a:extLst>
          </p:cNvPr>
          <p:cNvSpPr>
            <a:spLocks noGrp="1"/>
          </p:cNvSpPr>
          <p:nvPr>
            <p:ph type="body" sz="quarter" idx="10"/>
          </p:nvPr>
        </p:nvSpPr>
        <p:spPr>
          <a:xfrm>
            <a:off x="708911" y="985422"/>
            <a:ext cx="11033585" cy="4653367"/>
          </a:xfrm>
        </p:spPr>
        <p:txBody>
          <a:bodyPr lIns="91396" tIns="45698" rIns="91396" bIns="45698" anchor="t">
            <a:noAutofit/>
          </a:bodyPr>
          <a:lstStyle/>
          <a:p>
            <a:pPr marL="419077" indent="-342900">
              <a:spcBef>
                <a:spcPts val="1500"/>
              </a:spcBef>
              <a:buSzPct val="100000"/>
            </a:pPr>
            <a:r>
              <a:rPr lang="en-US" sz="2399" dirty="0">
                <a:solidFill>
                  <a:schemeClr val="accent1">
                    <a:lumMod val="50000"/>
                  </a:schemeClr>
                </a:solidFill>
                <a:latin typeface="+mj-lt"/>
                <a:cs typeface="CiscoSansTT ExtraLight"/>
              </a:rPr>
              <a:t>Intro: Cilium and eBPF</a:t>
            </a:r>
          </a:p>
          <a:p>
            <a:pPr marL="419077" indent="-342900">
              <a:spcBef>
                <a:spcPts val="1500"/>
              </a:spcBef>
              <a:buSzPct val="100000"/>
            </a:pPr>
            <a:r>
              <a:rPr lang="en-US" sz="2399" b="1" dirty="0">
                <a:solidFill>
                  <a:schemeClr val="accent3">
                    <a:lumMod val="50000"/>
                  </a:schemeClr>
                </a:solidFill>
                <a:latin typeface="+mj-lt"/>
                <a:cs typeface="CiscoSansTT ExtraLight"/>
              </a:rPr>
              <a:t>Lab 1 – </a:t>
            </a:r>
            <a:r>
              <a:rPr lang="en-US" sz="2399" b="1" dirty="0" err="1">
                <a:solidFill>
                  <a:schemeClr val="accent3">
                    <a:lumMod val="50000"/>
                  </a:schemeClr>
                </a:solidFill>
                <a:latin typeface="+mj-lt"/>
                <a:cs typeface="CiscoSansTT ExtraLight"/>
              </a:rPr>
              <a:t>dCloud</a:t>
            </a:r>
            <a:r>
              <a:rPr lang="en-US" sz="2399" b="1" dirty="0">
                <a:solidFill>
                  <a:schemeClr val="accent3">
                    <a:lumMod val="50000"/>
                  </a:schemeClr>
                </a:solidFill>
                <a:latin typeface="+mj-lt"/>
                <a:cs typeface="CiscoSansTT ExtraLight"/>
              </a:rPr>
              <a:t>, </a:t>
            </a:r>
            <a:r>
              <a:rPr lang="en-US" sz="2399" b="1" dirty="0" err="1">
                <a:solidFill>
                  <a:schemeClr val="accent3">
                    <a:lumMod val="50000"/>
                  </a:schemeClr>
                </a:solidFill>
                <a:latin typeface="+mj-lt"/>
                <a:cs typeface="CiscoSansTT ExtraLight"/>
              </a:rPr>
              <a:t>Containerlab</a:t>
            </a:r>
            <a:r>
              <a:rPr lang="en-US" sz="2399" b="1" dirty="0">
                <a:solidFill>
                  <a:schemeClr val="accent3">
                    <a:lumMod val="50000"/>
                  </a:schemeClr>
                </a:solidFill>
                <a:latin typeface="+mj-lt"/>
                <a:cs typeface="CiscoSansTT ExtraLight"/>
              </a:rPr>
              <a:t>, </a:t>
            </a:r>
            <a:r>
              <a:rPr lang="en-US" sz="2399" b="1" dirty="0" err="1">
                <a:solidFill>
                  <a:schemeClr val="accent3">
                    <a:lumMod val="50000"/>
                  </a:schemeClr>
                </a:solidFill>
                <a:latin typeface="+mj-lt"/>
                <a:cs typeface="CiscoSansTT ExtraLight"/>
              </a:rPr>
              <a:t>XRd</a:t>
            </a:r>
            <a:r>
              <a:rPr lang="en-US" sz="2399" b="1" dirty="0">
                <a:solidFill>
                  <a:schemeClr val="accent3">
                    <a:lumMod val="50000"/>
                  </a:schemeClr>
                </a:solidFill>
                <a:latin typeface="+mj-lt"/>
                <a:cs typeface="CiscoSansTT ExtraLight"/>
              </a:rPr>
              <a:t>, Ansible</a:t>
            </a:r>
          </a:p>
          <a:p>
            <a:pPr marL="419077" indent="-342900">
              <a:spcBef>
                <a:spcPts val="1500"/>
              </a:spcBef>
              <a:buSzPct val="100000"/>
            </a:pPr>
            <a:r>
              <a:rPr lang="en-US" sz="2399" dirty="0">
                <a:solidFill>
                  <a:schemeClr val="accent1">
                    <a:lumMod val="50000"/>
                  </a:schemeClr>
                </a:solidFill>
                <a:latin typeface="+mj-lt"/>
                <a:cs typeface="CiscoSansTT ExtraLight"/>
              </a:rPr>
              <a:t>Lab 2 – K8s Fundamentals, Deploy K8s Cluster</a:t>
            </a:r>
          </a:p>
          <a:p>
            <a:pPr marL="419077" indent="-342900">
              <a:spcBef>
                <a:spcPts val="1500"/>
              </a:spcBef>
              <a:buSzPct val="100000"/>
            </a:pPr>
            <a:r>
              <a:rPr lang="en-US" sz="2399" dirty="0">
                <a:solidFill>
                  <a:schemeClr val="accent1">
                    <a:lumMod val="50000"/>
                  </a:schemeClr>
                </a:solidFill>
                <a:latin typeface="+mj-lt"/>
                <a:cs typeface="CiscoSansTT ExtraLight"/>
              </a:rPr>
              <a:t>Lab 3 – Cilium SRv6 L3VPN</a:t>
            </a:r>
          </a:p>
          <a:p>
            <a:pPr marL="419077" indent="-342900">
              <a:spcBef>
                <a:spcPts val="1500"/>
              </a:spcBef>
              <a:buSzPct val="100000"/>
            </a:pPr>
            <a:r>
              <a:rPr lang="en-US" sz="2399" dirty="0">
                <a:solidFill>
                  <a:schemeClr val="accent1">
                    <a:lumMod val="50000"/>
                  </a:schemeClr>
                </a:solidFill>
                <a:latin typeface="+mj-lt"/>
                <a:cs typeface="CiscoSansTT ExtraLight"/>
              </a:rPr>
              <a:t>Lab 4 – ISIS Redistribution into the Core</a:t>
            </a:r>
          </a:p>
          <a:p>
            <a:pPr marL="419077" indent="-342900">
              <a:spcBef>
                <a:spcPts val="1500"/>
              </a:spcBef>
              <a:buSzPct val="100000"/>
            </a:pPr>
            <a:r>
              <a:rPr lang="en-US" sz="2399" dirty="0">
                <a:solidFill>
                  <a:schemeClr val="accent1">
                    <a:lumMod val="50000"/>
                  </a:schemeClr>
                </a:solidFill>
                <a:latin typeface="+mj-lt"/>
                <a:cs typeface="CiscoSansTT ExtraLight"/>
              </a:rPr>
              <a:t>Conclusion: eBPF on Everything – </a:t>
            </a:r>
            <a:r>
              <a:rPr lang="en-US" sz="2399" dirty="0" err="1">
                <a:solidFill>
                  <a:schemeClr val="accent1">
                    <a:lumMod val="50000"/>
                  </a:schemeClr>
                </a:solidFill>
                <a:latin typeface="+mj-lt"/>
                <a:cs typeface="CiscoSansTT ExtraLight"/>
              </a:rPr>
              <a:t>Io</a:t>
            </a:r>
            <a:r>
              <a:rPr lang="en-US" sz="1400" dirty="0" err="1">
                <a:solidFill>
                  <a:schemeClr val="accent5">
                    <a:lumMod val="75000"/>
                  </a:schemeClr>
                </a:solidFill>
                <a:latin typeface="+mj-lt"/>
                <a:cs typeface="CiscoSansTT ExtraLight"/>
              </a:rPr>
              <a:t>eBPF</a:t>
            </a:r>
            <a:r>
              <a:rPr lang="en-US" sz="2399" dirty="0" err="1">
                <a:solidFill>
                  <a:schemeClr val="accent1">
                    <a:lumMod val="50000"/>
                  </a:schemeClr>
                </a:solidFill>
                <a:latin typeface="+mj-lt"/>
                <a:cs typeface="CiscoSansTT ExtraLight"/>
              </a:rPr>
              <a:t>T</a:t>
            </a:r>
            <a:endParaRPr lang="en-US" sz="2399" dirty="0">
              <a:solidFill>
                <a:schemeClr val="accent1">
                  <a:lumMod val="50000"/>
                </a:schemeClr>
              </a:solidFill>
              <a:latin typeface="+mj-lt"/>
              <a:cs typeface="CiscoSansTT Thin"/>
            </a:endParaRPr>
          </a:p>
          <a:p>
            <a:pPr marL="533377" indent="-457200">
              <a:spcBef>
                <a:spcPts val="1500"/>
              </a:spcBef>
            </a:pPr>
            <a:endParaRPr lang="en-US" sz="2799" b="1" dirty="0">
              <a:solidFill>
                <a:schemeClr val="accent1">
                  <a:lumMod val="50000"/>
                </a:schemeClr>
              </a:solidFill>
            </a:endParaRPr>
          </a:p>
        </p:txBody>
      </p:sp>
    </p:spTree>
    <p:extLst>
      <p:ext uri="{BB962C8B-B14F-4D97-AF65-F5344CB8AC3E}">
        <p14:creationId xmlns:p14="http://schemas.microsoft.com/office/powerpoint/2010/main" val="96056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SECTOMILLISECCONVERTED" val="1"/>
  <p:tag name="MMPROD_UIDATA" val="&lt;database version=&quot;11.0&quot;&gt;&lt;object type=&quot;1&quot; unique_id=&quot;10001&quot;&gt;&lt;object type=&quot;2&quot; unique_id=&quot;10002&quot;&gt;&lt;object type=&quot;3&quot; unique_id=&quot;184152&quot;&gt;&lt;property id=&quot;20148&quot; value=&quot;5&quot;/&gt;&lt;property id=&quot;20300&quot; value=&quot;Slide 1 - &amp;quot;Please read&amp;quot;&quot;/&gt;&lt;property id=&quot;20307&quot; value=&quot;283&quot;/&gt;&lt;/object&gt;&lt;object type=&quot;3&quot; unique_id=&quot;184153&quot;&gt;&lt;property id=&quot;20148&quot; value=&quot;5&quot;/&gt;&lt;property id=&quot;20300&quot; value=&quot;Slide 5 - &amp;quot;Presentation Title Goes Here&amp;quot;&quot;/&gt;&lt;property id=&quot;20307&quot; value=&quot;257&quot;/&gt;&lt;/object&gt;&lt;object type=&quot;3&quot; unique_id=&quot;184154&quot;&gt;&lt;property id=&quot;20148&quot; value=&quot;5&quot;/&gt;&lt;property id=&quot;20300&quot; value=&quot;Slide 6 - &amp;quot;Use this slide for transitions&amp;quot;&quot;/&gt;&lt;property id=&quot;20307&quot; value=&quot;258&quot;/&gt;&lt;/object&gt;&lt;object type=&quot;3&quot; unique_id=&quot;184155&quot;&gt;&lt;property id=&quot;20148&quot; value=&quot;5&quot;/&gt;&lt;property id=&quot;20300&quot; value=&quot;Slide 7 - &amp;quot;Use this slide for transitions&amp;quot;&quot;/&gt;&lt;property id=&quot;20307&quot; value=&quot;259&quot;/&gt;&lt;/object&gt;&lt;object type=&quot;3&quot; unique_id=&quot;184156&quot;&gt;&lt;property id=&quot;20148&quot; value=&quot;5&quot;/&gt;&lt;property id=&quot;20300&quot; value=&quot;Slide 8 - &amp;quot;“Design is the silent  ambassador of your brand.”&amp;quot;&quot;/&gt;&lt;property id=&quot;20307&quot; value=&quot;260&quot;/&gt;&lt;/object&gt;&lt;object type=&quot;3&quot; unique_id=&quot;184157&quot;&gt;&lt;property id=&quot;20148&quot; value=&quot;5&quot;/&gt;&lt;property id=&quot;20300&quot; value=&quot;Slide 9 - &amp;quot;“Design is the silent  ambassador of your brand.”&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3 - &amp;quot;Two-column layout&amp;quot;&quot;/&gt;&lt;property id=&quot;20307&quot; value=&quot;265&quot;/&gt;&lt;/object&gt;&lt;object type=&quot;3&quot; unique_id=&quot;184162&quot;&gt;&lt;property id=&quot;20148&quot; value=&quot;5&quot;/&gt;&lt;property id=&quot;20300&quot; value=&quot;Slide 14 - &amp;quot;This is a sample headline&amp;quot;&quot;/&gt;&lt;property id=&quot;20307&quot; value=&quot;266&quot;/&gt;&lt;/object&gt;&lt;object type=&quot;3&quot; unique_id=&quot;184163&quot;&gt;&lt;property id=&quot;20148&quot; value=&quot;5&quot;/&gt;&lt;property id=&quot;20300&quot; value=&quot;Slide 15 - &amp;quot;This is a sample headline&amp;quot;&quot;/&gt;&lt;property id=&quot;20307&quot; value=&quot;267&quot;/&gt;&lt;/object&gt;&lt;object type=&quot;3&quot; unique_id=&quot;184164&quot;&gt;&lt;property id=&quot;20148&quot; value=&quot;5&quot;/&gt;&lt;property id=&quot;20300&quot; value=&quot;Slide 16 - &amp;quot;This is a sample headline&amp;quot;&quot;/&gt;&lt;property id=&quot;20307&quot; value=&quot;268&quot;/&gt;&lt;/object&gt;&lt;object type=&quot;3&quot; unique_id=&quot;184165&quot;&gt;&lt;property id=&quot;20148&quot; value=&quot;5&quot;/&gt;&lt;property id=&quot;20300&quot; value=&quot;Slide 17 - &amp;quot;Bar charts&amp;quot;&quot;/&gt;&lt;property id=&quot;20307&quot; value=&quot;269&quot;/&gt;&lt;/object&gt;&lt;object type=&quot;3&quot; unique_id=&quot;184166&quot;&gt;&lt;property id=&quot;20148&quot; value=&quot;5&quot;/&gt;&lt;property id=&quot;20300&quot; value=&quot;Slide 18 - &amp;quot;Line charts&amp;quot;&quot;/&gt;&lt;property id=&quot;20307&quot; value=&quot;270&quot;/&gt;&lt;/object&gt;&lt;object type=&quot;3&quot; unique_id=&quot;184167&quot;&gt;&lt;property id=&quot;20148&quot; value=&quot;5&quot;/&gt;&lt;property id=&quot;20300&quot; value=&quot;Slide 19 - &amp;quot;This is a sample headline&amp;quot;&quot;/&gt;&lt;property id=&quot;20307&quot; value=&quot;271&quot;/&gt;&lt;/object&gt;&lt;object type=&quot;3&quot; unique_id=&quot;184168&quot;&gt;&lt;property id=&quot;20148&quot; value=&quot;5&quot;/&gt;&lt;property id=&quot;20300&quot; value=&quot;Slide 20 - &amp;quot;Slide title&amp;quot;&quot;/&gt;&lt;property id=&quot;20307&quot; value=&quot;272&quot;/&gt;&lt;/object&gt;&lt;object type=&quot;3&quot; unique_id=&quot;184169&quot;&gt;&lt;property id=&quot;20148&quot; value=&quot;5&quot;/&gt;&lt;property id=&quot;20300&quot; value=&quot;Slide 21 - &amp;quot;Use this layout when pairing words with a picture.&amp;quot;&quot;/&gt;&lt;property id=&quot;20307&quot; value=&quot;273&quot;/&gt;&lt;/object&gt;&lt;object type=&quot;3&quot; unique_id=&quot;184170&quot;&gt;&lt;property id=&quot;20148&quot; value=&quot;5&quot;/&gt;&lt;property id=&quot;20300&quot; value=&quot;Slide 22 - &amp;quot;Use this layout when pairing words with a picture.&amp;quot;&quot;/&gt;&lt;property id=&quot;20307&quot; value=&quot;274&quot;/&gt;&lt;/object&gt;&lt;object type=&quot;3&quot; unique_id=&quot;184171&quot;&gt;&lt;property id=&quot;20148&quot; value=&quot;5&quot;/&gt;&lt;property id=&quot;20300&quot; value=&quot;Slide 23&quot;/&gt;&lt;property id=&quot;20307&quot; value=&quot;275&quot;/&gt;&lt;/object&gt;&lt;object type=&quot;3&quot; unique_id=&quot;184172&quot;&gt;&lt;property id=&quot;20148&quot; value=&quot;5&quot;/&gt;&lt;property id=&quot;20300&quot; value=&quot;Slide 24 - &amp;quot;Best practices&amp;quot;&quot;/&gt;&lt;property id=&quot;20307&quot; value=&quot;276&quot;/&gt;&lt;/object&gt;&lt;object type=&quot;3&quot; unique_id=&quot;184173&quot;&gt;&lt;property id=&quot;20148&quot; value=&quot;5&quot;/&gt;&lt;property id=&quot;20300&quot; value=&quot;Slide 25 - &amp;quot;Color palette&amp;quot;&quot;/&gt;&lt;property id=&quot;20307&quot; value=&quot;277&quot;/&gt;&lt;/object&gt;&lt;object type=&quot;3&quot; unique_id=&quot;184174&quot;&gt;&lt;property id=&quot;20148&quot; value=&quot;5&quot;/&gt;&lt;property id=&quot;20300&quot; value=&quot;Slide 26 - &amp;quot;Only use the themes provided&amp;quot;&quot;/&gt;&lt;property id=&quot;20307&quot; value=&quot;278&quot;/&gt;&lt;/object&gt;&lt;object type=&quot;3&quot; unique_id=&quot;184175&quot;&gt;&lt;property id=&quot;20148&quot; value=&quot;5&quot;/&gt;&lt;property id=&quot;20300&quot; value=&quot;Slide 26 - &amp;quot;Color themes&amp;quot;&quot;/&gt;&lt;property id=&quot;20307&quot; value=&quot;279&quot;/&gt;&lt;/object&gt;&lt;object type=&quot;3&quot; unique_id=&quot;184176&quot;&gt;&lt;property id=&quot;20148&quot; value=&quot;5&quot;/&gt;&lt;property id=&quot;20300&quot; value=&quot;Slide 27 - &amp;quot;Seven tips for better presentations&amp;quot;&quot;/&gt;&lt;property id=&quot;20307&quot; value=&quot;280&quot;/&gt;&lt;/object&gt;&lt;object type=&quot;3&quot; unique_id=&quot;184178&quot;&gt;&lt;property id=&quot;20148&quot; value=&quot;5&quot;/&gt;&lt;property id=&quot;20300&quot; value=&quot;Slide 28&quot;/&gt;&lt;property id=&quot;20307&quot; value=&quot;282&quot;/&gt;&lt;/object&gt;&lt;object type=&quot;3&quot; unique_id=&quot;198815&quot;&gt;&lt;property id=&quot;20148&quot; value=&quot;5&quot;/&gt;&lt;property id=&quot;20300&quot; value=&quot;Slide 2 - &amp;quot;Everyone is responsible for security&amp;quot;&quot;/&gt;&lt;property id=&quot;20307&quot; value=&quot;286&quot;/&gt;&lt;/object&gt;&lt;object type=&quot;3&quot; unique_id=&quot;198816&quot;&gt;&lt;property id=&quot;20148&quot; value=&quot;5&quot;/&gt;&lt;property id=&quot;20300&quot; value=&quot;Slide 3 - &amp;quot;Please read&amp;quot;&quot;/&gt;&lt;property id=&quot;20307&quot; value=&quot;287&quot;/&gt;&lt;/object&gt;&lt;object type=&quot;3&quot; unique_id=&quot;198998&quot;&gt;&lt;property id=&quot;20148&quot; value=&quot;5&quot;/&gt;&lt;property id=&quot;20300&quot; value=&quot;Slide 4 - &amp;quot;Color themes&amp;quot;&quot;/&gt;&lt;property id=&quot;20307&quot; value=&quot;288&quot;/&gt;&lt;/object&gt;&lt;/object&gt;&lt;object type=&quot;8&quot; unique_id=&quot;10268&quo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_Blue theme 2015 16x9">
  <a:themeElements>
    <a:clrScheme name="Custom 11">
      <a:dk1>
        <a:srgbClr val="414344"/>
      </a:dk1>
      <a:lt1>
        <a:srgbClr val="0D274D"/>
      </a:lt1>
      <a:dk2>
        <a:srgbClr val="0051AF"/>
      </a:dk2>
      <a:lt2>
        <a:srgbClr val="0D274D"/>
      </a:lt2>
      <a:accent1>
        <a:srgbClr val="0051AE"/>
      </a:accent1>
      <a:accent2>
        <a:srgbClr val="74BF4B"/>
      </a:accent2>
      <a:accent3>
        <a:srgbClr val="B4E2F6"/>
      </a:accent3>
      <a:accent4>
        <a:srgbClr val="9E9EA2"/>
      </a:accent4>
      <a:accent5>
        <a:srgbClr val="FBAB2C"/>
      </a:accent5>
      <a:accent6>
        <a:srgbClr val="E3241B"/>
      </a:accent6>
      <a:hlink>
        <a:srgbClr val="00BCEB"/>
      </a:hlink>
      <a:folHlink>
        <a:srgbClr val="008CB0"/>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FY24 SP DCN Champions Boot Camp Light Template" id="{AB1C56C6-3171-EE45-82A6-973FC5590C97}" vid="{922A22A7-3CDF-6B42-A5DC-0469E5893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111869</TotalTime>
  <Words>1503</Words>
  <Application>Microsoft Office PowerPoint</Application>
  <PresentationFormat>Custom</PresentationFormat>
  <Paragraphs>231</Paragraphs>
  <Slides>30</Slides>
  <Notes>6</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2_Blue theme 2015 16x9</vt:lpstr>
      <vt:lpstr>Cilium SRv6 Lab: A Pathway to Cloud Native SP Network Services </vt:lpstr>
      <vt:lpstr>PowerPoint Presentation</vt:lpstr>
      <vt:lpstr>The Most Important Place in the Network</vt:lpstr>
      <vt:lpstr>Isovalent Closes the Host Networking Gap</vt:lpstr>
      <vt:lpstr>Some Logos</vt:lpstr>
      <vt:lpstr>CNI – K8s Container Network Interface</vt:lpstr>
      <vt:lpstr>PowerPoint Presentation</vt:lpstr>
      <vt:lpstr>PowerPoint Presentation</vt:lpstr>
      <vt:lpstr>PowerPoint Presentation</vt:lpstr>
      <vt:lpstr>dCloud Lab Topology</vt:lpstr>
      <vt:lpstr>Containerlab</vt:lpstr>
      <vt:lpstr>Alternate Lab Guide Once Connected to VPN </vt:lpstr>
      <vt:lpstr>Virtual Network Topology</vt:lpstr>
      <vt:lpstr>PowerPoint Presentation</vt:lpstr>
      <vt:lpstr>Kubernetes in One Two Slides!</vt:lpstr>
      <vt:lpstr>Kubernetes in One Two Slides!</vt:lpstr>
      <vt:lpstr>Two Node Kubernetes Cluster</vt:lpstr>
      <vt:lpstr>PowerPoint Presentation</vt:lpstr>
      <vt:lpstr>Cilium/eBPF and SRv6</vt:lpstr>
      <vt:lpstr>More Cilium SRv6 L3VPN</vt:lpstr>
      <vt:lpstr>Cilium SRv6 CRDs</vt:lpstr>
      <vt:lpstr>PowerPoint Presentation</vt:lpstr>
      <vt:lpstr>Redistribute Cilium Locators into DC ISIS</vt:lpstr>
      <vt:lpstr>PowerPoint Presentation</vt:lpstr>
      <vt:lpstr>Cisco’s Air-Gap Network</vt:lpstr>
      <vt:lpstr>eBPF on Everything!</vt:lpstr>
      <vt:lpstr>Cilium: A Universal SDN Policy Engine</vt:lpstr>
      <vt:lpstr>https://cilium.io/labs/</vt:lpstr>
      <vt:lpstr>Resources, Links</vt:lpstr>
      <vt:lpstr>Thank you</vt:lpstr>
    </vt:vector>
  </TitlesOfParts>
  <Company>NDS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Pius (spius)</dc:creator>
  <cp:lastModifiedBy>Bruce McDougall (brmcdoug)</cp:lastModifiedBy>
  <cp:revision>1220</cp:revision>
  <cp:lastPrinted>2016-04-29T20:31:14Z</cp:lastPrinted>
  <dcterms:created xsi:type="dcterms:W3CDTF">2014-07-09T19:55:36Z</dcterms:created>
  <dcterms:modified xsi:type="dcterms:W3CDTF">2024-11-21T23:17:29Z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b480cdd-cab2-491e-bf5d-5841febf017e_Enabled">
    <vt:lpwstr>true</vt:lpwstr>
  </property>
  <property fmtid="{D5CDD505-2E9C-101B-9397-08002B2CF9AE}" pid="3" name="MSIP_Label_3b480cdd-cab2-491e-bf5d-5841febf017e_SetDate">
    <vt:lpwstr>2024-03-02T00:58:33Z</vt:lpwstr>
  </property>
  <property fmtid="{D5CDD505-2E9C-101B-9397-08002B2CF9AE}" pid="4" name="MSIP_Label_3b480cdd-cab2-491e-bf5d-5841febf017e_Method">
    <vt:lpwstr>Standard</vt:lpwstr>
  </property>
  <property fmtid="{D5CDD505-2E9C-101B-9397-08002B2CF9AE}" pid="5" name="MSIP_Label_3b480cdd-cab2-491e-bf5d-5841febf017e_Name">
    <vt:lpwstr>defa4170-0d19-0005-0004-bc88714345d2</vt:lpwstr>
  </property>
  <property fmtid="{D5CDD505-2E9C-101B-9397-08002B2CF9AE}" pid="6" name="MSIP_Label_3b480cdd-cab2-491e-bf5d-5841febf017e_SiteId">
    <vt:lpwstr>2ac2c5f9-2fd0-4ecc-97b3-5d1a8871bf3f</vt:lpwstr>
  </property>
  <property fmtid="{D5CDD505-2E9C-101B-9397-08002B2CF9AE}" pid="7" name="MSIP_Label_3b480cdd-cab2-491e-bf5d-5841febf017e_ActionId">
    <vt:lpwstr>1a2bac22-1738-4a5d-b961-274fe90ec8cb</vt:lpwstr>
  </property>
  <property fmtid="{D5CDD505-2E9C-101B-9397-08002B2CF9AE}" pid="8" name="MSIP_Label_3b480cdd-cab2-491e-bf5d-5841febf017e_ContentBits">
    <vt:lpwstr>0</vt:lpwstr>
  </property>
  <property fmtid="{D5CDD505-2E9C-101B-9397-08002B2CF9AE}" pid="9" name="MSIP_Label_c8f49a32-fde3-48a5-9266-b5b0972a22dc_Enabled">
    <vt:lpwstr>true</vt:lpwstr>
  </property>
  <property fmtid="{D5CDD505-2E9C-101B-9397-08002B2CF9AE}" pid="10" name="MSIP_Label_c8f49a32-fde3-48a5-9266-b5b0972a22dc_SetDate">
    <vt:lpwstr>2024-09-19T22:36:03Z</vt:lpwstr>
  </property>
  <property fmtid="{D5CDD505-2E9C-101B-9397-08002B2CF9AE}" pid="11" name="MSIP_Label_c8f49a32-fde3-48a5-9266-b5b0972a22dc_Method">
    <vt:lpwstr>Standard</vt:lpwstr>
  </property>
  <property fmtid="{D5CDD505-2E9C-101B-9397-08002B2CF9AE}" pid="12" name="MSIP_Label_c8f49a32-fde3-48a5-9266-b5b0972a22dc_Name">
    <vt:lpwstr>Cisco Confidential</vt:lpwstr>
  </property>
  <property fmtid="{D5CDD505-2E9C-101B-9397-08002B2CF9AE}" pid="13" name="MSIP_Label_c8f49a32-fde3-48a5-9266-b5b0972a22dc_SiteId">
    <vt:lpwstr>5ae1af62-9505-4097-a69a-c1553ef7840e</vt:lpwstr>
  </property>
  <property fmtid="{D5CDD505-2E9C-101B-9397-08002B2CF9AE}" pid="14" name="MSIP_Label_c8f49a32-fde3-48a5-9266-b5b0972a22dc_ActionId">
    <vt:lpwstr>f4501852-9c02-4bb7-9108-d9802d7310ab</vt:lpwstr>
  </property>
  <property fmtid="{D5CDD505-2E9C-101B-9397-08002B2CF9AE}" pid="15" name="MSIP_Label_c8f49a32-fde3-48a5-9266-b5b0972a22dc_ContentBits">
    <vt:lpwstr>2</vt:lpwstr>
  </property>
  <property fmtid="{D5CDD505-2E9C-101B-9397-08002B2CF9AE}" pid="16" name="ClassificationContentMarkingFooterLocations">
    <vt:lpwstr>2_Blue theme 2015 16x9:3</vt:lpwstr>
  </property>
  <property fmtid="{D5CDD505-2E9C-101B-9397-08002B2CF9AE}" pid="17" name="ClassificationContentMarkingFooterText">
    <vt:lpwstr>Cisco Confidential</vt:lpwstr>
  </property>
</Properties>
</file>